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xml" ContentType="application/vnd.openxmlformats-officedocument.drawingml.chart+xml"/>
  <Override PartName="/ppt/notesSlides/notesSlide35.xml" ContentType="application/vnd.openxmlformats-officedocument.presentationml.notesSlide+xml"/>
  <Override PartName="/ppt/charts/chart4.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7" r:id="rId2"/>
    <p:sldMasterId id="2147483680" r:id="rId3"/>
  </p:sldMasterIdLst>
  <p:notesMasterIdLst>
    <p:notesMasterId r:id="rId110"/>
  </p:notesMasterIdLst>
  <p:sldIdLst>
    <p:sldId id="256" r:id="rId4"/>
    <p:sldId id="380" r:id="rId5"/>
    <p:sldId id="388" r:id="rId6"/>
    <p:sldId id="381" r:id="rId7"/>
    <p:sldId id="382" r:id="rId8"/>
    <p:sldId id="383" r:id="rId9"/>
    <p:sldId id="384" r:id="rId10"/>
    <p:sldId id="385" r:id="rId11"/>
    <p:sldId id="386" r:id="rId12"/>
    <p:sldId id="387" r:id="rId13"/>
    <p:sldId id="360" r:id="rId14"/>
    <p:sldId id="273" r:id="rId15"/>
    <p:sldId id="361" r:id="rId16"/>
    <p:sldId id="362" r:id="rId17"/>
    <p:sldId id="276" r:id="rId18"/>
    <p:sldId id="278" r:id="rId19"/>
    <p:sldId id="358" r:id="rId20"/>
    <p:sldId id="280" r:id="rId21"/>
    <p:sldId id="359" r:id="rId22"/>
    <p:sldId id="282" r:id="rId23"/>
    <p:sldId id="283" r:id="rId24"/>
    <p:sldId id="284" r:id="rId25"/>
    <p:sldId id="285" r:id="rId26"/>
    <p:sldId id="286" r:id="rId27"/>
    <p:sldId id="287" r:id="rId28"/>
    <p:sldId id="288" r:id="rId29"/>
    <p:sldId id="289" r:id="rId30"/>
    <p:sldId id="291" r:id="rId31"/>
    <p:sldId id="292"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63"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20" r:id="rId58"/>
    <p:sldId id="321" r:id="rId59"/>
    <p:sldId id="323" r:id="rId60"/>
    <p:sldId id="324" r:id="rId61"/>
    <p:sldId id="325" r:id="rId62"/>
    <p:sldId id="326" r:id="rId63"/>
    <p:sldId id="327" r:id="rId64"/>
    <p:sldId id="328" r:id="rId65"/>
    <p:sldId id="329" r:id="rId66"/>
    <p:sldId id="330" r:id="rId67"/>
    <p:sldId id="331" r:id="rId68"/>
    <p:sldId id="333" r:id="rId69"/>
    <p:sldId id="334" r:id="rId70"/>
    <p:sldId id="335" r:id="rId71"/>
    <p:sldId id="336" r:id="rId72"/>
    <p:sldId id="337" r:id="rId73"/>
    <p:sldId id="338" r:id="rId74"/>
    <p:sldId id="339" r:id="rId75"/>
    <p:sldId id="341" r:id="rId76"/>
    <p:sldId id="342" r:id="rId77"/>
    <p:sldId id="343" r:id="rId78"/>
    <p:sldId id="344" r:id="rId79"/>
    <p:sldId id="373" r:id="rId80"/>
    <p:sldId id="391" r:id="rId81"/>
    <p:sldId id="374" r:id="rId82"/>
    <p:sldId id="377" r:id="rId83"/>
    <p:sldId id="378" r:id="rId84"/>
    <p:sldId id="379" r:id="rId85"/>
    <p:sldId id="375" r:id="rId86"/>
    <p:sldId id="376" r:id="rId87"/>
    <p:sldId id="345" r:id="rId88"/>
    <p:sldId id="346" r:id="rId89"/>
    <p:sldId id="365" r:id="rId90"/>
    <p:sldId id="366" r:id="rId91"/>
    <p:sldId id="351" r:id="rId92"/>
    <p:sldId id="350" r:id="rId93"/>
    <p:sldId id="347" r:id="rId94"/>
    <p:sldId id="348" r:id="rId95"/>
    <p:sldId id="352" r:id="rId96"/>
    <p:sldId id="356" r:id="rId97"/>
    <p:sldId id="353" r:id="rId98"/>
    <p:sldId id="354" r:id="rId99"/>
    <p:sldId id="355" r:id="rId100"/>
    <p:sldId id="371" r:id="rId101"/>
    <p:sldId id="390" r:id="rId102"/>
    <p:sldId id="389" r:id="rId103"/>
    <p:sldId id="372" r:id="rId104"/>
    <p:sldId id="367" r:id="rId105"/>
    <p:sldId id="392" r:id="rId106"/>
    <p:sldId id="393" r:id="rId107"/>
    <p:sldId id="368" r:id="rId108"/>
    <p:sldId id="364" r:id="rId109"/>
  </p:sldIdLst>
  <p:sldSz cx="9144000" cy="6858000" type="screen4x3"/>
  <p:notesSz cx="6858000" cy="9144000"/>
  <p:embeddedFontLst>
    <p:embeddedFont>
      <p:font typeface="Gill Sans" panose="02027200000000000000"/>
      <p:regular r:id="rId111"/>
    </p:embeddedFont>
    <p:embeddedFont>
      <p:font typeface="Arial Black" panose="020B0A04020102020204" pitchFamily="34" charset="0"/>
      <p:bold r:id="rId112"/>
    </p:embeddedFont>
    <p:embeddedFont>
      <p:font typeface="TradeGothicLH-Extended" panose="020B0604020202020204"/>
      <p:regular r:id="rId113"/>
    </p:embeddedFont>
    <p:embeddedFont>
      <p:font typeface="Gill Sans Light" panose="02027200000000000000"/>
      <p:regular r:id="rId114"/>
    </p:embeddedFont>
    <p:embeddedFont>
      <p:font typeface="Arial Narrow" panose="020B0606020202030204" pitchFamily="34" charset="0"/>
      <p:regular r:id="rId115"/>
      <p:bold r:id="rId116"/>
      <p:italic r:id="rId117"/>
      <p:boldItalic r:id="rId118"/>
    </p:embeddedFont>
    <p:embeddedFont>
      <p:font typeface="Gill Sans MT" panose="020B0502020104020203" pitchFamily="34" charset="0"/>
      <p:regular r:id="rId119"/>
      <p:bold r:id="rId120"/>
      <p:italic r:id="rId121"/>
      <p:boldItalic r:id="rId122"/>
    </p:embeddedFont>
    <p:embeddedFont>
      <p:font typeface="ＭＳ Ｐゴシック" panose="020B0600070205080204" pitchFamily="34" charset="-128"/>
      <p:regular r:id="rId123"/>
    </p:embeddedFont>
    <p:embeddedFont>
      <p:font typeface="Calibri" panose="020F0502020204030204" pitchFamily="34" charset="0"/>
      <p:regular r:id="rId124"/>
      <p:bold r:id="rId125"/>
      <p:italic r:id="rId126"/>
      <p:boldItalic r:id="rId127"/>
    </p:embeddedFont>
    <p:embeddedFont>
      <p:font typeface="Georgia" panose="02040502050405020303" pitchFamily="18" charset="0"/>
      <p:regular r:id="rId128"/>
      <p:bold r:id="rId129"/>
      <p:italic r:id="rId130"/>
      <p:boldItalic r:id="rId131"/>
    </p:embeddedFont>
  </p:embeddedFontLst>
  <p:defaultText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26BA0"/>
    <a:srgbClr val="D90B00"/>
    <a:srgbClr val="1A61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88870" autoAdjust="0"/>
  </p:normalViewPr>
  <p:slideViewPr>
    <p:cSldViewPr>
      <p:cViewPr>
        <p:scale>
          <a:sx n="88" d="100"/>
          <a:sy n="88" d="100"/>
        </p:scale>
        <p:origin x="-1062" y="-72"/>
      </p:cViewPr>
      <p:guideLst>
        <p:guide orient="horz" pos="2160"/>
        <p:guide orient="horz" pos="720"/>
        <p:guide pos="2880"/>
      </p:guideLst>
    </p:cSldViewPr>
  </p:slideViewPr>
  <p:outlineViewPr>
    <p:cViewPr>
      <p:scale>
        <a:sx n="33" d="100"/>
        <a:sy n="33" d="100"/>
      </p:scale>
      <p:origin x="0" y="1866"/>
    </p:cViewPr>
  </p:outlineViewPr>
  <p:notesTextViewPr>
    <p:cViewPr>
      <p:scale>
        <a:sx n="1" d="1"/>
        <a:sy n="1" d="1"/>
      </p:scale>
      <p:origin x="0" y="0"/>
    </p:cViewPr>
  </p:notesTextViewPr>
  <p:sorterViewPr>
    <p:cViewPr>
      <p:scale>
        <a:sx n="100" d="100"/>
        <a:sy n="100" d="100"/>
      </p:scale>
      <p:origin x="0" y="13770"/>
    </p:cViewPr>
  </p:sorterViewPr>
  <p:notesViewPr>
    <p:cSldViewPr showGuides="1">
      <p:cViewPr varScale="1">
        <p:scale>
          <a:sx n="57" d="100"/>
          <a:sy n="57" d="100"/>
        </p:scale>
        <p:origin x="-276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font" Target="fonts/font7.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2.fntdata"/><Relationship Id="rId133" Type="http://schemas.openxmlformats.org/officeDocument/2006/relationships/viewProps" Target="view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13.fntdata"/><Relationship Id="rId128" Type="http://schemas.openxmlformats.org/officeDocument/2006/relationships/font" Target="fonts/font18.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font" Target="fonts/font3.fntdata"/><Relationship Id="rId118" Type="http://schemas.openxmlformats.org/officeDocument/2006/relationships/font" Target="fonts/font8.fntdata"/><Relationship Id="rId126" Type="http://schemas.openxmlformats.org/officeDocument/2006/relationships/font" Target="fonts/font16.fntdata"/><Relationship Id="rId13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font" Target="fonts/font6.fntdata"/><Relationship Id="rId124" Type="http://schemas.openxmlformats.org/officeDocument/2006/relationships/font" Target="fonts/font14.fntdata"/><Relationship Id="rId129"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font" Target="fonts/font1.fntdata"/><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font" Target="fonts/font4.fntdata"/><Relationship Id="rId119" Type="http://schemas.openxmlformats.org/officeDocument/2006/relationships/font" Target="fonts/font9.fntdata"/><Relationship Id="rId127" Type="http://schemas.openxmlformats.org/officeDocument/2006/relationships/font" Target="fonts/font17.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12.fntdata"/><Relationship Id="rId130" Type="http://schemas.openxmlformats.org/officeDocument/2006/relationships/font" Target="fonts/font20.fntdata"/><Relationship Id="rId13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font" Target="fonts/font10.fntdata"/><Relationship Id="rId125" Type="http://schemas.openxmlformats.org/officeDocument/2006/relationships/font" Target="fonts/font15.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notesMaster" Target="notesMasters/notesMaster1.xml"/><Relationship Id="rId115" Type="http://schemas.openxmlformats.org/officeDocument/2006/relationships/font" Target="fonts/font5.fntdata"/><Relationship Id="rId131" Type="http://schemas.openxmlformats.org/officeDocument/2006/relationships/font" Target="fonts/font21.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School Reading</c:v>
                </c:pt>
              </c:strCache>
            </c:strRef>
          </c:tx>
          <c:spPr>
            <a:gradFill>
              <a:gsLst>
                <a:gs pos="0">
                  <a:schemeClr val="tx2">
                    <a:lumMod val="50000"/>
                  </a:schemeClr>
                </a:gs>
                <a:gs pos="100000">
                  <a:schemeClr val="tx2">
                    <a:lumMod val="60000"/>
                    <a:lumOff val="40000"/>
                  </a:schemeClr>
                </a:gs>
              </a:gsLst>
              <a:lin ang="5400000" scaled="0"/>
            </a:gradFill>
            <a:effectLst>
              <a:outerShdw blurRad="50800" dist="38100" dir="2700000" algn="tl" rotWithShape="0">
                <a:prstClr val="black">
                  <a:alpha val="40000"/>
                </a:prstClr>
              </a:outerShdw>
            </a:effectLst>
          </c:spPr>
          <c:invertIfNegative val="0"/>
          <c:cat>
            <c:strRef>
              <c:f>Sheet1!$A$2:$A$4</c:f>
              <c:strCache>
                <c:ptCount val="3"/>
                <c:pt idx="0">
                  <c:v>Proficient &amp; Above</c:v>
                </c:pt>
                <c:pt idx="1">
                  <c:v>Basic</c:v>
                </c:pt>
                <c:pt idx="2">
                  <c:v>Below Basic</c:v>
                </c:pt>
              </c:strCache>
            </c:strRef>
          </c:cat>
          <c:val>
            <c:numRef>
              <c:f>Sheet1!$B$2:$B$4</c:f>
              <c:numCache>
                <c:formatCode>General</c:formatCode>
                <c:ptCount val="3"/>
                <c:pt idx="0">
                  <c:v>255000</c:v>
                </c:pt>
                <c:pt idx="1">
                  <c:v>200000</c:v>
                </c:pt>
                <c:pt idx="2">
                  <c:v>100000</c:v>
                </c:pt>
              </c:numCache>
            </c:numRef>
          </c:val>
        </c:ser>
        <c:ser>
          <c:idx val="1"/>
          <c:order val="1"/>
          <c:tx>
            <c:strRef>
              <c:f>Sheet1!$C$1</c:f>
              <c:strCache>
                <c:ptCount val="1"/>
                <c:pt idx="0">
                  <c:v>Home Reading</c:v>
                </c:pt>
              </c:strCache>
            </c:strRef>
          </c:tx>
          <c:spPr>
            <a:gradFill>
              <a:gsLst>
                <a:gs pos="0">
                  <a:schemeClr val="tx2">
                    <a:lumMod val="50000"/>
                  </a:schemeClr>
                </a:gs>
                <a:gs pos="100000">
                  <a:schemeClr val="tx2">
                    <a:lumMod val="60000"/>
                    <a:lumOff val="40000"/>
                  </a:schemeClr>
                </a:gs>
              </a:gsLst>
              <a:lin ang="5400000" scaled="0"/>
            </a:gradFill>
            <a:effectLst>
              <a:outerShdw blurRad="50800" dist="38100" dir="2700000" algn="tl" rotWithShape="0">
                <a:prstClr val="black">
                  <a:alpha val="40000"/>
                </a:prstClr>
              </a:outerShdw>
            </a:effectLst>
          </c:spPr>
          <c:invertIfNegative val="0"/>
          <c:cat>
            <c:strRef>
              <c:f>Sheet1!$A$2:$A$4</c:f>
              <c:strCache>
                <c:ptCount val="3"/>
                <c:pt idx="0">
                  <c:v>Proficient &amp; Above</c:v>
                </c:pt>
                <c:pt idx="1">
                  <c:v>Basic</c:v>
                </c:pt>
                <c:pt idx="2">
                  <c:v>Below Basic</c:v>
                </c:pt>
              </c:strCache>
            </c:strRef>
          </c:cat>
          <c:val>
            <c:numRef>
              <c:f>Sheet1!$C$2:$C$4</c:f>
              <c:numCache>
                <c:formatCode>General</c:formatCode>
                <c:ptCount val="3"/>
                <c:pt idx="0">
                  <c:v>470000</c:v>
                </c:pt>
                <c:pt idx="1">
                  <c:v>150000</c:v>
                </c:pt>
                <c:pt idx="2">
                  <c:v>25000</c:v>
                </c:pt>
              </c:numCache>
            </c:numRef>
          </c:val>
        </c:ser>
        <c:dLbls>
          <c:showLegendKey val="0"/>
          <c:showVal val="0"/>
          <c:showCatName val="0"/>
          <c:showSerName val="0"/>
          <c:showPercent val="0"/>
          <c:showBubbleSize val="0"/>
        </c:dLbls>
        <c:gapWidth val="60"/>
        <c:overlap val="100"/>
        <c:axId val="58705792"/>
        <c:axId val="58707328"/>
      </c:barChart>
      <c:catAx>
        <c:axId val="58705792"/>
        <c:scaling>
          <c:orientation val="minMax"/>
        </c:scaling>
        <c:delete val="0"/>
        <c:axPos val="b"/>
        <c:majorTickMark val="out"/>
        <c:minorTickMark val="none"/>
        <c:tickLblPos val="nextTo"/>
        <c:txPr>
          <a:bodyPr/>
          <a:lstStyle/>
          <a:p>
            <a:pPr>
              <a:defRPr sz="2000">
                <a:solidFill>
                  <a:schemeClr val="tx1">
                    <a:lumMod val="50000"/>
                  </a:schemeClr>
                </a:solidFill>
              </a:defRPr>
            </a:pPr>
            <a:endParaRPr lang="en-US"/>
          </a:p>
        </c:txPr>
        <c:crossAx val="58707328"/>
        <c:crosses val="autoZero"/>
        <c:auto val="1"/>
        <c:lblAlgn val="ctr"/>
        <c:lblOffset val="100"/>
        <c:noMultiLvlLbl val="0"/>
      </c:catAx>
      <c:valAx>
        <c:axId val="58707328"/>
        <c:scaling>
          <c:orientation val="minMax"/>
        </c:scaling>
        <c:delete val="0"/>
        <c:axPos val="l"/>
        <c:majorGridlines/>
        <c:numFmt formatCode="General" sourceLinked="1"/>
        <c:majorTickMark val="out"/>
        <c:minorTickMark val="none"/>
        <c:tickLblPos val="nextTo"/>
        <c:txPr>
          <a:bodyPr/>
          <a:lstStyle/>
          <a:p>
            <a:pPr>
              <a:defRPr sz="2000">
                <a:solidFill>
                  <a:schemeClr val="tx1">
                    <a:lumMod val="50000"/>
                  </a:schemeClr>
                </a:solidFill>
              </a:defRPr>
            </a:pPr>
            <a:endParaRPr lang="en-US"/>
          </a:p>
        </c:txPr>
        <c:crossAx val="58705792"/>
        <c:crosses val="autoZero"/>
        <c:crossBetween val="between"/>
        <c:majorUnit val="200000"/>
        <c:minorUnit val="2000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25th</c:v>
                </c:pt>
              </c:strCache>
            </c:strRef>
          </c:tx>
          <c:spPr>
            <a:ln w="76200">
              <a:solidFill>
                <a:schemeClr val="tx1"/>
              </a:solidFill>
            </a:ln>
          </c:spPr>
          <c:marker>
            <c:symbol val="square"/>
            <c:size val="14"/>
            <c:spPr>
              <a:solidFill>
                <a:schemeClr val="bg1"/>
              </a:solidFill>
              <a:ln w="38100">
                <a:solidFill>
                  <a:schemeClr val="tx1"/>
                </a:solidFill>
              </a:ln>
            </c:spPr>
          </c:marker>
          <c:cat>
            <c:strRef>
              <c:f>Sheet1!$A$2:$A$7</c:f>
              <c:strCache>
                <c:ptCount val="6"/>
                <c:pt idx="0">
                  <c:v>Grade 2</c:v>
                </c:pt>
                <c:pt idx="1">
                  <c:v>Grade 4</c:v>
                </c:pt>
                <c:pt idx="2">
                  <c:v>Grade 6</c:v>
                </c:pt>
                <c:pt idx="3">
                  <c:v>Grade 8</c:v>
                </c:pt>
                <c:pt idx="4">
                  <c:v>Grade 10</c:v>
                </c:pt>
                <c:pt idx="5">
                  <c:v>Grade 12</c:v>
                </c:pt>
              </c:strCache>
            </c:strRef>
          </c:cat>
          <c:val>
            <c:numRef>
              <c:f>Sheet1!$B$2:$B$7</c:f>
              <c:numCache>
                <c:formatCode>General</c:formatCode>
                <c:ptCount val="6"/>
                <c:pt idx="0">
                  <c:v>85</c:v>
                </c:pt>
                <c:pt idx="1">
                  <c:v>116</c:v>
                </c:pt>
                <c:pt idx="2">
                  <c:v>129</c:v>
                </c:pt>
                <c:pt idx="3">
                  <c:v>135</c:v>
                </c:pt>
                <c:pt idx="4">
                  <c:v>147</c:v>
                </c:pt>
                <c:pt idx="5">
                  <c:v>151</c:v>
                </c:pt>
              </c:numCache>
            </c:numRef>
          </c:val>
          <c:smooth val="0"/>
        </c:ser>
        <c:ser>
          <c:idx val="1"/>
          <c:order val="1"/>
          <c:tx>
            <c:strRef>
              <c:f>Sheet1!$C$1</c:f>
              <c:strCache>
                <c:ptCount val="1"/>
                <c:pt idx="0">
                  <c:v>75th</c:v>
                </c:pt>
              </c:strCache>
            </c:strRef>
          </c:tx>
          <c:spPr>
            <a:ln w="76200">
              <a:solidFill>
                <a:schemeClr val="tx2"/>
              </a:solidFill>
            </a:ln>
          </c:spPr>
          <c:marker>
            <c:symbol val="square"/>
            <c:size val="14"/>
            <c:spPr>
              <a:solidFill>
                <a:schemeClr val="bg1"/>
              </a:solidFill>
              <a:ln w="38100">
                <a:solidFill>
                  <a:schemeClr val="tx2"/>
                </a:solidFill>
              </a:ln>
            </c:spPr>
          </c:marker>
          <c:cat>
            <c:strRef>
              <c:f>Sheet1!$A$2:$A$7</c:f>
              <c:strCache>
                <c:ptCount val="6"/>
                <c:pt idx="0">
                  <c:v>Grade 2</c:v>
                </c:pt>
                <c:pt idx="1">
                  <c:v>Grade 4</c:v>
                </c:pt>
                <c:pt idx="2">
                  <c:v>Grade 6</c:v>
                </c:pt>
                <c:pt idx="3">
                  <c:v>Grade 8</c:v>
                </c:pt>
                <c:pt idx="4">
                  <c:v>Grade 10</c:v>
                </c:pt>
                <c:pt idx="5">
                  <c:v>Grade 12</c:v>
                </c:pt>
              </c:strCache>
            </c:strRef>
          </c:cat>
          <c:val>
            <c:numRef>
              <c:f>Sheet1!$C$2:$C$7</c:f>
              <c:numCache>
                <c:formatCode>General</c:formatCode>
                <c:ptCount val="6"/>
                <c:pt idx="0">
                  <c:v>138</c:v>
                </c:pt>
                <c:pt idx="1">
                  <c:v>175</c:v>
                </c:pt>
                <c:pt idx="2">
                  <c:v>194</c:v>
                </c:pt>
                <c:pt idx="3">
                  <c:v>197</c:v>
                </c:pt>
                <c:pt idx="4">
                  <c:v>211</c:v>
                </c:pt>
                <c:pt idx="5">
                  <c:v>231</c:v>
                </c:pt>
              </c:numCache>
            </c:numRef>
          </c:val>
          <c:smooth val="0"/>
        </c:ser>
        <c:dLbls>
          <c:showLegendKey val="0"/>
          <c:showVal val="0"/>
          <c:showCatName val="0"/>
          <c:showSerName val="0"/>
          <c:showPercent val="0"/>
          <c:showBubbleSize val="0"/>
        </c:dLbls>
        <c:marker val="1"/>
        <c:smooth val="0"/>
        <c:axId val="60874752"/>
        <c:axId val="60876672"/>
      </c:lineChart>
      <c:catAx>
        <c:axId val="60874752"/>
        <c:scaling>
          <c:orientation val="minMax"/>
        </c:scaling>
        <c:delete val="0"/>
        <c:axPos val="b"/>
        <c:majorTickMark val="out"/>
        <c:minorTickMark val="none"/>
        <c:tickLblPos val="nextTo"/>
        <c:txPr>
          <a:bodyPr/>
          <a:lstStyle/>
          <a:p>
            <a:pPr>
              <a:defRPr sz="1600" b="1">
                <a:solidFill>
                  <a:schemeClr val="tx1">
                    <a:lumMod val="50000"/>
                  </a:schemeClr>
                </a:solidFill>
              </a:defRPr>
            </a:pPr>
            <a:endParaRPr lang="en-US"/>
          </a:p>
        </c:txPr>
        <c:crossAx val="60876672"/>
        <c:crosses val="autoZero"/>
        <c:auto val="1"/>
        <c:lblAlgn val="ctr"/>
        <c:lblOffset val="100"/>
        <c:noMultiLvlLbl val="0"/>
      </c:catAx>
      <c:valAx>
        <c:axId val="60876672"/>
        <c:scaling>
          <c:orientation val="minMax"/>
          <c:max val="250"/>
        </c:scaling>
        <c:delete val="0"/>
        <c:axPos val="l"/>
        <c:majorGridlines/>
        <c:numFmt formatCode="General" sourceLinked="1"/>
        <c:majorTickMark val="out"/>
        <c:minorTickMark val="none"/>
        <c:tickLblPos val="nextTo"/>
        <c:txPr>
          <a:bodyPr/>
          <a:lstStyle/>
          <a:p>
            <a:pPr>
              <a:defRPr b="1">
                <a:solidFill>
                  <a:schemeClr val="tx1">
                    <a:lumMod val="50000"/>
                  </a:schemeClr>
                </a:solidFill>
              </a:defRPr>
            </a:pPr>
            <a:endParaRPr lang="en-US"/>
          </a:p>
        </c:txPr>
        <c:crossAx val="60874752"/>
        <c:crosses val="autoZero"/>
        <c:crossBetween val="between"/>
        <c:majorUnit val="50"/>
      </c:valAx>
    </c:plotArea>
    <c:plotVisOnly val="1"/>
    <c:dispBlanksAs val="zero"/>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Column2</c:v>
                </c:pt>
              </c:strCache>
            </c:strRef>
          </c:tx>
          <c:spPr>
            <a:gradFill>
              <a:gsLst>
                <a:gs pos="0">
                  <a:schemeClr val="tx2">
                    <a:lumMod val="50000"/>
                  </a:schemeClr>
                </a:gs>
                <a:gs pos="100000">
                  <a:schemeClr val="tx2">
                    <a:lumMod val="60000"/>
                    <a:lumOff val="40000"/>
                  </a:schemeClr>
                </a:gs>
              </a:gsLst>
              <a:lin ang="5400000" scaled="0"/>
            </a:gradFill>
            <a:effectLst>
              <a:outerShdw blurRad="50800" dist="38100" dir="2700000" algn="tl" rotWithShape="0">
                <a:prstClr val="black">
                  <a:alpha val="40000"/>
                </a:prstClr>
              </a:outerShdw>
            </a:effectLst>
          </c:spPr>
          <c:invertIfNegative val="0"/>
          <c:cat>
            <c:numRef>
              <c:f>Sheet1!$A$2:$A$5</c:f>
              <c:numCache>
                <c:formatCode>General</c:formatCode>
                <c:ptCount val="4"/>
                <c:pt idx="0">
                  <c:v>100</c:v>
                </c:pt>
                <c:pt idx="1">
                  <c:v>150</c:v>
                </c:pt>
                <c:pt idx="2">
                  <c:v>200</c:v>
                </c:pt>
                <c:pt idx="3">
                  <c:v>250</c:v>
                </c:pt>
              </c:numCache>
            </c:numRef>
          </c:cat>
          <c:val>
            <c:numRef>
              <c:f>Sheet1!$B$2:$B$5</c:f>
              <c:numCache>
                <c:formatCode>General</c:formatCode>
                <c:ptCount val="4"/>
                <c:pt idx="0">
                  <c:v>20</c:v>
                </c:pt>
                <c:pt idx="1">
                  <c:v>13</c:v>
                </c:pt>
                <c:pt idx="2">
                  <c:v>10</c:v>
                </c:pt>
                <c:pt idx="3">
                  <c:v>8</c:v>
                </c:pt>
              </c:numCache>
            </c:numRef>
          </c:val>
        </c:ser>
        <c:dLbls>
          <c:showLegendKey val="0"/>
          <c:showVal val="0"/>
          <c:showCatName val="0"/>
          <c:showSerName val="0"/>
          <c:showPercent val="0"/>
          <c:showBubbleSize val="0"/>
        </c:dLbls>
        <c:gapWidth val="60"/>
        <c:axId val="74416128"/>
        <c:axId val="74417664"/>
      </c:barChart>
      <c:catAx>
        <c:axId val="74416128"/>
        <c:scaling>
          <c:orientation val="minMax"/>
        </c:scaling>
        <c:delete val="0"/>
        <c:axPos val="b"/>
        <c:numFmt formatCode="General" sourceLinked="1"/>
        <c:majorTickMark val="out"/>
        <c:minorTickMark val="none"/>
        <c:tickLblPos val="nextTo"/>
        <c:txPr>
          <a:bodyPr/>
          <a:lstStyle/>
          <a:p>
            <a:pPr>
              <a:defRPr sz="2000">
                <a:solidFill>
                  <a:schemeClr val="tx1">
                    <a:lumMod val="50000"/>
                  </a:schemeClr>
                </a:solidFill>
              </a:defRPr>
            </a:pPr>
            <a:endParaRPr lang="en-US"/>
          </a:p>
        </c:txPr>
        <c:crossAx val="74417664"/>
        <c:crosses val="autoZero"/>
        <c:auto val="1"/>
        <c:lblAlgn val="ctr"/>
        <c:lblOffset val="100"/>
        <c:noMultiLvlLbl val="0"/>
      </c:catAx>
      <c:valAx>
        <c:axId val="74417664"/>
        <c:scaling>
          <c:orientation val="minMax"/>
          <c:max val="20"/>
        </c:scaling>
        <c:delete val="0"/>
        <c:axPos val="l"/>
        <c:majorGridlines/>
        <c:numFmt formatCode="General" sourceLinked="1"/>
        <c:majorTickMark val="out"/>
        <c:minorTickMark val="none"/>
        <c:tickLblPos val="nextTo"/>
        <c:txPr>
          <a:bodyPr/>
          <a:lstStyle/>
          <a:p>
            <a:pPr>
              <a:defRPr sz="2000">
                <a:solidFill>
                  <a:schemeClr val="tx1">
                    <a:lumMod val="50000"/>
                  </a:schemeClr>
                </a:solidFill>
              </a:defRPr>
            </a:pPr>
            <a:endParaRPr lang="en-US"/>
          </a:p>
        </c:txPr>
        <c:crossAx val="74416128"/>
        <c:crosses val="autoZero"/>
        <c:crossBetween val="between"/>
        <c:majorUnit val="5"/>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Column2</c:v>
                </c:pt>
              </c:strCache>
            </c:strRef>
          </c:tx>
          <c:spPr>
            <a:gradFill>
              <a:gsLst>
                <a:gs pos="0">
                  <a:schemeClr val="tx2">
                    <a:lumMod val="50000"/>
                  </a:schemeClr>
                </a:gs>
                <a:gs pos="100000">
                  <a:schemeClr val="tx2">
                    <a:lumMod val="60000"/>
                    <a:lumOff val="40000"/>
                  </a:schemeClr>
                </a:gs>
              </a:gsLst>
              <a:lin ang="5400000" scaled="0"/>
            </a:gradFill>
            <a:effectLst>
              <a:outerShdw blurRad="50800" dist="38100" dir="2700000" algn="tl" rotWithShape="0">
                <a:prstClr val="black">
                  <a:alpha val="40000"/>
                </a:prstClr>
              </a:outerShdw>
            </a:effectLst>
          </c:spPr>
          <c:invertIfNegative val="0"/>
          <c:cat>
            <c:numRef>
              <c:f>Sheet1!$A$2:$A$5</c:f>
              <c:numCache>
                <c:formatCode>General</c:formatCode>
                <c:ptCount val="4"/>
                <c:pt idx="0">
                  <c:v>100</c:v>
                </c:pt>
                <c:pt idx="1">
                  <c:v>150</c:v>
                </c:pt>
                <c:pt idx="2">
                  <c:v>200</c:v>
                </c:pt>
                <c:pt idx="3">
                  <c:v>250</c:v>
                </c:pt>
              </c:numCache>
            </c:numRef>
          </c:cat>
          <c:val>
            <c:numRef>
              <c:f>Sheet1!$B$2:$B$5</c:f>
              <c:numCache>
                <c:formatCode>General</c:formatCode>
                <c:ptCount val="4"/>
                <c:pt idx="0">
                  <c:v>20</c:v>
                </c:pt>
                <c:pt idx="1">
                  <c:v>13</c:v>
                </c:pt>
                <c:pt idx="2">
                  <c:v>10</c:v>
                </c:pt>
                <c:pt idx="3">
                  <c:v>8</c:v>
                </c:pt>
              </c:numCache>
            </c:numRef>
          </c:val>
        </c:ser>
        <c:dLbls>
          <c:showLegendKey val="0"/>
          <c:showVal val="0"/>
          <c:showCatName val="0"/>
          <c:showSerName val="0"/>
          <c:showPercent val="0"/>
          <c:showBubbleSize val="0"/>
        </c:dLbls>
        <c:gapWidth val="60"/>
        <c:axId val="74461184"/>
        <c:axId val="74462720"/>
      </c:barChart>
      <c:catAx>
        <c:axId val="74461184"/>
        <c:scaling>
          <c:orientation val="minMax"/>
        </c:scaling>
        <c:delete val="0"/>
        <c:axPos val="b"/>
        <c:numFmt formatCode="General" sourceLinked="1"/>
        <c:majorTickMark val="out"/>
        <c:minorTickMark val="none"/>
        <c:tickLblPos val="nextTo"/>
        <c:txPr>
          <a:bodyPr/>
          <a:lstStyle/>
          <a:p>
            <a:pPr>
              <a:defRPr sz="2000">
                <a:solidFill>
                  <a:schemeClr val="tx1">
                    <a:lumMod val="50000"/>
                  </a:schemeClr>
                </a:solidFill>
              </a:defRPr>
            </a:pPr>
            <a:endParaRPr lang="en-US"/>
          </a:p>
        </c:txPr>
        <c:crossAx val="74462720"/>
        <c:crosses val="autoZero"/>
        <c:auto val="1"/>
        <c:lblAlgn val="ctr"/>
        <c:lblOffset val="100"/>
        <c:noMultiLvlLbl val="0"/>
      </c:catAx>
      <c:valAx>
        <c:axId val="74462720"/>
        <c:scaling>
          <c:orientation val="minMax"/>
          <c:max val="20"/>
        </c:scaling>
        <c:delete val="0"/>
        <c:axPos val="l"/>
        <c:majorGridlines/>
        <c:numFmt formatCode="General" sourceLinked="1"/>
        <c:majorTickMark val="out"/>
        <c:minorTickMark val="none"/>
        <c:tickLblPos val="nextTo"/>
        <c:txPr>
          <a:bodyPr/>
          <a:lstStyle/>
          <a:p>
            <a:pPr>
              <a:defRPr sz="2000">
                <a:solidFill>
                  <a:schemeClr val="tx1">
                    <a:lumMod val="50000"/>
                  </a:schemeClr>
                </a:solidFill>
              </a:defRPr>
            </a:pPr>
            <a:endParaRPr lang="en-US"/>
          </a:p>
        </c:txPr>
        <c:crossAx val="74461184"/>
        <c:crosses val="autoZero"/>
        <c:crossBetween val="between"/>
        <c:majorUnit val="5"/>
      </c:valAx>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Gill Sans MT" pitchFamily="34"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Gill Sans MT" pitchFamily="34" charset="0"/>
              </a:defRPr>
            </a:lvl1pPr>
          </a:lstStyle>
          <a:p>
            <a:fld id="{15F556BC-83D5-4BCC-AE32-CD107C46F22E}" type="datetimeFigureOut">
              <a:rPr lang="en-US" smtClean="0"/>
              <a:pPr/>
              <a:t>11/4/2013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Gill Sans MT"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Gill Sans MT" pitchFamily="34" charset="0"/>
              </a:defRPr>
            </a:lvl1pPr>
          </a:lstStyle>
          <a:p>
            <a:fld id="{EAA3A0BE-4674-4AC9-976C-DF967DE95067}" type="slidenum">
              <a:rPr lang="en-US" smtClean="0"/>
              <a:pPr/>
              <a:t>‹#›</a:t>
            </a:fld>
            <a:endParaRPr lang="en-US"/>
          </a:p>
        </p:txBody>
      </p:sp>
    </p:spTree>
    <p:extLst>
      <p:ext uri="{BB962C8B-B14F-4D97-AF65-F5344CB8AC3E}">
        <p14:creationId xmlns:p14="http://schemas.microsoft.com/office/powerpoint/2010/main" val="3166837321"/>
      </p:ext>
    </p:extLst>
  </p:cSld>
  <p:clrMap bg1="lt1" tx1="dk1" bg2="lt2" tx2="dk2" accent1="accent1" accent2="accent2" accent3="accent3" accent4="accent4" accent5="accent5" accent6="accent6" hlink="hlink" folHlink="folHlink"/>
  <p:notesStyle>
    <a:lvl1pPr marL="0" algn="l" defTabSz="914024" rtl="0" eaLnBrk="1" latinLnBrk="0" hangingPunct="1">
      <a:defRPr sz="1100" kern="1200">
        <a:solidFill>
          <a:schemeClr val="tx1"/>
        </a:solidFill>
        <a:latin typeface="Gill Sans MT" pitchFamily="34" charset="0"/>
        <a:ea typeface="+mn-ea"/>
        <a:cs typeface="+mn-cs"/>
      </a:defRPr>
    </a:lvl1pPr>
    <a:lvl2pPr marL="457011" algn="l" defTabSz="914024" rtl="0" eaLnBrk="1" latinLnBrk="0" hangingPunct="1">
      <a:defRPr sz="1100" kern="1200">
        <a:solidFill>
          <a:schemeClr val="tx1"/>
        </a:solidFill>
        <a:latin typeface="Gill Sans MT" pitchFamily="34" charset="0"/>
        <a:ea typeface="+mn-ea"/>
        <a:cs typeface="+mn-cs"/>
      </a:defRPr>
    </a:lvl2pPr>
    <a:lvl3pPr marL="914024" algn="l" defTabSz="914024" rtl="0" eaLnBrk="1" latinLnBrk="0" hangingPunct="1">
      <a:defRPr sz="1100" kern="1200">
        <a:solidFill>
          <a:schemeClr val="tx1"/>
        </a:solidFill>
        <a:latin typeface="Gill Sans MT" pitchFamily="34" charset="0"/>
        <a:ea typeface="+mn-ea"/>
        <a:cs typeface="+mn-cs"/>
      </a:defRPr>
    </a:lvl3pPr>
    <a:lvl4pPr marL="1371040" algn="l" defTabSz="914024" rtl="0" eaLnBrk="1" latinLnBrk="0" hangingPunct="1">
      <a:defRPr sz="1100" kern="1200">
        <a:solidFill>
          <a:schemeClr val="tx1"/>
        </a:solidFill>
        <a:latin typeface="Gill Sans MT" pitchFamily="34" charset="0"/>
        <a:ea typeface="+mn-ea"/>
        <a:cs typeface="+mn-cs"/>
      </a:defRPr>
    </a:lvl4pPr>
    <a:lvl5pPr marL="1828052" algn="l" defTabSz="914024" rtl="0" eaLnBrk="1" latinLnBrk="0" hangingPunct="1">
      <a:defRPr sz="1100" kern="1200">
        <a:solidFill>
          <a:schemeClr val="tx1"/>
        </a:solidFill>
        <a:latin typeface="Gill Sans MT" pitchFamily="34" charset="0"/>
        <a:ea typeface="+mn-ea"/>
        <a:cs typeface="+mn-cs"/>
      </a:defRPr>
    </a:lvl5pPr>
    <a:lvl6pPr marL="2285064" algn="l" defTabSz="914024" rtl="0" eaLnBrk="1" latinLnBrk="0" hangingPunct="1">
      <a:defRPr sz="1200" kern="1200">
        <a:solidFill>
          <a:schemeClr val="tx1"/>
        </a:solidFill>
        <a:latin typeface="+mn-lt"/>
        <a:ea typeface="+mn-ea"/>
        <a:cs typeface="+mn-cs"/>
      </a:defRPr>
    </a:lvl6pPr>
    <a:lvl7pPr marL="2742079" algn="l" defTabSz="914024" rtl="0" eaLnBrk="1" latinLnBrk="0" hangingPunct="1">
      <a:defRPr sz="1200" kern="1200">
        <a:solidFill>
          <a:schemeClr val="tx1"/>
        </a:solidFill>
        <a:latin typeface="+mn-lt"/>
        <a:ea typeface="+mn-ea"/>
        <a:cs typeface="+mn-cs"/>
      </a:defRPr>
    </a:lvl7pPr>
    <a:lvl8pPr marL="3199088" algn="l" defTabSz="914024" rtl="0" eaLnBrk="1" latinLnBrk="0" hangingPunct="1">
      <a:defRPr sz="1200" kern="1200">
        <a:solidFill>
          <a:schemeClr val="tx1"/>
        </a:solidFill>
        <a:latin typeface="+mn-lt"/>
        <a:ea typeface="+mn-ea"/>
        <a:cs typeface="+mn-cs"/>
      </a:defRPr>
    </a:lvl8pPr>
    <a:lvl9pPr marL="3656104" algn="l" defTabSz="91402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3A0BE-4674-4AC9-976C-DF967DE95067}" type="slidenum">
              <a:rPr lang="en-US" smtClean="0"/>
              <a:pPr/>
              <a:t>1</a:t>
            </a:fld>
            <a:endParaRPr lang="en-US"/>
          </a:p>
        </p:txBody>
      </p:sp>
    </p:spTree>
    <p:extLst>
      <p:ext uri="{BB962C8B-B14F-4D97-AF65-F5344CB8AC3E}">
        <p14:creationId xmlns:p14="http://schemas.microsoft.com/office/powerpoint/2010/main" val="110798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782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Gill Sans MT" pitchFamily="34" charset="0"/>
                <a:ea typeface="+mn-ea"/>
                <a:cs typeface="+mn-cs"/>
              </a:rPr>
              <a:t>HOW students read, and (click) WHY students read...wouldn’t we be much better able to change (click) WHAT they are capable of reading?</a:t>
            </a:r>
            <a:endParaRPr lang="en-US" sz="1600" dirty="0">
              <a:solidFill>
                <a:srgbClr val="000000"/>
              </a:solidFill>
              <a:ea typeface="Gill Sans" charset="0"/>
              <a:cs typeface="Gill Sans" charset="0"/>
              <a:sym typeface="Gill San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
          <p:cNvSpPr>
            <a:spLocks noGrp="1" noRot="1" noChangeAspect="1" noChangeArrowheads="1" noTextEdit="1"/>
          </p:cNvSpPr>
          <p:nvPr>
            <p:ph type="sldImg"/>
          </p:nvPr>
        </p:nvSpPr>
        <p:spPr>
          <a:solidFill>
            <a:srgbClr val="FFFFFF"/>
          </a:solidFill>
          <a:ln/>
        </p:spPr>
      </p:sp>
      <p:sp>
        <p:nvSpPr>
          <p:cNvPr id="17920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smtClean="0">
                <a:solidFill>
                  <a:srgbClr val="000000"/>
                </a:solidFill>
                <a:ea typeface="Gill Sans" charset="0"/>
                <a:cs typeface="Gill Sans" charset="0"/>
                <a:sym typeface="Gill Sans" charset="0"/>
              </a:rPr>
              <a:t>This is the question that Reading Plus® started asking 3 years ago when they brought together an advisory panel of leading reading researchers who have dedicated their careers to these various dimensions of reading improvement.</a:t>
            </a:r>
          </a:p>
          <a:p>
            <a:endParaRPr lang="en-US" sz="1100" dirty="0" smtClean="0">
              <a:solidFill>
                <a:srgbClr val="000000"/>
              </a:solidFill>
              <a:ea typeface="Gill Sans" charset="0"/>
              <a:cs typeface="Gill Sans" charset="0"/>
              <a:sym typeface="Gill Sans" charset="0"/>
            </a:endParaRPr>
          </a:p>
          <a:p>
            <a:r>
              <a:rPr lang="en-US" sz="1100" dirty="0" smtClean="0">
                <a:solidFill>
                  <a:srgbClr val="000000"/>
                </a:solidFill>
                <a:ea typeface="Gill Sans" charset="0"/>
                <a:cs typeface="Gill Sans" charset="0"/>
                <a:sym typeface="Gill Sans" charset="0"/>
              </a:rPr>
              <a:t>Freddy </a:t>
            </a:r>
            <a:r>
              <a:rPr lang="en-US" sz="1100" dirty="0" err="1" smtClean="0">
                <a:solidFill>
                  <a:srgbClr val="000000"/>
                </a:solidFill>
                <a:ea typeface="Gill Sans" charset="0"/>
                <a:cs typeface="Gill Sans" charset="0"/>
                <a:sym typeface="Gill Sans" charset="0"/>
              </a:rPr>
              <a:t>Hiebert</a:t>
            </a:r>
            <a:r>
              <a:rPr lang="en-US" sz="1100" dirty="0" smtClean="0">
                <a:solidFill>
                  <a:srgbClr val="000000"/>
                </a:solidFill>
                <a:ea typeface="Gill Sans" charset="0"/>
                <a:cs typeface="Gill Sans" charset="0"/>
                <a:sym typeface="Gill Sans" charset="0"/>
              </a:rPr>
              <a:t> and David Pearson helped guide the instructional design for text complexity, vocabulary acquisition, and comprehension development.</a:t>
            </a:r>
          </a:p>
          <a:p>
            <a:endParaRPr lang="en-US" sz="1100" dirty="0" smtClean="0">
              <a:solidFill>
                <a:srgbClr val="000000"/>
              </a:solidFill>
              <a:ea typeface="Gill Sans" charset="0"/>
              <a:cs typeface="Gill Sans" charset="0"/>
              <a:sym typeface="Gill Sans" charset="0"/>
            </a:endParaRPr>
          </a:p>
          <a:p>
            <a:r>
              <a:rPr lang="en-US" sz="1100" dirty="0" smtClean="0">
                <a:solidFill>
                  <a:srgbClr val="000000"/>
                </a:solidFill>
                <a:ea typeface="Gill Sans" charset="0"/>
                <a:cs typeface="Gill Sans" charset="0"/>
                <a:sym typeface="Gill Sans" charset="0"/>
              </a:rPr>
              <a:t>Ralph </a:t>
            </a:r>
            <a:r>
              <a:rPr lang="en-US" sz="1100" dirty="0" err="1" smtClean="0">
                <a:solidFill>
                  <a:srgbClr val="000000"/>
                </a:solidFill>
                <a:ea typeface="Gill Sans" charset="0"/>
                <a:cs typeface="Gill Sans" charset="0"/>
                <a:sym typeface="Gill Sans" charset="0"/>
              </a:rPr>
              <a:t>Radach</a:t>
            </a:r>
            <a:r>
              <a:rPr lang="en-US" sz="1100" dirty="0" smtClean="0">
                <a:solidFill>
                  <a:srgbClr val="000000"/>
                </a:solidFill>
                <a:ea typeface="Gill Sans" charset="0"/>
                <a:cs typeface="Gill Sans" charset="0"/>
                <a:sym typeface="Gill Sans" charset="0"/>
              </a:rPr>
              <a:t> and Stan Taylor focused on the design of text presentation and visual/perceptual activities to increase reading efficiency. </a:t>
            </a:r>
          </a:p>
          <a:p>
            <a:endParaRPr lang="en-US" sz="1100" dirty="0" smtClean="0">
              <a:solidFill>
                <a:srgbClr val="000000"/>
              </a:solidFill>
              <a:ea typeface="Gill Sans" charset="0"/>
              <a:cs typeface="Gill Sans" charset="0"/>
              <a:sym typeface="Gill Sans" charset="0"/>
            </a:endParaRPr>
          </a:p>
          <a:p>
            <a:r>
              <a:rPr lang="en-US" sz="1100" dirty="0" smtClean="0">
                <a:solidFill>
                  <a:srgbClr val="000000"/>
                </a:solidFill>
                <a:ea typeface="Gill Sans" charset="0"/>
                <a:cs typeface="Gill Sans" charset="0"/>
                <a:sym typeface="Gill Sans" charset="0"/>
              </a:rPr>
              <a:t>John Guthrie guided the design of motivational inventories and experiential methods for identifying and expanding student interest and intrinsic motivation.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192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dirty="0">
                <a:cs typeface="Arial" charset="0"/>
                <a:sym typeface="Arial" charset="0"/>
              </a:rPr>
              <a:t>Students begin their work in Reading Plus with our assessment called InSight.  InSight is an integrated assessment, created under the direction and guidance of leading reading researchers, that assesses the whole student in order to provide instruction that meets the needs of each </a:t>
            </a:r>
            <a:r>
              <a:rPr lang="en-US" sz="1100" dirty="0" smtClean="0">
                <a:cs typeface="Arial" charset="0"/>
                <a:sym typeface="Arial" charset="0"/>
              </a:rPr>
              <a:t>leaner.</a:t>
            </a:r>
          </a:p>
          <a:p>
            <a:endParaRPr lang="en-US" sz="1100" dirty="0" smtClean="0">
              <a:cs typeface="Arial" charset="0"/>
              <a:sym typeface="Arial" charset="0"/>
            </a:endParaRPr>
          </a:p>
          <a:p>
            <a:r>
              <a:rPr lang="en-US" sz="1100" i="1" kern="1200" baseline="0" dirty="0" smtClean="0">
                <a:solidFill>
                  <a:schemeClr val="tx1"/>
                </a:solidFill>
                <a:latin typeface="Gill Sans MT" pitchFamily="34" charset="0"/>
                <a:ea typeface="+mn-ea"/>
                <a:cs typeface="+mn-cs"/>
              </a:rPr>
              <a:t>“Killer Detail”  </a:t>
            </a:r>
            <a:r>
              <a:rPr lang="en-US" sz="1100" i="1" kern="1200" baseline="0" dirty="0" err="1" smtClean="0">
                <a:solidFill>
                  <a:schemeClr val="tx1"/>
                </a:solidFill>
                <a:latin typeface="Gill Sans MT" pitchFamily="34" charset="0"/>
                <a:ea typeface="+mn-ea"/>
                <a:cs typeface="+mn-cs"/>
              </a:rPr>
              <a:t>InSight</a:t>
            </a:r>
            <a:r>
              <a:rPr lang="en-US" sz="1100" i="1" kern="1200" baseline="0" dirty="0" smtClean="0">
                <a:solidFill>
                  <a:schemeClr val="tx1"/>
                </a:solidFill>
                <a:latin typeface="Gill Sans MT" pitchFamily="34" charset="0"/>
                <a:ea typeface="+mn-ea"/>
                <a:cs typeface="+mn-cs"/>
              </a:rPr>
              <a:t> and related reports </a:t>
            </a:r>
            <a:endParaRPr lang="en-US" sz="1100" dirty="0">
              <a:cs typeface="Arial" charset="0"/>
              <a:sym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397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dirty="0">
                <a:latin typeface="+mn-lt"/>
                <a:ea typeface="Lucida Grande" charset="0"/>
                <a:cs typeface="Lucida Grande" charset="0"/>
                <a:sym typeface="Lucida Grande" charset="0"/>
              </a:rPr>
              <a:t>Of course, InSight assesses students’ capacity in terms of vocabulary and comprehension. However...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601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b="0" kern="1200" baseline="0" dirty="0" err="1" smtClean="0">
                <a:solidFill>
                  <a:schemeClr val="tx1"/>
                </a:solidFill>
                <a:latin typeface="Gill Sans MT" pitchFamily="34" charset="0"/>
                <a:ea typeface="+mn-ea"/>
                <a:cs typeface="+mn-cs"/>
              </a:rPr>
              <a:t>InSight</a:t>
            </a:r>
            <a:r>
              <a:rPr lang="en-US" sz="1100" b="0" kern="1200" baseline="0" dirty="0" smtClean="0">
                <a:solidFill>
                  <a:schemeClr val="tx1"/>
                </a:solidFill>
                <a:latin typeface="Gill Sans MT" pitchFamily="34" charset="0"/>
                <a:ea typeface="+mn-ea"/>
                <a:cs typeface="+mn-cs"/>
              </a:rPr>
              <a:t> also provides a </a:t>
            </a:r>
            <a:r>
              <a:rPr lang="en-US" sz="1100" b="1" kern="1200" baseline="0" dirty="0" smtClean="0">
                <a:solidFill>
                  <a:schemeClr val="tx1"/>
                </a:solidFill>
                <a:latin typeface="Gill Sans MT" pitchFamily="34" charset="0"/>
                <a:ea typeface="+mn-ea"/>
                <a:cs typeface="+mn-cs"/>
              </a:rPr>
              <a:t>measure of the students’ reading efficiency</a:t>
            </a:r>
            <a:r>
              <a:rPr lang="en-US" sz="1100" b="0" kern="1200" baseline="0" dirty="0" smtClean="0">
                <a:solidFill>
                  <a:schemeClr val="tx1"/>
                </a:solidFill>
                <a:latin typeface="Gill Sans MT" pitchFamily="34" charset="0"/>
                <a:ea typeface="+mn-ea"/>
                <a:cs typeface="+mn-cs"/>
              </a:rPr>
              <a:t>, by assessing their comprehension based silent reading rates, the rate at which they can read with good comprehension.  And those students who show rate deficiencies, will be further assessed to determine their visual scanning and letter recognition span, both of which are measures of visual efficiency. </a:t>
            </a:r>
            <a:endParaRPr lang="en-US" sz="1600" b="0" dirty="0">
              <a:latin typeface="Lucida Grande" charset="0"/>
              <a:ea typeface="Lucida Grande" charset="0"/>
              <a:cs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806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Gill Sans MT" pitchFamily="34" charset="0"/>
                <a:ea typeface="+mn-ea"/>
                <a:cs typeface="+mn-cs"/>
              </a:rPr>
              <a:t>In addition to capacity and efficiency, Insight also </a:t>
            </a:r>
            <a:r>
              <a:rPr lang="en-US" sz="1100" b="1" kern="1200" baseline="0" dirty="0" smtClean="0">
                <a:solidFill>
                  <a:schemeClr val="tx1"/>
                </a:solidFill>
                <a:latin typeface="Gill Sans MT" pitchFamily="34" charset="0"/>
                <a:ea typeface="+mn-ea"/>
                <a:cs typeface="+mn-cs"/>
              </a:rPr>
              <a:t>includes a motivation inventory that measures affective </a:t>
            </a:r>
            <a:r>
              <a:rPr lang="en-US" sz="1100" b="0" kern="1200" baseline="0" dirty="0" smtClean="0">
                <a:solidFill>
                  <a:schemeClr val="tx1"/>
                </a:solidFill>
                <a:latin typeface="Gill Sans MT" pitchFamily="34" charset="0"/>
                <a:ea typeface="+mn-ea"/>
                <a:cs typeface="+mn-cs"/>
              </a:rPr>
              <a:t>dimensions of the learner...starting with the most extrinsic and moving to the most intrinsic dimensions of motivation. </a:t>
            </a:r>
            <a:endParaRPr lang="en-US" sz="1600" b="0" dirty="0">
              <a:latin typeface="Lucida Grande" charset="0"/>
              <a:ea typeface="Lucida Grande" charset="0"/>
              <a:cs typeface="Lucida Grande" charset="0"/>
              <a:sym typeface="Lucida Grande"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011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a:lnSpc>
                <a:spcPct val="115000"/>
              </a:lnSpc>
              <a:spcBef>
                <a:spcPts val="1000"/>
              </a:spcBef>
            </a:pPr>
            <a:r>
              <a:rPr lang="en-US" sz="1100" b="1" kern="1200" baseline="0" dirty="0" smtClean="0">
                <a:solidFill>
                  <a:schemeClr val="tx1"/>
                </a:solidFill>
                <a:latin typeface="Gill Sans MT" pitchFamily="34" charset="0"/>
                <a:ea typeface="+mn-ea"/>
                <a:cs typeface="+mn-cs"/>
              </a:rPr>
              <a:t>The initial administration of </a:t>
            </a:r>
            <a:r>
              <a:rPr lang="en-US" sz="1100" b="1" kern="1200" baseline="0" dirty="0" err="1" smtClean="0">
                <a:solidFill>
                  <a:schemeClr val="tx1"/>
                </a:solidFill>
                <a:latin typeface="Gill Sans MT" pitchFamily="34" charset="0"/>
                <a:ea typeface="+mn-ea"/>
                <a:cs typeface="+mn-cs"/>
              </a:rPr>
              <a:t>InSight</a:t>
            </a:r>
            <a:r>
              <a:rPr lang="en-US" sz="1100" b="1" kern="1200" baseline="0" dirty="0" smtClean="0">
                <a:solidFill>
                  <a:schemeClr val="tx1"/>
                </a:solidFill>
                <a:latin typeface="Gill Sans MT" pitchFamily="34" charset="0"/>
                <a:ea typeface="+mn-ea"/>
                <a:cs typeface="+mn-cs"/>
              </a:rPr>
              <a:t> serves as a universal scre</a:t>
            </a:r>
            <a:r>
              <a:rPr lang="en-US" sz="1100" b="0" kern="1200" baseline="0" dirty="0" smtClean="0">
                <a:solidFill>
                  <a:schemeClr val="tx1"/>
                </a:solidFill>
                <a:latin typeface="Gill Sans MT" pitchFamily="34" charset="0"/>
                <a:ea typeface="+mn-ea"/>
                <a:cs typeface="+mn-cs"/>
              </a:rPr>
              <a:t>en to determine which students are not ready for Reading Plus instruction, which would benefit from silent reading intervention. and which are reading proficiently but can continue to build their capacity with increasingly complex texts. </a:t>
            </a:r>
          </a:p>
          <a:p>
            <a:pPr>
              <a:lnSpc>
                <a:spcPct val="115000"/>
              </a:lnSpc>
              <a:spcBef>
                <a:spcPts val="1000"/>
              </a:spcBef>
            </a:pPr>
            <a:endParaRPr lang="en-US" sz="1100" b="0" kern="1200" baseline="0" dirty="0" smtClean="0">
              <a:solidFill>
                <a:schemeClr val="tx1"/>
              </a:solidFill>
              <a:latin typeface="Gill Sans MT" pitchFamily="34" charset="0"/>
              <a:ea typeface="+mn-ea"/>
              <a:cs typeface="+mn-cs"/>
            </a:endParaRPr>
          </a:p>
          <a:p>
            <a:pPr>
              <a:lnSpc>
                <a:spcPct val="115000"/>
              </a:lnSpc>
              <a:spcBef>
                <a:spcPts val="1000"/>
              </a:spcBef>
            </a:pPr>
            <a:r>
              <a:rPr lang="en-US" sz="1100" b="0" kern="1200" baseline="0" dirty="0" smtClean="0">
                <a:solidFill>
                  <a:schemeClr val="tx1"/>
                </a:solidFill>
                <a:latin typeface="Gill Sans MT" pitchFamily="34" charset="0"/>
                <a:ea typeface="+mn-ea"/>
                <a:cs typeface="+mn-cs"/>
              </a:rPr>
              <a:t>Optional:  This scatter plot graph uses measures of reading efficiency, or rate, and reading capacity, vocabulary knowledge and comprehension, to place students within one of 4 quadrants based on whether they are high or low in terms of efficiency or rate, and high or low in terms of capacity, (vocabulary knowledge and comprehension). Students will typically move up first, as efficiency develops, and will then move over, as they increase their ability to comprehend increasingly complex text.</a:t>
            </a:r>
            <a:endParaRPr lang="en-US" sz="1100" b="0" dirty="0" smtClean="0">
              <a:cs typeface="Arial" charset="0"/>
              <a:sym typeface="Arial" charset="0"/>
            </a:endParaRPr>
          </a:p>
          <a:p>
            <a:pPr>
              <a:lnSpc>
                <a:spcPct val="115000"/>
              </a:lnSpc>
              <a:spcBef>
                <a:spcPts val="1000"/>
              </a:spcBef>
            </a:pPr>
            <a:r>
              <a:rPr lang="en-US" sz="1100" dirty="0">
                <a:cs typeface="Arial" charset="0"/>
                <a:sym typeface="Arial" charset="0"/>
              </a:rPr>
              <a:t>Killer Detail</a:t>
            </a:r>
          </a:p>
          <a:p>
            <a:pPr>
              <a:lnSpc>
                <a:spcPct val="115000"/>
              </a:lnSpc>
            </a:pPr>
            <a:endParaRPr lang="en-US" sz="11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216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Gill Sans MT" pitchFamily="34" charset="0"/>
                <a:ea typeface="+mn-ea"/>
                <a:cs typeface="+mn-cs"/>
              </a:rPr>
              <a:t>Insight also serves as a </a:t>
            </a:r>
            <a:r>
              <a:rPr lang="en-US" sz="1100" b="1" kern="1200" baseline="0" dirty="0" smtClean="0">
                <a:solidFill>
                  <a:schemeClr val="tx1"/>
                </a:solidFill>
                <a:latin typeface="Gill Sans MT" pitchFamily="34" charset="0"/>
                <a:ea typeface="+mn-ea"/>
                <a:cs typeface="+mn-cs"/>
              </a:rPr>
              <a:t>placement test</a:t>
            </a:r>
            <a:r>
              <a:rPr lang="en-US" sz="1100" b="0" kern="1200" baseline="0" dirty="0" smtClean="0">
                <a:solidFill>
                  <a:schemeClr val="tx1"/>
                </a:solidFill>
                <a:latin typeface="Gill Sans MT" pitchFamily="34" charset="0"/>
                <a:ea typeface="+mn-ea"/>
                <a:cs typeface="+mn-cs"/>
              </a:rPr>
              <a:t>.  Data gathered from </a:t>
            </a:r>
            <a:r>
              <a:rPr lang="en-US" sz="1100" b="0" kern="1200" baseline="0" dirty="0" err="1" smtClean="0">
                <a:solidFill>
                  <a:schemeClr val="tx1"/>
                </a:solidFill>
                <a:latin typeface="Gill Sans MT" pitchFamily="34" charset="0"/>
                <a:ea typeface="+mn-ea"/>
                <a:cs typeface="+mn-cs"/>
              </a:rPr>
              <a:t>InSight</a:t>
            </a:r>
            <a:r>
              <a:rPr lang="en-US" sz="1100" b="0" kern="1200" baseline="0" dirty="0" smtClean="0">
                <a:solidFill>
                  <a:schemeClr val="tx1"/>
                </a:solidFill>
                <a:latin typeface="Gill Sans MT" pitchFamily="34" charset="0"/>
                <a:ea typeface="+mn-ea"/>
                <a:cs typeface="+mn-cs"/>
              </a:rPr>
              <a:t> is used to determine each student’s initial placement and weekly assignment recommendations for each of the program’s various components</a:t>
            </a:r>
            <a:r>
              <a:rPr lang="en-US" sz="1100" b="1" kern="1200" baseline="0" dirty="0" smtClean="0">
                <a:solidFill>
                  <a:schemeClr val="tx1"/>
                </a:solidFill>
                <a:latin typeface="Gill Sans MT" pitchFamily="34" charset="0"/>
                <a:ea typeface="+mn-ea"/>
                <a:cs typeface="+mn-cs"/>
              </a:rPr>
              <a:t>. </a:t>
            </a:r>
            <a:endParaRPr lang="en-US" sz="16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421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a:lnSpc>
                <a:spcPct val="115000"/>
              </a:lnSpc>
              <a:spcBef>
                <a:spcPts val="1000"/>
              </a:spcBef>
            </a:pPr>
            <a:r>
              <a:rPr lang="en-US" sz="1100" b="0" kern="1200" baseline="0" dirty="0" smtClean="0">
                <a:solidFill>
                  <a:schemeClr val="tx1"/>
                </a:solidFill>
                <a:latin typeface="Gill Sans MT" pitchFamily="34" charset="0"/>
                <a:ea typeface="+mn-ea"/>
                <a:cs typeface="+mn-cs"/>
              </a:rPr>
              <a:t>Because there are </a:t>
            </a:r>
            <a:r>
              <a:rPr lang="en-US" sz="1100" b="1" kern="1200" baseline="0" dirty="0" smtClean="0">
                <a:solidFill>
                  <a:schemeClr val="tx1"/>
                </a:solidFill>
                <a:latin typeface="Gill Sans MT" pitchFamily="34" charset="0"/>
                <a:ea typeface="+mn-ea"/>
                <a:cs typeface="+mn-cs"/>
              </a:rPr>
              <a:t>multiple forms of </a:t>
            </a:r>
            <a:r>
              <a:rPr lang="en-US" sz="1100" b="1" kern="1200" baseline="0" dirty="0" err="1" smtClean="0">
                <a:solidFill>
                  <a:schemeClr val="tx1"/>
                </a:solidFill>
                <a:latin typeface="Gill Sans MT" pitchFamily="34" charset="0"/>
                <a:ea typeface="+mn-ea"/>
                <a:cs typeface="+mn-cs"/>
              </a:rPr>
              <a:t>InSight</a:t>
            </a:r>
            <a:r>
              <a:rPr lang="en-US" sz="1100" b="1" kern="1200" baseline="0" dirty="0" smtClean="0">
                <a:solidFill>
                  <a:schemeClr val="tx1"/>
                </a:solidFill>
                <a:latin typeface="Gill Sans MT" pitchFamily="34" charset="0"/>
                <a:ea typeface="+mn-ea"/>
                <a:cs typeface="+mn-cs"/>
              </a:rPr>
              <a:t>, </a:t>
            </a:r>
            <a:r>
              <a:rPr lang="en-US" sz="1100" b="0" kern="1200" baseline="0" dirty="0" smtClean="0">
                <a:solidFill>
                  <a:schemeClr val="tx1"/>
                </a:solidFill>
                <a:latin typeface="Gill Sans MT" pitchFamily="34" charset="0"/>
                <a:ea typeface="+mn-ea"/>
                <a:cs typeface="+mn-cs"/>
              </a:rPr>
              <a:t>it is also used as a </a:t>
            </a:r>
            <a:r>
              <a:rPr lang="en-US" sz="1100" b="1" kern="1200" baseline="0" dirty="0" smtClean="0">
                <a:solidFill>
                  <a:schemeClr val="tx1"/>
                </a:solidFill>
                <a:latin typeface="Gill Sans MT" pitchFamily="34" charset="0"/>
                <a:ea typeface="+mn-ea"/>
                <a:cs typeface="+mn-cs"/>
              </a:rPr>
              <a:t>benchmark assessment</a:t>
            </a:r>
            <a:r>
              <a:rPr lang="en-US" sz="1100" b="0" kern="1200" baseline="0" dirty="0" smtClean="0">
                <a:solidFill>
                  <a:schemeClr val="tx1"/>
                </a:solidFill>
                <a:latin typeface="Gill Sans MT" pitchFamily="34" charset="0"/>
                <a:ea typeface="+mn-ea"/>
                <a:cs typeface="+mn-cs"/>
              </a:rPr>
              <a:t>.  Administration of these multiple forms over the course of a school year </a:t>
            </a:r>
            <a:r>
              <a:rPr lang="en-US" sz="1100" b="1" kern="1200" baseline="0" dirty="0" smtClean="0">
                <a:solidFill>
                  <a:schemeClr val="tx1"/>
                </a:solidFill>
                <a:latin typeface="Gill Sans MT" pitchFamily="34" charset="0"/>
                <a:ea typeface="+mn-ea"/>
                <a:cs typeface="+mn-cs"/>
              </a:rPr>
              <a:t>monitor students’ progress over time </a:t>
            </a:r>
            <a:r>
              <a:rPr lang="en-US" sz="1100" b="0" kern="1200" baseline="0" dirty="0" smtClean="0">
                <a:solidFill>
                  <a:schemeClr val="tx1"/>
                </a:solidFill>
                <a:latin typeface="Gill Sans MT" pitchFamily="34" charset="0"/>
                <a:ea typeface="+mn-ea"/>
                <a:cs typeface="+mn-cs"/>
              </a:rPr>
              <a:t>in the domains of reading efficiency, capacity and (</a:t>
            </a:r>
            <a:r>
              <a:rPr lang="en-US" sz="1100" b="0" kern="1200" baseline="0" dirty="0" err="1" smtClean="0">
                <a:solidFill>
                  <a:schemeClr val="tx1"/>
                </a:solidFill>
                <a:latin typeface="Gill Sans MT" pitchFamily="34" charset="0"/>
                <a:ea typeface="+mn-ea"/>
                <a:cs typeface="+mn-cs"/>
              </a:rPr>
              <a:t>c</a:t>
            </a:r>
            <a:r>
              <a:rPr lang="en-US" sz="1100" b="0" kern="1200" baseline="0" dirty="0" smtClean="0">
                <a:solidFill>
                  <a:schemeClr val="tx1"/>
                </a:solidFill>
                <a:latin typeface="Gill Sans MT" pitchFamily="34" charset="0"/>
                <a:ea typeface="+mn-ea"/>
                <a:cs typeface="+mn-cs"/>
              </a:rPr>
              <a:t>)</a:t>
            </a:r>
            <a:r>
              <a:rPr lang="en-US" sz="1100" b="1" kern="1200" baseline="0" dirty="0" smtClean="0">
                <a:solidFill>
                  <a:schemeClr val="tx1"/>
                </a:solidFill>
                <a:latin typeface="Gill Sans MT" pitchFamily="34" charset="0"/>
                <a:ea typeface="+mn-ea"/>
                <a:cs typeface="+mn-cs"/>
              </a:rPr>
              <a:t> </a:t>
            </a:r>
            <a:endParaRPr lang="en-US" sz="1600" dirty="0">
              <a:cs typeface="Arial" charset="0"/>
              <a:sym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625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a:lnSpc>
                <a:spcPct val="115000"/>
              </a:lnSpc>
              <a:spcBef>
                <a:spcPts val="1000"/>
              </a:spcBef>
            </a:pPr>
            <a:r>
              <a:rPr lang="en-US" sz="1100" dirty="0" smtClean="0">
                <a:cs typeface="Arial" charset="0"/>
                <a:sym typeface="Arial" charset="0"/>
              </a:rPr>
              <a:t>…motivation</a:t>
            </a:r>
            <a:r>
              <a:rPr lang="en-US" sz="1100" dirty="0">
                <a:cs typeface="Arial" charset="0"/>
                <a:sym typeface="Arial" charset="0"/>
              </a:rP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75108"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128"/>
                <a:sym typeface="Gill Sans" charset="0"/>
              </a:defRPr>
            </a:lvl1pPr>
            <a:lvl2pPr marL="37931725" indent="-37474525" eaLnBrk="0" hangingPunct="0">
              <a:defRPr sz="4200">
                <a:solidFill>
                  <a:srgbClr val="000000"/>
                </a:solidFill>
                <a:latin typeface="Gill Sans" charset="0"/>
                <a:ea typeface="ヒラギノ角ゴ ProN W3" charset="-128"/>
                <a:sym typeface="Gill Sans" charset="0"/>
              </a:defRPr>
            </a:lvl2pPr>
            <a:lvl3pPr eaLnBrk="0" hangingPunct="0">
              <a:defRPr sz="4200">
                <a:solidFill>
                  <a:srgbClr val="000000"/>
                </a:solidFill>
                <a:latin typeface="Gill Sans" charset="0"/>
                <a:ea typeface="ヒラギノ角ゴ ProN W3" charset="-128"/>
                <a:sym typeface="Gill Sans" charset="0"/>
              </a:defRPr>
            </a:lvl3pPr>
            <a:lvl4pPr eaLnBrk="0" hangingPunct="0">
              <a:defRPr sz="4200">
                <a:solidFill>
                  <a:srgbClr val="000000"/>
                </a:solidFill>
                <a:latin typeface="Gill Sans" charset="0"/>
                <a:ea typeface="ヒラギノ角ゴ ProN W3" charset="-128"/>
                <a:sym typeface="Gill Sans" charset="0"/>
              </a:defRPr>
            </a:lvl4pPr>
            <a:lvl5pPr eaLnBrk="0" hangingPunct="0">
              <a:defRPr sz="4200">
                <a:solidFill>
                  <a:srgbClr val="000000"/>
                </a:solidFill>
                <a:latin typeface="Gill Sans" charset="0"/>
                <a:ea typeface="ヒラギノ角ゴ ProN W3" charset="-128"/>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fld id="{7E4E3B6C-65AB-41D6-83C2-D472D8177FE8}" type="slidenum">
              <a:rPr lang="en-US" sz="1200"/>
              <a:pPr eaLnBrk="1" hangingPunct="1"/>
              <a:t>10</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035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baseline="0" dirty="0" smtClean="0">
                <a:solidFill>
                  <a:schemeClr val="tx1"/>
                </a:solidFill>
                <a:latin typeface="+mn-lt"/>
                <a:ea typeface="+mn-ea"/>
                <a:cs typeface="+mn-cs"/>
              </a:rPr>
              <a:t>Let’s take a look at the heart of the Reading Plus program... </a:t>
            </a:r>
            <a:r>
              <a:rPr lang="en-US" sz="1100" kern="1200" baseline="0" dirty="0" err="1" smtClean="0">
                <a:solidFill>
                  <a:schemeClr val="tx1"/>
                </a:solidFill>
                <a:latin typeface="+mn-lt"/>
                <a:ea typeface="+mn-ea"/>
                <a:cs typeface="+mn-cs"/>
              </a:rPr>
              <a:t>SeeReader</a:t>
            </a:r>
            <a:r>
              <a:rPr lang="en-US" sz="1100" kern="1200" baseline="0" dirty="0" smtClean="0">
                <a:solidFill>
                  <a:schemeClr val="tx1"/>
                </a:solidFill>
                <a:latin typeface="+mn-lt"/>
                <a:ea typeface="+mn-ea"/>
                <a:cs typeface="+mn-cs"/>
              </a:rPr>
              <a:t>.</a:t>
            </a:r>
            <a:r>
              <a:rPr lang="en-US" sz="1100" kern="1200" baseline="0" dirty="0" smtClean="0">
                <a:solidFill>
                  <a:schemeClr val="tx1"/>
                </a:solidFill>
                <a:latin typeface="+mn-lt"/>
                <a:ea typeface="+mn-ea"/>
                <a:cs typeface="+mn-cs"/>
                <a:sym typeface="Lucida Grande" charset="0"/>
              </a:rPr>
              <a:t> </a:t>
            </a:r>
            <a:r>
              <a:rPr lang="en-US" sz="1100" kern="1200" baseline="0" dirty="0" smtClean="0">
                <a:solidFill>
                  <a:schemeClr val="tx1"/>
                </a:solidFill>
                <a:latin typeface="+mn-lt"/>
                <a:ea typeface="+mn-ea"/>
                <a:cs typeface="+mn-cs"/>
              </a:rPr>
              <a:t>When students access See Reader from their student dashboard they are taken to a screen that allows them to choose the selection they’d like to read.</a:t>
            </a:r>
            <a:endParaRPr lang="en-US" sz="1100" dirty="0">
              <a:latin typeface="+mn-lt"/>
              <a:ea typeface="Lucida Grande" charset="0"/>
              <a:cs typeface="Lucida Grande" charset="0"/>
              <a:sym typeface="Lucida Grande"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240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Gill Sans MT" pitchFamily="34" charset="0"/>
                <a:ea typeface="+mn-ea"/>
                <a:cs typeface="+mn-cs"/>
              </a:rPr>
              <a:t>Students can use the arrows to scroll through the available selections, all of which are within reading levels that are most appropriate for the individual student. </a:t>
            </a:r>
            <a:endParaRPr lang="en-US" sz="16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649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dirty="0" smtClean="0">
                <a:latin typeface="+mn-lt"/>
                <a:ea typeface="Lucida Grande" charset="0"/>
                <a:cs typeface="Lucida Grande" charset="0"/>
                <a:sym typeface="Lucida Grande" charset="0"/>
              </a:rPr>
              <a:t>(automatic animation to next slide)</a:t>
            </a:r>
            <a:endParaRPr lang="en-US" sz="1100" dirty="0">
              <a:latin typeface="+mn-lt"/>
              <a:ea typeface="Lucida Grande" charset="0"/>
              <a:cs typeface="Lucida Grande" charset="0"/>
              <a:sym typeface="Lucida Grande"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854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b="0" kern="1200" baseline="0" dirty="0" smtClean="0">
                <a:solidFill>
                  <a:schemeClr val="tx1"/>
                </a:solidFill>
                <a:latin typeface="Gill Sans MT" pitchFamily="34" charset="0"/>
                <a:ea typeface="+mn-ea"/>
                <a:cs typeface="+mn-cs"/>
              </a:rPr>
              <a:t>You’ll notice the icons at the top....Instead of scrolling through all of the selections, students can </a:t>
            </a:r>
            <a:r>
              <a:rPr lang="en-US" sz="1100" b="1" kern="1200" baseline="0" dirty="0" smtClean="0">
                <a:solidFill>
                  <a:schemeClr val="tx1"/>
                </a:solidFill>
                <a:latin typeface="Gill Sans MT" pitchFamily="34" charset="0"/>
                <a:ea typeface="+mn-ea"/>
                <a:cs typeface="+mn-cs"/>
              </a:rPr>
              <a:t>deepen an existing interest by filtering selections by 8 different areas of interest</a:t>
            </a:r>
            <a:r>
              <a:rPr lang="en-US" sz="1100" b="0" kern="1200" baseline="0" dirty="0" smtClean="0">
                <a:solidFill>
                  <a:schemeClr val="tx1"/>
                </a:solidFill>
                <a:latin typeface="Gill Sans MT" pitchFamily="34" charset="0"/>
                <a:ea typeface="+mn-ea"/>
                <a:cs typeface="+mn-cs"/>
              </a:rPr>
              <a:t>. In this case, the student choose Our Earth and is presented with the selections at their current ability level that are within that interest group.  You’ll see some selections are “</a:t>
            </a:r>
            <a:r>
              <a:rPr lang="en-US" sz="1100" b="0" kern="1200" baseline="0" dirty="0" err="1" smtClean="0">
                <a:solidFill>
                  <a:schemeClr val="tx1"/>
                </a:solidFill>
                <a:latin typeface="Gill Sans MT" pitchFamily="34" charset="0"/>
                <a:ea typeface="+mn-ea"/>
                <a:cs typeface="+mn-cs"/>
              </a:rPr>
              <a:t>greyed</a:t>
            </a:r>
            <a:r>
              <a:rPr lang="en-US" sz="1100" b="0" kern="1200" baseline="0" dirty="0" smtClean="0">
                <a:solidFill>
                  <a:schemeClr val="tx1"/>
                </a:solidFill>
                <a:latin typeface="Gill Sans MT" pitchFamily="34" charset="0"/>
                <a:ea typeface="+mn-ea"/>
                <a:cs typeface="+mn-cs"/>
              </a:rPr>
              <a:t> out”  this provides a teaser to encourage students to </a:t>
            </a:r>
            <a:r>
              <a:rPr lang="en-US" sz="1100" b="1" kern="1200" baseline="0" dirty="0" smtClean="0">
                <a:solidFill>
                  <a:schemeClr val="tx1"/>
                </a:solidFill>
                <a:latin typeface="Gill Sans MT" pitchFamily="34" charset="0"/>
                <a:ea typeface="+mn-ea"/>
                <a:cs typeface="+mn-cs"/>
              </a:rPr>
              <a:t>work towards the next highest level in order to unlock those texts</a:t>
            </a:r>
            <a:r>
              <a:rPr lang="en-US" sz="1100" b="0" kern="1200" baseline="0" dirty="0" smtClean="0">
                <a:solidFill>
                  <a:schemeClr val="tx1"/>
                </a:solidFill>
                <a:latin typeface="Gill Sans MT" pitchFamily="34" charset="0"/>
                <a:ea typeface="+mn-ea"/>
                <a:cs typeface="+mn-cs"/>
              </a:rPr>
              <a:t>. This is one way in which we </a:t>
            </a:r>
            <a:r>
              <a:rPr lang="en-US" sz="1100" b="1" kern="1200" baseline="0" dirty="0" smtClean="0">
                <a:solidFill>
                  <a:schemeClr val="tx1"/>
                </a:solidFill>
                <a:latin typeface="Gill Sans MT" pitchFamily="34" charset="0"/>
                <a:ea typeface="+mn-ea"/>
                <a:cs typeface="+mn-cs"/>
              </a:rPr>
              <a:t>encourage intrinsic motivation for reading</a:t>
            </a:r>
            <a:r>
              <a:rPr lang="en-US" sz="1100" b="0" kern="1200" baseline="0" dirty="0" smtClean="0">
                <a:solidFill>
                  <a:schemeClr val="tx1"/>
                </a:solidFill>
                <a:latin typeface="Gill Sans MT" pitchFamily="34" charset="0"/>
                <a:ea typeface="+mn-ea"/>
                <a:cs typeface="+mn-cs"/>
              </a:rPr>
              <a:t>, “I want to do well so I can unlock a selection I want to read.”</a:t>
            </a:r>
            <a:endParaRPr lang="en-US" sz="1600" b="0" dirty="0">
              <a:latin typeface="Lucida Grande" charset="0"/>
              <a:ea typeface="Lucida Grande" charset="0"/>
              <a:cs typeface="Lucida Grande" charset="0"/>
              <a:sym typeface="Lucida Grande"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059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kern="1200" baseline="0" dirty="0" smtClean="0">
                <a:solidFill>
                  <a:schemeClr val="tx1"/>
                </a:solidFill>
                <a:latin typeface="+mn-lt"/>
                <a:ea typeface="+mn-ea"/>
                <a:cs typeface="+mn-cs"/>
              </a:rPr>
              <a:t>To arrive at our interest filters, we polled students across grade levels, demographics, and ability levels and</a:t>
            </a:r>
            <a:r>
              <a:rPr lang="en-US" sz="1100" b="0" kern="1200" baseline="0" dirty="0" smtClean="0">
                <a:solidFill>
                  <a:schemeClr val="tx1"/>
                </a:solidFill>
                <a:latin typeface="+mn-lt"/>
                <a:ea typeface="+mn-ea"/>
                <a:cs typeface="+mn-cs"/>
                <a:sym typeface="Lucida Grande" charset="0"/>
              </a:rPr>
              <a:t> </a:t>
            </a:r>
            <a:r>
              <a:rPr lang="en-US" sz="1100" kern="1200" baseline="0" dirty="0" smtClean="0">
                <a:solidFill>
                  <a:schemeClr val="tx1"/>
                </a:solidFill>
                <a:latin typeface="+mn-lt"/>
                <a:ea typeface="+mn-ea"/>
                <a:cs typeface="+mn-cs"/>
              </a:rPr>
              <a:t>took their responses, converted them into these headings pushed out a survey to a large group of students. </a:t>
            </a:r>
          </a:p>
          <a:p>
            <a:endParaRPr lang="en-US" sz="1100" kern="1200" baseline="0" dirty="0" smtClean="0">
              <a:solidFill>
                <a:schemeClr val="tx1"/>
              </a:solidFill>
              <a:latin typeface="+mn-lt"/>
              <a:ea typeface="+mn-ea"/>
              <a:cs typeface="+mn-cs"/>
            </a:endParaRPr>
          </a:p>
          <a:p>
            <a:r>
              <a:rPr lang="en-US" sz="1100" kern="1200" baseline="0" dirty="0" smtClean="0">
                <a:solidFill>
                  <a:schemeClr val="tx1"/>
                </a:solidFill>
                <a:latin typeface="+mn-lt"/>
                <a:ea typeface="+mn-ea"/>
                <a:cs typeface="+mn-cs"/>
              </a:rPr>
              <a:t> “Killer Detail” results from our interest survey.</a:t>
            </a:r>
            <a:endParaRPr lang="en-US" sz="1100" dirty="0">
              <a:latin typeface="+mn-lt"/>
              <a:ea typeface="Lucida Grande" charset="0"/>
              <a:cs typeface="Lucida Grande" charset="0"/>
              <a:sym typeface="Lucida Grande"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mn-lt"/>
                <a:ea typeface="+mn-ea"/>
                <a:cs typeface="+mn-cs"/>
              </a:rPr>
              <a:t>We also use information about how students rate each selection to </a:t>
            </a:r>
            <a:r>
              <a:rPr lang="en-US" sz="1100" b="1" kern="1200" baseline="0" dirty="0" smtClean="0">
                <a:solidFill>
                  <a:schemeClr val="tx1"/>
                </a:solidFill>
                <a:latin typeface="+mn-lt"/>
                <a:ea typeface="+mn-ea"/>
                <a:cs typeface="+mn-cs"/>
              </a:rPr>
              <a:t>recommend selections </a:t>
            </a:r>
            <a:r>
              <a:rPr lang="en-US" sz="1100" b="0" kern="1200" baseline="0" dirty="0" smtClean="0">
                <a:solidFill>
                  <a:schemeClr val="tx1"/>
                </a:solidFill>
                <a:latin typeface="+mn-lt"/>
                <a:ea typeface="+mn-ea"/>
                <a:cs typeface="+mn-cs"/>
              </a:rPr>
              <a:t>to students.  Choosing selections from areas they are interested in helps deepen interests, but by recommending selections we can help </a:t>
            </a:r>
            <a:r>
              <a:rPr lang="en-US" sz="1100" b="1" kern="1200" baseline="0" dirty="0" smtClean="0">
                <a:solidFill>
                  <a:schemeClr val="tx1"/>
                </a:solidFill>
                <a:latin typeface="+mn-lt"/>
                <a:ea typeface="+mn-ea"/>
                <a:cs typeface="+mn-cs"/>
              </a:rPr>
              <a:t>expand their interests</a:t>
            </a:r>
            <a:r>
              <a:rPr lang="en-US" sz="1100" b="0" kern="1200" baseline="0" dirty="0" smtClean="0">
                <a:solidFill>
                  <a:schemeClr val="tx1"/>
                </a:solidFill>
                <a:latin typeface="+mn-lt"/>
                <a:ea typeface="+mn-ea"/>
                <a:cs typeface="+mn-cs"/>
              </a:rPr>
              <a:t>.  (Click) As students progress through the system, we can begin to </a:t>
            </a:r>
            <a:r>
              <a:rPr lang="en-US" sz="1100" b="1" kern="1200" baseline="0" dirty="0" smtClean="0">
                <a:solidFill>
                  <a:schemeClr val="tx1"/>
                </a:solidFill>
                <a:latin typeface="+mn-lt"/>
                <a:ea typeface="+mn-ea"/>
                <a:cs typeface="+mn-cs"/>
              </a:rPr>
              <a:t>mirror back to them </a:t>
            </a:r>
            <a:r>
              <a:rPr lang="en-US" sz="1100" b="0" kern="1200" baseline="0" dirty="0" smtClean="0">
                <a:solidFill>
                  <a:schemeClr val="tx1"/>
                </a:solidFill>
                <a:latin typeface="+mn-lt"/>
                <a:ea typeface="+mn-ea"/>
                <a:cs typeface="+mn-cs"/>
              </a:rPr>
              <a:t>not only what their interests are, </a:t>
            </a:r>
            <a:r>
              <a:rPr lang="en-US" sz="1100" b="1" kern="1200" baseline="0" dirty="0" smtClean="0">
                <a:solidFill>
                  <a:schemeClr val="tx1"/>
                </a:solidFill>
                <a:latin typeface="+mn-lt"/>
                <a:ea typeface="+mn-ea"/>
                <a:cs typeface="+mn-cs"/>
              </a:rPr>
              <a:t>but how those interests align with curriculum areas </a:t>
            </a:r>
            <a:r>
              <a:rPr lang="en-US" sz="1100" b="0" kern="1200" baseline="0" dirty="0" smtClean="0">
                <a:solidFill>
                  <a:schemeClr val="tx1"/>
                </a:solidFill>
                <a:latin typeface="+mn-lt"/>
                <a:ea typeface="+mn-ea"/>
                <a:cs typeface="+mn-cs"/>
              </a:rPr>
              <a:t>they are studying in school. </a:t>
            </a:r>
          </a:p>
          <a:p>
            <a:endParaRPr lang="en-US" sz="1100" b="0" kern="1200" baseline="0" dirty="0" smtClean="0">
              <a:solidFill>
                <a:schemeClr val="tx1"/>
              </a:solidFill>
              <a:latin typeface="+mn-lt"/>
              <a:ea typeface="+mn-ea"/>
              <a:cs typeface="+mn-cs"/>
            </a:endParaRPr>
          </a:p>
          <a:p>
            <a:r>
              <a:rPr lang="en-US" sz="1100" b="0" kern="1200" baseline="0" dirty="0" smtClean="0">
                <a:solidFill>
                  <a:schemeClr val="tx1"/>
                </a:solidFill>
                <a:latin typeface="+mn-lt"/>
                <a:ea typeface="+mn-ea"/>
                <a:cs typeface="+mn-cs"/>
              </a:rPr>
              <a:t>Optional:  A student who never though they were interested in science starts to see the connection between all the “How Things Work” stories they choose and various disciplines within STEM.</a:t>
            </a:r>
            <a:endParaRPr lang="en-US" sz="1100" b="0" dirty="0" smtClean="0">
              <a:latin typeface="+mn-lt"/>
              <a:ea typeface="Lucida Grande" charset="0"/>
              <a:cs typeface="Lucida Grande" charset="0"/>
              <a:sym typeface="Lucida Grande"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469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b="0" kern="1200" baseline="0" dirty="0" smtClean="0">
                <a:solidFill>
                  <a:schemeClr val="tx1"/>
                </a:solidFill>
                <a:latin typeface="+mn-lt"/>
                <a:ea typeface="+mn-ea"/>
                <a:cs typeface="+mn-cs"/>
              </a:rPr>
              <a:t>In addition to each selection belonging to an interest areas, </a:t>
            </a:r>
            <a:r>
              <a:rPr lang="en-US" sz="1100" b="1" kern="1200" baseline="0" dirty="0" smtClean="0">
                <a:solidFill>
                  <a:schemeClr val="tx1"/>
                </a:solidFill>
                <a:latin typeface="+mn-lt"/>
                <a:ea typeface="+mn-ea"/>
                <a:cs typeface="+mn-cs"/>
              </a:rPr>
              <a:t>each selection is also tagged as belonging to a particular curriculum area</a:t>
            </a:r>
            <a:r>
              <a:rPr lang="en-US" sz="1100" b="0" kern="1200" baseline="0" dirty="0" smtClean="0">
                <a:solidFill>
                  <a:schemeClr val="tx1"/>
                </a:solidFill>
                <a:latin typeface="+mn-lt"/>
                <a:ea typeface="+mn-ea"/>
                <a:cs typeface="+mn-cs"/>
              </a:rPr>
              <a:t>. This ensures that </a:t>
            </a:r>
            <a:r>
              <a:rPr lang="en-US" sz="1100" b="1" kern="1200" baseline="0" dirty="0" smtClean="0">
                <a:solidFill>
                  <a:schemeClr val="tx1"/>
                </a:solidFill>
                <a:latin typeface="+mn-lt"/>
                <a:ea typeface="+mn-ea"/>
                <a:cs typeface="+mn-cs"/>
              </a:rPr>
              <a:t>as students deepen and broaden their interests, they are also building a broad range of knowledge</a:t>
            </a:r>
            <a:r>
              <a:rPr lang="en-US" sz="1100" b="0" kern="1200" baseline="0" dirty="0" smtClean="0">
                <a:solidFill>
                  <a:schemeClr val="tx1"/>
                </a:solidFill>
                <a:latin typeface="+mn-lt"/>
                <a:ea typeface="+mn-ea"/>
                <a:cs typeface="+mn-cs"/>
              </a:rPr>
              <a:t> while (</a:t>
            </a:r>
            <a:r>
              <a:rPr lang="en-US" sz="1100" b="0" kern="1200" baseline="0" dirty="0" err="1" smtClean="0">
                <a:solidFill>
                  <a:schemeClr val="tx1"/>
                </a:solidFill>
                <a:latin typeface="+mn-lt"/>
                <a:ea typeface="+mn-ea"/>
                <a:cs typeface="+mn-cs"/>
              </a:rPr>
              <a:t>c</a:t>
            </a:r>
            <a:r>
              <a:rPr lang="en-US" sz="1100" b="0" kern="1200" baseline="0" dirty="0" smtClean="0">
                <a:solidFill>
                  <a:schemeClr val="tx1"/>
                </a:solidFill>
                <a:latin typeface="+mn-lt"/>
                <a:ea typeface="+mn-ea"/>
                <a:cs typeface="+mn-cs"/>
              </a:rPr>
              <a:t>) reading various types of genre.  For example, a story from “Time Machine” has connections to history and could be a piece of literature.  while one story from “Heroes and trailblazers” is connected to STEM as a biography while another might be connected to geography as an informational text. </a:t>
            </a:r>
          </a:p>
          <a:p>
            <a:endParaRPr lang="en-US" sz="1100" b="0" kern="1200" baseline="0" dirty="0" smtClean="0">
              <a:solidFill>
                <a:schemeClr val="tx1"/>
              </a:solidFill>
              <a:latin typeface="+mn-lt"/>
              <a:ea typeface="+mn-ea"/>
              <a:cs typeface="+mn-cs"/>
            </a:endParaRPr>
          </a:p>
          <a:p>
            <a:r>
              <a:rPr lang="en-US" sz="1100" b="0" kern="1200" baseline="0" dirty="0" smtClean="0">
                <a:solidFill>
                  <a:schemeClr val="tx1"/>
                </a:solidFill>
                <a:latin typeface="+mn-lt"/>
                <a:ea typeface="+mn-ea"/>
                <a:cs typeface="+mn-cs"/>
              </a:rPr>
              <a:t>Optional:  Although we show a few curriculum areas here, each of these is areas is broken down into  very specific areas of study...For example a “Get in the Game” story about Jackie Robinson connects to history, more specifically, American History and even more specifically Civil Rights. </a:t>
            </a:r>
            <a:r>
              <a:rPr lang="en-US" sz="1100" b="0" dirty="0" smtClean="0">
                <a:latin typeface="+mn-lt"/>
                <a:ea typeface="Lucida Grande" charset="0"/>
                <a:cs typeface="Lucida Grande" charset="0"/>
                <a:sym typeface="Lucida Grande" charset="0"/>
              </a:rPr>
              <a:t>Civil </a:t>
            </a:r>
            <a:r>
              <a:rPr lang="en-US" sz="1100" b="0" dirty="0">
                <a:latin typeface="+mn-lt"/>
                <a:ea typeface="Lucida Grande" charset="0"/>
                <a:cs typeface="Lucida Grande" charset="0"/>
                <a:sym typeface="Lucida Grande" charset="0"/>
              </a:rPr>
              <a:t>Rights</a:t>
            </a:r>
            <a:r>
              <a:rPr lang="en-US" sz="1100" dirty="0">
                <a:latin typeface="+mn-lt"/>
                <a:ea typeface="Lucida Grande" charset="0"/>
                <a:cs typeface="Lucida Grande" charset="0"/>
                <a:sym typeface="Lucida Grande" charset="0"/>
              </a:rPr>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73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Gill Sans MT" pitchFamily="34" charset="0"/>
                <a:ea typeface="+mn-ea"/>
                <a:cs typeface="+mn-cs"/>
              </a:rPr>
              <a:t>When creating a reading experience that builds capacity we must also consider the complexity of the texts.   As I mentioned before, The Common Core State Standards are calling for a dramatic shift in Lexile ranges.  The range once appropriate for an 8th grader (</a:t>
            </a:r>
            <a:r>
              <a:rPr lang="en-US" sz="1100" kern="1200" baseline="0" dirty="0" err="1" smtClean="0">
                <a:solidFill>
                  <a:schemeClr val="tx1"/>
                </a:solidFill>
                <a:latin typeface="Gill Sans MT" pitchFamily="34" charset="0"/>
                <a:ea typeface="+mn-ea"/>
                <a:cs typeface="+mn-cs"/>
              </a:rPr>
              <a:t>c</a:t>
            </a:r>
            <a:r>
              <a:rPr lang="en-US" sz="1100" kern="1200" baseline="0" dirty="0" smtClean="0">
                <a:solidFill>
                  <a:schemeClr val="tx1"/>
                </a:solidFill>
                <a:latin typeface="Gill Sans MT" pitchFamily="34" charset="0"/>
                <a:ea typeface="+mn-ea"/>
                <a:cs typeface="+mn-cs"/>
              </a:rPr>
              <a:t>) is now expected of a 5th grader.  (c) But what is a Lexile complexity score really comprised of?  (c) actually, a </a:t>
            </a:r>
            <a:r>
              <a:rPr lang="en-US" sz="1100" b="1" kern="1200" baseline="0" dirty="0" smtClean="0">
                <a:solidFill>
                  <a:schemeClr val="tx1"/>
                </a:solidFill>
                <a:latin typeface="Gill Sans MT" pitchFamily="34" charset="0"/>
                <a:ea typeface="+mn-ea"/>
                <a:cs typeface="+mn-cs"/>
              </a:rPr>
              <a:t>Lexile is comprised of two measures… (c) average sentence length and (c) the frequency of rare words.  (</a:t>
            </a:r>
            <a:r>
              <a:rPr lang="en-US" sz="1100" b="1" kern="1200" baseline="0" dirty="0" err="1" smtClean="0">
                <a:solidFill>
                  <a:schemeClr val="tx1"/>
                </a:solidFill>
                <a:latin typeface="Gill Sans MT" pitchFamily="34" charset="0"/>
                <a:ea typeface="+mn-ea"/>
                <a:cs typeface="+mn-cs"/>
              </a:rPr>
              <a:t>c</a:t>
            </a:r>
            <a:r>
              <a:rPr lang="en-US" sz="1100" b="1" kern="1200" baseline="0" dirty="0" smtClean="0">
                <a:solidFill>
                  <a:schemeClr val="tx1"/>
                </a:solidFill>
                <a:latin typeface="Gill Sans MT" pitchFamily="34" charset="0"/>
                <a:ea typeface="+mn-ea"/>
                <a:cs typeface="+mn-cs"/>
              </a:rPr>
              <a:t>) </a:t>
            </a:r>
          </a:p>
          <a:p>
            <a:endParaRPr lang="en-US" sz="1100" b="1" i="1" kern="1200" baseline="0" dirty="0" smtClean="0">
              <a:solidFill>
                <a:schemeClr val="tx1"/>
              </a:solidFill>
              <a:latin typeface="Gill Sans MT" pitchFamily="34" charset="0"/>
              <a:ea typeface="+mn-ea"/>
              <a:cs typeface="+mn-cs"/>
            </a:endParaRPr>
          </a:p>
          <a:p>
            <a:r>
              <a:rPr lang="en-US" sz="1100" b="0" i="1" kern="1200" baseline="0" dirty="0" smtClean="0">
                <a:solidFill>
                  <a:schemeClr val="tx1"/>
                </a:solidFill>
                <a:latin typeface="Gill Sans MT" pitchFamily="34" charset="0"/>
                <a:ea typeface="+mn-ea"/>
                <a:cs typeface="+mn-cs"/>
              </a:rPr>
              <a:t>“</a:t>
            </a:r>
            <a:r>
              <a:rPr lang="en-US" sz="1100" b="0" i="0" kern="1200" baseline="0" dirty="0" smtClean="0">
                <a:solidFill>
                  <a:schemeClr val="tx1"/>
                </a:solidFill>
                <a:latin typeface="Gill Sans MT" pitchFamily="34" charset="0"/>
                <a:ea typeface="+mn-ea"/>
                <a:cs typeface="+mn-cs"/>
              </a:rPr>
              <a:t>Killer Detail” text complexity</a:t>
            </a:r>
            <a:endParaRPr lang="en-US" sz="800" b="0" i="0" dirty="0">
              <a:latin typeface="Lucida Grande" charset="0"/>
              <a:ea typeface="Lucida Grande" charset="0"/>
              <a:cs typeface="Lucida Grande" charset="0"/>
              <a:sym typeface="Lucida Grande"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878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b="0" kern="1200" baseline="0" dirty="0" smtClean="0">
                <a:solidFill>
                  <a:schemeClr val="tx1"/>
                </a:solidFill>
                <a:latin typeface="Gill Sans MT" pitchFamily="34" charset="0"/>
                <a:ea typeface="+mn-ea"/>
                <a:cs typeface="+mn-cs"/>
              </a:rPr>
              <a:t> However, the </a:t>
            </a:r>
            <a:r>
              <a:rPr lang="en-US" sz="1100" b="1" kern="1200" baseline="0" dirty="0" smtClean="0">
                <a:solidFill>
                  <a:schemeClr val="tx1"/>
                </a:solidFill>
                <a:latin typeface="Gill Sans MT" pitchFamily="34" charset="0"/>
                <a:ea typeface="+mn-ea"/>
                <a:cs typeface="+mn-cs"/>
              </a:rPr>
              <a:t>Lexile score is most heavily influenced by sentence length</a:t>
            </a:r>
            <a:r>
              <a:rPr lang="en-US" sz="1100" b="0" kern="1200" baseline="0" dirty="0" smtClean="0">
                <a:solidFill>
                  <a:schemeClr val="tx1"/>
                </a:solidFill>
                <a:latin typeface="Gill Sans MT" pitchFamily="34" charset="0"/>
                <a:ea typeface="+mn-ea"/>
                <a:cs typeface="+mn-cs"/>
              </a:rPr>
              <a:t>.  This means that the Lexile score of a text can be dramatically altered simply by manipulating sentence length.  But, research tells us that </a:t>
            </a:r>
            <a:r>
              <a:rPr lang="en-US" sz="1100" b="1" kern="1200" baseline="0" dirty="0" smtClean="0">
                <a:solidFill>
                  <a:schemeClr val="tx1"/>
                </a:solidFill>
                <a:latin typeface="Gill Sans MT" pitchFamily="34" charset="0"/>
                <a:ea typeface="+mn-ea"/>
                <a:cs typeface="+mn-cs"/>
              </a:rPr>
              <a:t>vocabulary complexity is a hugely significant factor when it comes to text complexity</a:t>
            </a:r>
            <a:r>
              <a:rPr lang="en-US" sz="1100" b="0" kern="1200" baseline="0" dirty="0" smtClean="0">
                <a:solidFill>
                  <a:schemeClr val="tx1"/>
                </a:solidFill>
                <a:latin typeface="Gill Sans MT" pitchFamily="34" charset="0"/>
                <a:ea typeface="+mn-ea"/>
                <a:cs typeface="+mn-cs"/>
              </a:rPr>
              <a:t>, one that deserves just as much attention as sentence length.  Therefore, </a:t>
            </a:r>
            <a:r>
              <a:rPr lang="en-US" sz="1100" b="1" kern="1200" baseline="0" dirty="0" smtClean="0">
                <a:solidFill>
                  <a:schemeClr val="tx1"/>
                </a:solidFill>
                <a:latin typeface="Gill Sans MT" pitchFamily="34" charset="0"/>
                <a:ea typeface="+mn-ea"/>
                <a:cs typeface="+mn-cs"/>
              </a:rPr>
              <a:t>each Reading Plus selection contains a progressive and systematic increase in the number of rare words, creating a truly authentic staircase of text complexity</a:t>
            </a:r>
            <a:r>
              <a:rPr lang="en-US" sz="1100" b="0" kern="1200" baseline="0" dirty="0" smtClean="0">
                <a:solidFill>
                  <a:schemeClr val="tx1"/>
                </a:solidFill>
                <a:latin typeface="Gill Sans MT" pitchFamily="34" charset="0"/>
                <a:ea typeface="+mn-ea"/>
                <a:cs typeface="+mn-cs"/>
              </a:rPr>
              <a:t>.  Our unique text complexity approach benefits readers of all abilities, but it is especially crucial for English Language Learners.</a:t>
            </a:r>
            <a:endParaRPr lang="en-US" sz="800" b="0" dirty="0">
              <a:latin typeface="Lucida Grande" charset="0"/>
              <a:ea typeface="Lucida Grande" charset="0"/>
              <a:cs typeface="Lucida Grande" charset="0"/>
              <a:sym typeface="Lucida Grande"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baseline="0" dirty="0" smtClean="0">
                <a:solidFill>
                  <a:schemeClr val="tx1"/>
                </a:solidFill>
                <a:latin typeface="Gill Sans MT" pitchFamily="34" charset="0"/>
                <a:ea typeface="+mn-ea"/>
                <a:cs typeface="+mn-cs"/>
              </a:rPr>
              <a:t>Let’s take a look the student’s experience once they choose a selection to read.  The student first sees a title screen</a:t>
            </a:r>
            <a:endParaRPr lang="en-US" sz="1050" dirty="0"/>
          </a:p>
        </p:txBody>
      </p:sp>
      <p:sp>
        <p:nvSpPr>
          <p:cNvPr id="4" name="Slide Number Placeholder 3"/>
          <p:cNvSpPr>
            <a:spLocks noGrp="1"/>
          </p:cNvSpPr>
          <p:nvPr>
            <p:ph type="sldNum" sz="quarter" idx="10"/>
          </p:nvPr>
        </p:nvSpPr>
        <p:spPr/>
        <p:txBody>
          <a:bodyPr/>
          <a:lstStyle/>
          <a:p>
            <a:fld id="{EAA3A0BE-4674-4AC9-976C-DF967DE95067}" type="slidenum">
              <a:rPr lang="en-US" smtClean="0"/>
              <a:pPr/>
              <a:t>37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baseline="0" dirty="0" smtClean="0">
                <a:solidFill>
                  <a:schemeClr val="tx1"/>
                </a:solidFill>
                <a:latin typeface="Gill Sans MT" pitchFamily="34" charset="0"/>
                <a:ea typeface="+mn-ea"/>
                <a:cs typeface="+mn-cs"/>
              </a:rPr>
              <a:t>We’re all working towards a </a:t>
            </a:r>
            <a:r>
              <a:rPr lang="en-US" sz="1100" b="1" kern="1200" baseline="0" dirty="0" smtClean="0">
                <a:solidFill>
                  <a:schemeClr val="tx1"/>
                </a:solidFill>
                <a:latin typeface="Gill Sans MT" pitchFamily="34" charset="0"/>
                <a:ea typeface="+mn-ea"/>
                <a:cs typeface="+mn-cs"/>
              </a:rPr>
              <a:t>similar goal... </a:t>
            </a:r>
            <a:r>
              <a:rPr lang="en-US" sz="1100" b="0" kern="1200" baseline="0" dirty="0" smtClean="0">
                <a:solidFill>
                  <a:schemeClr val="tx1"/>
                </a:solidFill>
                <a:latin typeface="Gill Sans MT" pitchFamily="34" charset="0"/>
                <a:ea typeface="+mn-ea"/>
                <a:cs typeface="+mn-cs"/>
              </a:rPr>
              <a:t>namely, increasing students capacity to read progressively complex texts. Many of us are familiar with the </a:t>
            </a:r>
            <a:r>
              <a:rPr lang="en-US" sz="1100" b="1" kern="1200" baseline="0" dirty="0" smtClean="0">
                <a:solidFill>
                  <a:schemeClr val="tx1"/>
                </a:solidFill>
                <a:latin typeface="Gill Sans MT" pitchFamily="34" charset="0"/>
                <a:ea typeface="+mn-ea"/>
                <a:cs typeface="+mn-cs"/>
              </a:rPr>
              <a:t>shift in Lexile grade band difficulty </a:t>
            </a:r>
            <a:r>
              <a:rPr lang="en-US" sz="1100" b="0" kern="1200" baseline="0" dirty="0" smtClean="0">
                <a:solidFill>
                  <a:schemeClr val="tx1"/>
                </a:solidFill>
                <a:latin typeface="Gill Sans MT" pitchFamily="34" charset="0"/>
                <a:ea typeface="+mn-ea"/>
                <a:cs typeface="+mn-cs"/>
              </a:rPr>
              <a:t>that the Common Core has outlined.  This means that standards for our struggling readers will be increased, and even those students formerly performing as proficient readers will need to increase their capacity to retain their proficient status. There is of course another challenge that we face as educators...</a:t>
            </a:r>
            <a:endParaRPr lang="en-US" sz="1100" b="0" dirty="0" smtClean="0">
              <a:solidFill>
                <a:srgbClr val="000000"/>
              </a:solidFill>
              <a:ea typeface="Gill Sans" charset="0"/>
              <a:cs typeface="Gill Sans" charset="0"/>
              <a:sym typeface="Gill Sans" charset="0"/>
            </a:endParaRPr>
          </a:p>
        </p:txBody>
      </p:sp>
      <p:sp>
        <p:nvSpPr>
          <p:cNvPr id="4" name="Slide Number Placeholder 3"/>
          <p:cNvSpPr>
            <a:spLocks noGrp="1"/>
          </p:cNvSpPr>
          <p:nvPr>
            <p:ph type="sldNum" sz="quarter" idx="10"/>
          </p:nvPr>
        </p:nvSpPr>
        <p:spPr/>
        <p:txBody>
          <a:bodyPr/>
          <a:lstStyle/>
          <a:p>
            <a:fld id="{EAA3A0BE-4674-4AC9-976C-DF967DE95067}" type="slidenum">
              <a:rPr lang="en-US" smtClean="0"/>
              <a:pPr/>
              <a:t>11</a:t>
            </a:fld>
            <a:endParaRPr lang="en-US"/>
          </a:p>
        </p:txBody>
      </p:sp>
    </p:spTree>
    <p:extLst>
      <p:ext uri="{BB962C8B-B14F-4D97-AF65-F5344CB8AC3E}">
        <p14:creationId xmlns:p14="http://schemas.microsoft.com/office/powerpoint/2010/main" val="1489621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kern="1200" baseline="0" dirty="0" smtClean="0">
                <a:solidFill>
                  <a:schemeClr val="tx1"/>
                </a:solidFill>
                <a:latin typeface="Gill Sans MT" pitchFamily="34" charset="0"/>
                <a:ea typeface="+mn-ea"/>
                <a:cs typeface="+mn-cs"/>
              </a:rPr>
              <a:t>Then, before beginning to read, students complete a </a:t>
            </a:r>
            <a:r>
              <a:rPr lang="en-US" sz="1100" b="1" kern="1200" baseline="0" dirty="0" smtClean="0">
                <a:solidFill>
                  <a:schemeClr val="tx1"/>
                </a:solidFill>
                <a:latin typeface="Gill Sans MT" pitchFamily="34" charset="0"/>
                <a:ea typeface="+mn-ea"/>
                <a:cs typeface="+mn-cs"/>
              </a:rPr>
              <a:t>Key Word activity to ensure that they can instantly recognize and give meaning to words they will encounter while reading the selection</a:t>
            </a:r>
            <a:r>
              <a:rPr lang="en-US" sz="1100" b="0" kern="1200" baseline="0" dirty="0" smtClean="0">
                <a:solidFill>
                  <a:schemeClr val="tx1"/>
                </a:solidFill>
                <a:latin typeface="Gill Sans MT" pitchFamily="34" charset="0"/>
                <a:ea typeface="+mn-ea"/>
                <a:cs typeface="+mn-cs"/>
              </a:rPr>
              <a:t>. Students click flash and the target word is flashed for a brief moment in the blank and students are asked to type the word they saw.  Students can flash the word multiple times if they have difficulty instantly recognizing the word.</a:t>
            </a:r>
            <a:endParaRPr lang="en-US" sz="1050" b="0" dirty="0"/>
          </a:p>
        </p:txBody>
      </p:sp>
      <p:sp>
        <p:nvSpPr>
          <p:cNvPr id="4" name="Slide Number Placeholder 3"/>
          <p:cNvSpPr>
            <a:spLocks noGrp="1"/>
          </p:cNvSpPr>
          <p:nvPr>
            <p:ph type="sldNum" sz="quarter" idx="10"/>
          </p:nvPr>
        </p:nvSpPr>
        <p:spPr/>
        <p:txBody>
          <a:bodyPr/>
          <a:lstStyle/>
          <a:p>
            <a:fld id="{EAA3A0BE-4674-4AC9-976C-DF967DE95067}" type="slidenum">
              <a:rPr lang="en-US" smtClean="0"/>
              <a:pPr/>
              <a:t>38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88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b="0" kern="1200" baseline="0" dirty="0" smtClean="0">
                <a:solidFill>
                  <a:schemeClr val="tx1"/>
                </a:solidFill>
                <a:latin typeface="Gill Sans MT" pitchFamily="34" charset="0"/>
                <a:ea typeface="+mn-ea"/>
                <a:cs typeface="+mn-cs"/>
              </a:rPr>
              <a:t>Of course, is addition to recognizing the word, students must know what the word means.  To asses this, </a:t>
            </a:r>
            <a:r>
              <a:rPr lang="en-US" sz="1100" b="1" kern="1200" baseline="0" dirty="0" smtClean="0">
                <a:solidFill>
                  <a:schemeClr val="tx1"/>
                </a:solidFill>
                <a:latin typeface="Gill Sans MT" pitchFamily="34" charset="0"/>
                <a:ea typeface="+mn-ea"/>
                <a:cs typeface="+mn-cs"/>
              </a:rPr>
              <a:t>students are asked to find the word or phrase that means about the same as the target word</a:t>
            </a:r>
            <a:r>
              <a:rPr lang="en-US" sz="1100" b="0" kern="1200" baseline="0" dirty="0" smtClean="0">
                <a:solidFill>
                  <a:schemeClr val="tx1"/>
                </a:solidFill>
                <a:latin typeface="Gill Sans MT" pitchFamily="34" charset="0"/>
                <a:ea typeface="+mn-ea"/>
                <a:cs typeface="+mn-cs"/>
              </a:rPr>
              <a:t>.  Once they choose an answer, students hear the word pronounced in English or Spanish. </a:t>
            </a:r>
            <a:endParaRPr lang="en-US" sz="1600" b="0" dirty="0">
              <a:latin typeface="Lucida Grande" charset="0"/>
              <a:ea typeface="Lucida Grande" charset="0"/>
              <a:cs typeface="Lucida Grande" charset="0"/>
              <a:sym typeface="Lucida Grande"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493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b="0" kern="1200" baseline="0" dirty="0" smtClean="0">
                <a:solidFill>
                  <a:schemeClr val="tx1"/>
                </a:solidFill>
                <a:latin typeface="Gill Sans MT" pitchFamily="34" charset="0"/>
                <a:ea typeface="+mn-ea"/>
                <a:cs typeface="+mn-cs"/>
              </a:rPr>
              <a:t>If students choose the wrong answer, as in this case where they chose ”In Total”, we show the correct answer and then </a:t>
            </a:r>
            <a:r>
              <a:rPr lang="en-US" sz="1100" b="1" kern="1200" baseline="0" dirty="0" smtClean="0">
                <a:solidFill>
                  <a:schemeClr val="tx1"/>
                </a:solidFill>
                <a:latin typeface="Gill Sans MT" pitchFamily="34" charset="0"/>
                <a:ea typeface="+mn-ea"/>
                <a:cs typeface="+mn-cs"/>
              </a:rPr>
              <a:t>use the target word in a contextual rich sentence</a:t>
            </a:r>
            <a:r>
              <a:rPr lang="en-US" sz="1100" b="0" kern="1200" baseline="0" dirty="0" smtClean="0">
                <a:solidFill>
                  <a:schemeClr val="tx1"/>
                </a:solidFill>
                <a:latin typeface="Gill Sans MT" pitchFamily="34" charset="0"/>
                <a:ea typeface="+mn-ea"/>
                <a:cs typeface="+mn-cs"/>
              </a:rPr>
              <a:t> which helps students </a:t>
            </a:r>
            <a:r>
              <a:rPr lang="en-US" sz="1100" b="1" kern="1200" baseline="0" dirty="0" smtClean="0">
                <a:solidFill>
                  <a:schemeClr val="tx1"/>
                </a:solidFill>
                <a:latin typeface="Gill Sans MT" pitchFamily="34" charset="0"/>
                <a:ea typeface="+mn-ea"/>
                <a:cs typeface="+mn-cs"/>
              </a:rPr>
              <a:t>learn the meaning of the word while developing contextual analysis skills</a:t>
            </a:r>
            <a:r>
              <a:rPr lang="en-US" sz="1100" b="0" kern="1200" baseline="0" dirty="0" smtClean="0">
                <a:solidFill>
                  <a:schemeClr val="tx1"/>
                </a:solidFill>
                <a:latin typeface="Gill Sans MT" pitchFamily="34" charset="0"/>
                <a:ea typeface="+mn-ea"/>
                <a:cs typeface="+mn-cs"/>
              </a:rPr>
              <a:t>. Being able to instantly recognize and giving meaning to words while reading creates a more fluent reading experience that ultimately improves comprehension. </a:t>
            </a:r>
            <a:endParaRPr lang="en-US" sz="1600" b="0" dirty="0">
              <a:latin typeface="Lucida Grande" charset="0"/>
              <a:ea typeface="Lucida Grande" charset="0"/>
              <a:cs typeface="Lucida Grande" charset="0"/>
              <a:sym typeface="Lucida Grande"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697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Gill Sans MT" pitchFamily="34" charset="0"/>
                <a:ea typeface="+mn-ea"/>
                <a:cs typeface="+mn-cs"/>
              </a:rPr>
              <a:t>To situate students in the selection, they are presented with a vivid image and intriguing intro to the story. </a:t>
            </a:r>
            <a:endParaRPr lang="en-US" sz="16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902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b="0" kern="1200" baseline="0" dirty="0" smtClean="0">
                <a:solidFill>
                  <a:schemeClr val="tx1"/>
                </a:solidFill>
                <a:latin typeface="Gill Sans MT" pitchFamily="34" charset="0"/>
                <a:ea typeface="+mn-ea"/>
                <a:cs typeface="+mn-cs"/>
              </a:rPr>
              <a:t>However, we know many readers, especially those that are struggling, often </a:t>
            </a:r>
            <a:r>
              <a:rPr lang="en-US" sz="1100" b="1" kern="1200" baseline="0" dirty="0" smtClean="0">
                <a:solidFill>
                  <a:schemeClr val="tx1"/>
                </a:solidFill>
                <a:latin typeface="Gill Sans MT" pitchFamily="34" charset="0"/>
                <a:ea typeface="+mn-ea"/>
                <a:cs typeface="+mn-cs"/>
              </a:rPr>
              <a:t>lack the stamina to stay engaged and actively reading for longer text selections</a:t>
            </a:r>
            <a:r>
              <a:rPr lang="en-US" sz="1100" b="0" kern="1200" baseline="0" dirty="0" smtClean="0">
                <a:solidFill>
                  <a:schemeClr val="tx1"/>
                </a:solidFill>
                <a:latin typeface="Gill Sans MT" pitchFamily="34" charset="0"/>
                <a:ea typeface="+mn-ea"/>
                <a:cs typeface="+mn-cs"/>
              </a:rPr>
              <a:t>.  We talked earlier about those students whose reading rates never make it past those of emergent readers. Take a look at what this does to the stamina demands of those students compared with a student reading at 250.  A student reading at 250 wpm would take about 8 minutes to read a 2000 word text, while a student reading at 100 words per minutes must sustain attention for over twice as long to read the same amount of words.  So, ironically, </a:t>
            </a:r>
            <a:r>
              <a:rPr lang="en-US" sz="1100" b="1" kern="1200" baseline="0" dirty="0" smtClean="0">
                <a:solidFill>
                  <a:schemeClr val="tx1"/>
                </a:solidFill>
                <a:latin typeface="Gill Sans MT" pitchFamily="34" charset="0"/>
                <a:ea typeface="+mn-ea"/>
                <a:cs typeface="+mn-cs"/>
              </a:rPr>
              <a:t>our most struggling readers also are faced with the greatest stamina demands</a:t>
            </a:r>
            <a:r>
              <a:rPr lang="en-US" sz="1100" b="0" kern="1200" baseline="0" dirty="0" smtClean="0">
                <a:solidFill>
                  <a:schemeClr val="tx1"/>
                </a:solidFill>
                <a:latin typeface="Gill Sans MT" pitchFamily="34" charset="0"/>
                <a:ea typeface="+mn-ea"/>
                <a:cs typeface="+mn-cs"/>
              </a:rPr>
              <a:t>. </a:t>
            </a:r>
            <a:endParaRPr lang="en-US" sz="1600" b="0" dirty="0">
              <a:latin typeface="Lucida Grande" charset="0"/>
              <a:ea typeface="Lucida Grande" charset="0"/>
              <a:cs typeface="Lucida Grande" charset="0"/>
              <a:sym typeface="Lucida Grande"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107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b="0" kern="1200" baseline="0" dirty="0" smtClean="0">
                <a:solidFill>
                  <a:schemeClr val="tx1"/>
                </a:solidFill>
                <a:latin typeface="Gill Sans MT" pitchFamily="34" charset="0"/>
                <a:ea typeface="+mn-ea"/>
                <a:cs typeface="+mn-cs"/>
              </a:rPr>
              <a:t>Reading Plus provides </a:t>
            </a:r>
            <a:r>
              <a:rPr lang="en-US" sz="1100" b="1" kern="1200" baseline="0" dirty="0" smtClean="0">
                <a:solidFill>
                  <a:schemeClr val="tx1"/>
                </a:solidFill>
                <a:latin typeface="Gill Sans MT" pitchFamily="34" charset="0"/>
                <a:ea typeface="+mn-ea"/>
                <a:cs typeface="+mn-cs"/>
              </a:rPr>
              <a:t>dynamic text segmentation in accordance with the student’s reading rate</a:t>
            </a:r>
            <a:r>
              <a:rPr lang="en-US" sz="1100" b="0" kern="1200" baseline="0" dirty="0" smtClean="0">
                <a:solidFill>
                  <a:schemeClr val="tx1"/>
                </a:solidFill>
                <a:latin typeface="Gill Sans MT" pitchFamily="34" charset="0"/>
                <a:ea typeface="+mn-ea"/>
                <a:cs typeface="+mn-cs"/>
              </a:rPr>
              <a:t>.  We can take a longer text, say a text of 2000 words, and break it up into more manageable chunks of a 1000 words or 500 words to </a:t>
            </a:r>
            <a:r>
              <a:rPr lang="en-US" sz="1100" b="1" kern="1200" baseline="0" dirty="0" smtClean="0">
                <a:solidFill>
                  <a:schemeClr val="tx1"/>
                </a:solidFill>
                <a:latin typeface="Gill Sans MT" pitchFamily="34" charset="0"/>
                <a:ea typeface="+mn-ea"/>
                <a:cs typeface="+mn-cs"/>
              </a:rPr>
              <a:t>scaffold their stamina and attention demands</a:t>
            </a:r>
            <a:r>
              <a:rPr lang="en-US" sz="1100" b="0" kern="1200" baseline="0" dirty="0" smtClean="0">
                <a:solidFill>
                  <a:schemeClr val="tx1"/>
                </a:solidFill>
                <a:latin typeface="Gill Sans MT" pitchFamily="34" charset="0"/>
                <a:ea typeface="+mn-ea"/>
                <a:cs typeface="+mn-cs"/>
              </a:rPr>
              <a:t> while they build the rate needed to tackle longer text.  Text segment </a:t>
            </a:r>
            <a:r>
              <a:rPr lang="en-US" sz="1100" b="1" kern="1200" baseline="0" dirty="0" smtClean="0">
                <a:solidFill>
                  <a:schemeClr val="tx1"/>
                </a:solidFill>
                <a:latin typeface="Gill Sans MT" pitchFamily="34" charset="0"/>
                <a:ea typeface="+mn-ea"/>
                <a:cs typeface="+mn-cs"/>
              </a:rPr>
              <a:t>lengths are increased gradually as students build capacity </a:t>
            </a:r>
            <a:r>
              <a:rPr lang="en-US" sz="1100" b="0" kern="1200" baseline="0" dirty="0" smtClean="0">
                <a:solidFill>
                  <a:schemeClr val="tx1"/>
                </a:solidFill>
                <a:latin typeface="Gill Sans MT" pitchFamily="34" charset="0"/>
                <a:ea typeface="+mn-ea"/>
                <a:cs typeface="+mn-cs"/>
              </a:rPr>
              <a:t>with longer texts.</a:t>
            </a:r>
            <a:endParaRPr lang="en-US" sz="1600" b="0" dirty="0">
              <a:latin typeface="Lucida Grande" charset="0"/>
              <a:ea typeface="Lucida Grande" charset="0"/>
              <a:cs typeface="Lucida Grande" charset="0"/>
              <a:sym typeface="Lucida Grande"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312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dirty="0" smtClean="0">
                <a:latin typeface="+mn-lt"/>
                <a:ea typeface="Lucida Grande" charset="0"/>
                <a:cs typeface="Lucida Grande" charset="0"/>
                <a:sym typeface="Lucida Grande" charset="0"/>
              </a:rPr>
              <a:t>Click</a:t>
            </a:r>
          </a:p>
          <a:p>
            <a:endParaRPr lang="en-US" sz="1100" dirty="0">
              <a:latin typeface="+mn-lt"/>
              <a:ea typeface="Lucida Grande" charset="0"/>
              <a:cs typeface="Lucida Grande" charset="0"/>
              <a:sym typeface="Lucida Grande"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517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mn-lt"/>
                <a:ea typeface="+mn-ea"/>
                <a:cs typeface="+mn-cs"/>
              </a:rPr>
              <a:t>“Engagement Builders” appear between text segments and provide enticing images with brief interesting text  that help build prior knowledge, and encourage an active and engaged reading experience. </a:t>
            </a:r>
            <a:endParaRPr lang="en-US" sz="1100" dirty="0" smtClean="0">
              <a:latin typeface="+mn-lt"/>
              <a:ea typeface="Lucida Grande" charset="0"/>
              <a:cs typeface="Lucida Grande" charset="0"/>
              <a:sym typeface="Lucida Grande"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721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b="0" kern="1200" baseline="0" dirty="0" smtClean="0">
                <a:solidFill>
                  <a:schemeClr val="tx1"/>
                </a:solidFill>
                <a:latin typeface="Gill Sans MT" pitchFamily="34" charset="0"/>
                <a:ea typeface="+mn-ea"/>
                <a:cs typeface="+mn-cs"/>
              </a:rPr>
              <a:t>For many students, though it isn’t only rate and stamina limitations that present barriers to comprehending complex texts. </a:t>
            </a:r>
            <a:r>
              <a:rPr lang="en-US" sz="1100" b="1" kern="1200" baseline="0" dirty="0" smtClean="0">
                <a:solidFill>
                  <a:schemeClr val="tx1"/>
                </a:solidFill>
                <a:latin typeface="Gill Sans MT" pitchFamily="34" charset="0"/>
                <a:ea typeface="+mn-ea"/>
                <a:cs typeface="+mn-cs"/>
              </a:rPr>
              <a:t>Inefficient silent reading behaviors can also impact fluency and make reading </a:t>
            </a:r>
            <a:r>
              <a:rPr lang="en-US" sz="1100" b="1" kern="1200" baseline="0" dirty="0" err="1" smtClean="0">
                <a:solidFill>
                  <a:schemeClr val="tx1"/>
                </a:solidFill>
                <a:latin typeface="Gill Sans MT" pitchFamily="34" charset="0"/>
                <a:ea typeface="+mn-ea"/>
                <a:cs typeface="+mn-cs"/>
              </a:rPr>
              <a:t>unenjoyable</a:t>
            </a:r>
            <a:r>
              <a:rPr lang="en-US" sz="1100" b="1" kern="1200" baseline="0" dirty="0" smtClean="0">
                <a:solidFill>
                  <a:schemeClr val="tx1"/>
                </a:solidFill>
                <a:latin typeface="Gill Sans MT" pitchFamily="34" charset="0"/>
                <a:ea typeface="+mn-ea"/>
                <a:cs typeface="+mn-cs"/>
              </a:rPr>
              <a:t> and unproductive.  How do we change a student’s reading behaviors? </a:t>
            </a:r>
          </a:p>
          <a:p>
            <a:endParaRPr lang="en-US" sz="1100" b="1" kern="1200" baseline="0" dirty="0" smtClean="0">
              <a:solidFill>
                <a:schemeClr val="tx1"/>
              </a:solidFill>
              <a:latin typeface="Gill Sans MT" pitchFamily="34" charset="0"/>
              <a:ea typeface="+mn-ea"/>
              <a:cs typeface="+mn-cs"/>
            </a:endParaRPr>
          </a:p>
          <a:p>
            <a:r>
              <a:rPr lang="en-US" sz="1100" b="0" kern="1200" baseline="0" dirty="0" smtClean="0">
                <a:solidFill>
                  <a:schemeClr val="tx1"/>
                </a:solidFill>
                <a:latin typeface="Gill Sans MT" pitchFamily="34" charset="0"/>
                <a:ea typeface="+mn-ea"/>
                <a:cs typeface="+mn-cs"/>
              </a:rPr>
              <a:t>Well, when first teaching our students how to read, we modeled good reading, by reading out loud with prosody and intonation...  But as students transition to silent reading we lost the ability to model effective, efficient  reading? (click on video to play) </a:t>
            </a:r>
          </a:p>
          <a:p>
            <a:endParaRPr lang="en-US" sz="1100" b="0" kern="1200" baseline="0" dirty="0" smtClean="0">
              <a:solidFill>
                <a:schemeClr val="tx1"/>
              </a:solidFill>
              <a:latin typeface="Gill Sans MT" pitchFamily="34" charset="0"/>
              <a:ea typeface="+mn-ea"/>
              <a:cs typeface="+mn-cs"/>
            </a:endParaRPr>
          </a:p>
          <a:p>
            <a:r>
              <a:rPr lang="en-US" sz="1100" b="0" kern="1200" baseline="0" dirty="0" smtClean="0">
                <a:solidFill>
                  <a:schemeClr val="tx1"/>
                </a:solidFill>
                <a:latin typeface="Gill Sans MT" pitchFamily="34" charset="0"/>
                <a:ea typeface="+mn-ea"/>
                <a:cs typeface="+mn-cs"/>
              </a:rPr>
              <a:t>This Guided Window begins at the ideal practice pace and provides the opportunity for students to have </a:t>
            </a:r>
            <a:r>
              <a:rPr lang="en-US" sz="1100" b="1" kern="1200" baseline="0" dirty="0" smtClean="0">
                <a:solidFill>
                  <a:schemeClr val="tx1"/>
                </a:solidFill>
                <a:latin typeface="Gill Sans MT" pitchFamily="34" charset="0"/>
                <a:ea typeface="+mn-ea"/>
                <a:cs typeface="+mn-cs"/>
              </a:rPr>
              <a:t>a guided reading experience that models effective silent reading.  It changes the way students take in text while reading and gradually increases comprehension-based silent reading rates</a:t>
            </a:r>
            <a:r>
              <a:rPr lang="en-US" sz="1100" b="0" kern="1200" baseline="0" dirty="0" smtClean="0">
                <a:solidFill>
                  <a:schemeClr val="tx1"/>
                </a:solidFill>
                <a:latin typeface="Gill Sans MT" pitchFamily="34" charset="0"/>
                <a:ea typeface="+mn-ea"/>
                <a:cs typeface="+mn-cs"/>
              </a:rPr>
              <a:t>. As students develop and automate reading efficiency and fluency, they are able to focus efforts on comprehension and gaining knowledge, rather than on the process of reading. This makes reading more productive, and more enjoyable. </a:t>
            </a:r>
          </a:p>
          <a:p>
            <a:endParaRPr lang="en-US" sz="1100" b="0" kern="1200" baseline="0" dirty="0" smtClean="0">
              <a:solidFill>
                <a:schemeClr val="tx1"/>
              </a:solidFill>
              <a:latin typeface="Gill Sans MT" pitchFamily="34" charset="0"/>
              <a:ea typeface="+mn-ea"/>
              <a:cs typeface="+mn-cs"/>
            </a:endParaRPr>
          </a:p>
          <a:p>
            <a:r>
              <a:rPr lang="en-US" sz="1100" b="0" kern="1200" baseline="0" dirty="0" smtClean="0">
                <a:solidFill>
                  <a:schemeClr val="tx1"/>
                </a:solidFill>
                <a:latin typeface="Gill Sans MT" pitchFamily="34" charset="0"/>
                <a:ea typeface="+mn-ea"/>
                <a:cs typeface="+mn-cs"/>
              </a:rPr>
              <a:t>The rate </a:t>
            </a:r>
            <a:r>
              <a:rPr lang="en-US" sz="1100" b="1" kern="1200" baseline="0" dirty="0" smtClean="0">
                <a:solidFill>
                  <a:schemeClr val="tx1"/>
                </a:solidFill>
                <a:latin typeface="Gill Sans MT" pitchFamily="34" charset="0"/>
                <a:ea typeface="+mn-ea"/>
                <a:cs typeface="+mn-cs"/>
              </a:rPr>
              <a:t>dynamically adjusts  in accord with good comprehension</a:t>
            </a:r>
            <a:r>
              <a:rPr lang="en-US" sz="1100" b="0" kern="1200" baseline="0" dirty="0" smtClean="0">
                <a:solidFill>
                  <a:schemeClr val="tx1"/>
                </a:solidFill>
                <a:latin typeface="Gill Sans MT" pitchFamily="34" charset="0"/>
                <a:ea typeface="+mn-ea"/>
                <a:cs typeface="+mn-cs"/>
              </a:rPr>
              <a:t>. Does this feel really slow to you??  This is a student reading at 120 </a:t>
            </a:r>
            <a:r>
              <a:rPr lang="en-US" sz="1100" b="0" kern="1200" baseline="0" dirty="0" err="1" smtClean="0">
                <a:solidFill>
                  <a:schemeClr val="tx1"/>
                </a:solidFill>
                <a:latin typeface="Gill Sans MT" pitchFamily="34" charset="0"/>
                <a:ea typeface="+mn-ea"/>
                <a:cs typeface="+mn-cs"/>
              </a:rPr>
              <a:t>wmp</a:t>
            </a:r>
            <a:r>
              <a:rPr lang="en-US" sz="1100" b="0" kern="1200" baseline="0" dirty="0" smtClean="0">
                <a:solidFill>
                  <a:schemeClr val="tx1"/>
                </a:solidFill>
                <a:latin typeface="Gill Sans MT" pitchFamily="34" charset="0"/>
                <a:ea typeface="+mn-ea"/>
                <a:cs typeface="+mn-cs"/>
              </a:rPr>
              <a:t>... the rate at which many of our lowest quartile students are reading.</a:t>
            </a:r>
            <a:endParaRPr lang="en-US" sz="1600" b="0" dirty="0">
              <a:latin typeface="Lucida Grande" charset="0"/>
              <a:ea typeface="Lucida Grande" charset="0"/>
              <a:cs typeface="Lucida Grande" charset="0"/>
              <a:sym typeface="Lucida Grande"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926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mn-lt"/>
                <a:ea typeface="+mn-ea"/>
                <a:cs typeface="+mn-cs"/>
              </a:rPr>
              <a:t>And here’s where our students need to be to be college and career ready... 280 WMP</a:t>
            </a:r>
            <a:r>
              <a:rPr lang="en-US" sz="1100" dirty="0" smtClean="0">
                <a:latin typeface="+mn-lt"/>
                <a:ea typeface="Lucida Grande" charset="0"/>
                <a:cs typeface="Lucida Grande" charset="0"/>
                <a:sym typeface="Lucida Grande" charset="0"/>
              </a:rPr>
              <a:t>.</a:t>
            </a:r>
            <a:endParaRPr lang="en-US" sz="1100" dirty="0">
              <a:latin typeface="+mn-lt"/>
              <a:ea typeface="Lucida Grande"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553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dirty="0">
                <a:solidFill>
                  <a:srgbClr val="000000"/>
                </a:solidFill>
                <a:ea typeface="Gill Sans" charset="0"/>
                <a:cs typeface="Gill Sans" charset="0"/>
                <a:sym typeface="Gill Sans" charset="0"/>
              </a:rPr>
              <a:t>Many of our students dislike reading altogether</a:t>
            </a:r>
            <a:r>
              <a:rPr lang="en-US" sz="1100" dirty="0" smtClean="0">
                <a:solidFill>
                  <a:srgbClr val="000000"/>
                </a:solidFill>
                <a:ea typeface="Gill Sans" charset="0"/>
                <a:cs typeface="Gill Sans" charset="0"/>
                <a:sym typeface="Gill Sans" charset="0"/>
              </a:rPr>
              <a:t>...</a:t>
            </a:r>
            <a:r>
              <a:rPr lang="en-US" sz="1100" baseline="0" dirty="0" smtClean="0">
                <a:solidFill>
                  <a:srgbClr val="000000"/>
                </a:solidFill>
                <a:ea typeface="Gill Sans" charset="0"/>
                <a:cs typeface="Gill Sans" charset="0"/>
                <a:sym typeface="Gill Sans" charset="0"/>
              </a:rPr>
              <a:t> </a:t>
            </a:r>
            <a:r>
              <a:rPr lang="en-US" sz="1100" dirty="0" smtClean="0">
                <a:solidFill>
                  <a:srgbClr val="000000"/>
                </a:solidFill>
                <a:ea typeface="Gill Sans" charset="0"/>
                <a:cs typeface="Gill Sans" charset="0"/>
                <a:sym typeface="Gill Sans" charset="0"/>
              </a:rPr>
              <a:t>if </a:t>
            </a:r>
            <a:r>
              <a:rPr lang="en-US" sz="1100" dirty="0">
                <a:solidFill>
                  <a:srgbClr val="000000"/>
                </a:solidFill>
                <a:ea typeface="Gill Sans" charset="0"/>
                <a:cs typeface="Gill Sans" charset="0"/>
                <a:sym typeface="Gill Sans" charset="0"/>
              </a:rPr>
              <a:t>our student hate to read, how much do you think they’ll </a:t>
            </a:r>
            <a:r>
              <a:rPr lang="en-US" sz="1100" dirty="0" smtClean="0">
                <a:solidFill>
                  <a:srgbClr val="000000"/>
                </a:solidFill>
                <a:ea typeface="Gill Sans" charset="0"/>
                <a:cs typeface="Gill Sans" charset="0"/>
                <a:sym typeface="Gill Sans" charset="0"/>
              </a:rPr>
              <a:t>read?</a:t>
            </a:r>
            <a:r>
              <a:rPr lang="en-US" sz="1100" baseline="0" dirty="0" smtClean="0">
                <a:solidFill>
                  <a:srgbClr val="000000"/>
                </a:solidFill>
                <a:ea typeface="Gill Sans" charset="0"/>
                <a:cs typeface="Gill Sans" charset="0"/>
                <a:sym typeface="Gill Sans" charset="0"/>
              </a:rPr>
              <a:t> </a:t>
            </a:r>
            <a:r>
              <a:rPr lang="en-US" sz="1100" dirty="0" smtClean="0">
                <a:solidFill>
                  <a:srgbClr val="000000"/>
                </a:solidFill>
                <a:ea typeface="Gill Sans" charset="0"/>
                <a:cs typeface="Gill Sans" charset="0"/>
                <a:sym typeface="Gill Sans" charset="0"/>
              </a:rPr>
              <a:t>How </a:t>
            </a:r>
            <a:r>
              <a:rPr lang="en-US" sz="1100" dirty="0">
                <a:solidFill>
                  <a:srgbClr val="000000"/>
                </a:solidFill>
                <a:ea typeface="Gill Sans" charset="0"/>
                <a:cs typeface="Gill Sans" charset="0"/>
                <a:sym typeface="Gill Sans" charset="0"/>
              </a:rPr>
              <a:t>often do any of us do things we hate doing</a:t>
            </a:r>
            <a:r>
              <a:rPr lang="en-US" sz="1100" dirty="0" smtClean="0">
                <a:solidFill>
                  <a:srgbClr val="000000"/>
                </a:solidFill>
                <a:ea typeface="Gill Sans" charset="0"/>
                <a:cs typeface="Gill Sans" charset="0"/>
                <a:sym typeface="Gill Sans" charset="0"/>
              </a:rPr>
              <a:t>?</a:t>
            </a:r>
            <a:endParaRPr lang="en-US" sz="1100" dirty="0">
              <a:solidFill>
                <a:srgbClr val="000000"/>
              </a:solidFill>
              <a:ea typeface="Gill Sans" charset="0"/>
              <a:cs typeface="Gill Sans" charset="0"/>
              <a:sym typeface="Gill Sans"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131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b="0" kern="1200" baseline="0" dirty="0" smtClean="0">
                <a:solidFill>
                  <a:schemeClr val="tx1"/>
                </a:solidFill>
                <a:latin typeface="Gill Sans MT" pitchFamily="34" charset="0"/>
                <a:ea typeface="+mn-ea"/>
                <a:cs typeface="+mn-cs"/>
              </a:rPr>
              <a:t>The system will </a:t>
            </a:r>
            <a:r>
              <a:rPr lang="en-US" sz="1100" b="1" kern="1200" baseline="0" dirty="0" smtClean="0">
                <a:solidFill>
                  <a:schemeClr val="tx1"/>
                </a:solidFill>
                <a:latin typeface="Gill Sans MT" pitchFamily="34" charset="0"/>
                <a:ea typeface="+mn-ea"/>
                <a:cs typeface="+mn-cs"/>
              </a:rPr>
              <a:t>gradually remove these text presentation scaffolds </a:t>
            </a:r>
            <a:r>
              <a:rPr lang="en-US" sz="1100" b="0" kern="1200" baseline="0" dirty="0" smtClean="0">
                <a:solidFill>
                  <a:schemeClr val="tx1"/>
                </a:solidFill>
                <a:latin typeface="Gill Sans MT" pitchFamily="34" charset="0"/>
                <a:ea typeface="+mn-ea"/>
                <a:cs typeface="+mn-cs"/>
              </a:rPr>
              <a:t>in response to students’ increasing ability to successfully comprehend text at more productive rates. </a:t>
            </a:r>
            <a:r>
              <a:rPr lang="en-US" sz="1100" b="1" kern="1200" baseline="0" dirty="0" smtClean="0">
                <a:solidFill>
                  <a:schemeClr val="tx1"/>
                </a:solidFill>
                <a:latin typeface="Gill Sans MT" pitchFamily="34" charset="0"/>
                <a:ea typeface="+mn-ea"/>
                <a:cs typeface="+mn-cs"/>
              </a:rPr>
              <a:t>This provides a more traditional reading experiences and encourages independence</a:t>
            </a:r>
            <a:r>
              <a:rPr lang="en-US" sz="1100" b="0" kern="1200" baseline="0" dirty="0" smtClean="0">
                <a:solidFill>
                  <a:schemeClr val="tx1"/>
                </a:solidFill>
                <a:latin typeface="Gill Sans MT" pitchFamily="34" charset="0"/>
                <a:ea typeface="+mn-ea"/>
                <a:cs typeface="+mn-cs"/>
              </a:rPr>
              <a:t>. </a:t>
            </a:r>
            <a:endParaRPr lang="en-US" sz="1600" b="0" dirty="0">
              <a:latin typeface="Lucida Grande" charset="0"/>
              <a:ea typeface="Lucida Grande" charset="0"/>
              <a:cs typeface="Lucida Grande" charset="0"/>
              <a:sym typeface="Lucida Grande"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336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b="0" kern="1200" baseline="0" dirty="0" smtClean="0">
                <a:solidFill>
                  <a:schemeClr val="tx1"/>
                </a:solidFill>
                <a:latin typeface="Gill Sans MT" pitchFamily="34" charset="0"/>
                <a:ea typeface="+mn-ea"/>
                <a:cs typeface="+mn-cs"/>
              </a:rPr>
              <a:t>Each Reading Plus selection is followed by </a:t>
            </a:r>
            <a:r>
              <a:rPr lang="en-US" sz="1100" b="1" kern="1200" baseline="0" dirty="0" smtClean="0">
                <a:solidFill>
                  <a:schemeClr val="tx1"/>
                </a:solidFill>
                <a:latin typeface="Gill Sans MT" pitchFamily="34" charset="0"/>
                <a:ea typeface="+mn-ea"/>
                <a:cs typeface="+mn-cs"/>
              </a:rPr>
              <a:t>rigorously crafted text-dependent questions</a:t>
            </a:r>
            <a:r>
              <a:rPr lang="en-US" sz="1100" b="0" kern="1200" baseline="0" dirty="0" smtClean="0">
                <a:solidFill>
                  <a:schemeClr val="tx1"/>
                </a:solidFill>
                <a:latin typeface="Gill Sans MT" pitchFamily="34" charset="0"/>
                <a:ea typeface="+mn-ea"/>
                <a:cs typeface="+mn-cs"/>
              </a:rPr>
              <a:t> that monitor student comprehension performance.  Our innovative question formats encourage the use of powerful comprehension strategies.   Here the student is presented with a question... and you’ll notice a </a:t>
            </a:r>
            <a:r>
              <a:rPr lang="en-US" sz="1100" b="1" kern="1200" baseline="0" dirty="0" smtClean="0">
                <a:solidFill>
                  <a:schemeClr val="tx1"/>
                </a:solidFill>
                <a:latin typeface="Gill Sans MT" pitchFamily="34" charset="0"/>
                <a:ea typeface="+mn-ea"/>
                <a:cs typeface="+mn-cs"/>
              </a:rPr>
              <a:t>reread</a:t>
            </a:r>
            <a:r>
              <a:rPr lang="en-US" sz="1100" b="0" kern="1200" baseline="0" dirty="0" smtClean="0">
                <a:solidFill>
                  <a:schemeClr val="tx1"/>
                </a:solidFill>
                <a:latin typeface="Gill Sans MT" pitchFamily="34" charset="0"/>
                <a:ea typeface="+mn-ea"/>
                <a:cs typeface="+mn-cs"/>
              </a:rPr>
              <a:t> button in the bottom left corner this allows </a:t>
            </a:r>
            <a:r>
              <a:rPr lang="en-US" sz="1100" b="1" kern="1200" baseline="0" dirty="0" smtClean="0">
                <a:solidFill>
                  <a:schemeClr val="tx1"/>
                </a:solidFill>
                <a:latin typeface="Gill Sans MT" pitchFamily="34" charset="0"/>
                <a:ea typeface="+mn-ea"/>
                <a:cs typeface="+mn-cs"/>
              </a:rPr>
              <a:t>students to proactively reread portions of text, before selecting an answer option</a:t>
            </a:r>
            <a:r>
              <a:rPr lang="en-US" sz="1100" b="0" kern="1200" baseline="0" dirty="0" smtClean="0">
                <a:solidFill>
                  <a:schemeClr val="tx1"/>
                </a:solidFill>
                <a:latin typeface="Gill Sans MT" pitchFamily="34" charset="0"/>
                <a:ea typeface="+mn-ea"/>
                <a:cs typeface="+mn-cs"/>
              </a:rPr>
              <a:t>. Rereading before an answer is selected is a habit we want to encourage... go back in the text and find the answer...</a:t>
            </a:r>
          </a:p>
          <a:p>
            <a:endParaRPr lang="en-US" sz="1100" b="0" kern="1200" baseline="0" dirty="0" smtClean="0">
              <a:solidFill>
                <a:schemeClr val="tx1"/>
              </a:solidFill>
              <a:latin typeface="Gill Sans MT" pitchFamily="34" charset="0"/>
              <a:ea typeface="+mn-ea"/>
              <a:cs typeface="+mn-cs"/>
              <a:sym typeface="Lucida Grande" charset="0"/>
            </a:endParaRPr>
          </a:p>
          <a:p>
            <a:r>
              <a:rPr lang="en-US" sz="1100" b="0" kern="1200" baseline="0" dirty="0" smtClean="0">
                <a:solidFill>
                  <a:schemeClr val="tx1"/>
                </a:solidFill>
                <a:latin typeface="Gill Sans MT" pitchFamily="34" charset="0"/>
                <a:ea typeface="+mn-ea"/>
                <a:cs typeface="+mn-cs"/>
                <a:sym typeface="Lucida Grande" charset="0"/>
              </a:rPr>
              <a:t>“Killer Detail” on question, answer and foil creation.</a:t>
            </a:r>
            <a:endParaRPr lang="en-US" sz="1100" b="0" dirty="0">
              <a:latin typeface="Lucida Grande" charset="0"/>
              <a:ea typeface="Lucida Grande" charset="0"/>
              <a:cs typeface="Lucida Grande" charset="0"/>
              <a:sym typeface="Lucida Grande"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541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Gill Sans MT" pitchFamily="34" charset="0"/>
                <a:ea typeface="+mn-ea"/>
                <a:cs typeface="+mn-cs"/>
              </a:rPr>
              <a:t>If a student selects an incorrect answer, he or she is automatically shown the portion of text where the correct answer can be found, allowing them to receive partial credit for the question. </a:t>
            </a:r>
            <a:endParaRPr lang="en-US" sz="11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745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Gill Sans MT" pitchFamily="34" charset="0"/>
                <a:ea typeface="+mn-ea"/>
                <a:cs typeface="+mn-cs"/>
              </a:rPr>
              <a:t>For students who need additional support a clues button is available which highlights the specific location within the excerpt where the evidence needed to answer the question can be found. </a:t>
            </a:r>
            <a:endParaRPr lang="en-US" sz="16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950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Gill Sans MT" pitchFamily="34" charset="0"/>
                <a:ea typeface="+mn-ea"/>
                <a:cs typeface="+mn-cs"/>
              </a:rPr>
              <a:t>Common Core has 9 anchor standards grouped under the headings of Key Ideas and details, Craft and Structure and Integration of knowledge and ideas.  To assist teachers, (</a:t>
            </a:r>
            <a:r>
              <a:rPr lang="en-US" sz="1100" kern="1200" baseline="0" dirty="0" err="1" smtClean="0">
                <a:solidFill>
                  <a:schemeClr val="tx1"/>
                </a:solidFill>
                <a:latin typeface="Gill Sans MT" pitchFamily="34" charset="0"/>
                <a:ea typeface="+mn-ea"/>
                <a:cs typeface="+mn-cs"/>
              </a:rPr>
              <a:t>c</a:t>
            </a:r>
            <a:r>
              <a:rPr lang="en-US" sz="1100" kern="1200" baseline="0" dirty="0" smtClean="0">
                <a:solidFill>
                  <a:schemeClr val="tx1"/>
                </a:solidFill>
                <a:latin typeface="Gill Sans MT" pitchFamily="34" charset="0"/>
                <a:ea typeface="+mn-ea"/>
                <a:cs typeface="+mn-cs"/>
              </a:rPr>
              <a:t>) we worked with Dr. David Pearson to break each of these 9 standards into more specific sub-skills.  Let’s take a look at an example of a question from anchor standard 5, Analyze structure of texts, including how portions of text relate to each other.</a:t>
            </a:r>
            <a:endParaRPr lang="en-US" sz="16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155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Gill Sans MT" pitchFamily="34" charset="0"/>
                <a:ea typeface="+mn-ea"/>
                <a:cs typeface="+mn-cs"/>
              </a:rPr>
              <a:t> In this example, students are asked to read an excerpt from the selection that was just read as well as (c) an excerpt from an outside source (c).</a:t>
            </a:r>
            <a:endParaRPr lang="en-US" sz="16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360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Gill Sans MT" pitchFamily="34" charset="0"/>
                <a:ea typeface="+mn-ea"/>
                <a:cs typeface="+mn-cs"/>
              </a:rPr>
              <a:t>In this example, an excerpt from the Encyclopedia of world biography </a:t>
            </a:r>
            <a:r>
              <a:rPr lang="en-US" sz="1100" b="1" kern="1200" baseline="0" dirty="0" smtClean="0">
                <a:solidFill>
                  <a:schemeClr val="tx1"/>
                </a:solidFill>
                <a:latin typeface="Gill Sans MT" pitchFamily="34" charset="0"/>
                <a:ea typeface="+mn-ea"/>
                <a:cs typeface="+mn-cs"/>
              </a:rPr>
              <a:t>students need to analyze and synthesize information from both excerpts in order to effectively answer the question. </a:t>
            </a:r>
            <a:endParaRPr lang="en-US" sz="16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baseline="0" dirty="0" smtClean="0">
                <a:solidFill>
                  <a:schemeClr val="tx1"/>
                </a:solidFill>
                <a:latin typeface="Gill Sans MT" pitchFamily="34" charset="0"/>
                <a:ea typeface="+mn-ea"/>
                <a:cs typeface="+mn-cs"/>
              </a:rPr>
              <a:t>Reading Plus tracks students’ performance on every question, and </a:t>
            </a:r>
            <a:r>
              <a:rPr lang="en-US" sz="1100" b="1" kern="1200" baseline="0" dirty="0" smtClean="0">
                <a:solidFill>
                  <a:schemeClr val="tx1"/>
                </a:solidFill>
                <a:latin typeface="Gill Sans MT" pitchFamily="34" charset="0"/>
                <a:ea typeface="+mn-ea"/>
                <a:cs typeface="+mn-cs"/>
              </a:rPr>
              <a:t>automatically assigns targeted instruction at each student’s independent level. </a:t>
            </a:r>
            <a:endParaRPr lang="en-US" sz="1050" dirty="0"/>
          </a:p>
        </p:txBody>
      </p:sp>
      <p:sp>
        <p:nvSpPr>
          <p:cNvPr id="4" name="Slide Number Placeholder 3"/>
          <p:cNvSpPr>
            <a:spLocks noGrp="1"/>
          </p:cNvSpPr>
          <p:nvPr>
            <p:ph type="sldNum" sz="quarter" idx="10"/>
          </p:nvPr>
        </p:nvSpPr>
        <p:spPr/>
        <p:txBody>
          <a:bodyPr/>
          <a:lstStyle/>
          <a:p>
            <a:fld id="{EAA3A0BE-4674-4AC9-976C-DF967DE95067}" type="slidenum">
              <a:rPr lang="en-US" smtClean="0"/>
              <a:pPr/>
              <a:t>55</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kern="1200" baseline="0" dirty="0" smtClean="0">
                <a:solidFill>
                  <a:schemeClr val="tx1"/>
                </a:solidFill>
                <a:latin typeface="Gill Sans MT" pitchFamily="34" charset="0"/>
                <a:ea typeface="+mn-ea"/>
                <a:cs typeface="+mn-cs"/>
              </a:rPr>
              <a:t>The program also, </a:t>
            </a:r>
            <a:r>
              <a:rPr lang="en-US" sz="1100" b="1" kern="1200" baseline="0" dirty="0" smtClean="0">
                <a:solidFill>
                  <a:schemeClr val="tx1"/>
                </a:solidFill>
                <a:latin typeface="Gill Sans MT" pitchFamily="34" charset="0"/>
                <a:ea typeface="+mn-ea"/>
                <a:cs typeface="+mn-cs"/>
              </a:rPr>
              <a:t>automatically groups students by shared deficiencies </a:t>
            </a:r>
            <a:r>
              <a:rPr lang="en-US" sz="1100" b="0" kern="1200" baseline="0" dirty="0" smtClean="0">
                <a:solidFill>
                  <a:schemeClr val="tx1"/>
                </a:solidFill>
                <a:latin typeface="Gill Sans MT" pitchFamily="34" charset="0"/>
                <a:ea typeface="+mn-ea"/>
                <a:cs typeface="+mn-cs"/>
              </a:rPr>
              <a:t>and provides a report that teachers can use for differentiated, small group instruction. </a:t>
            </a:r>
            <a:endParaRPr lang="en-US" sz="1050" b="0" dirty="0"/>
          </a:p>
        </p:txBody>
      </p:sp>
      <p:sp>
        <p:nvSpPr>
          <p:cNvPr id="4" name="Slide Number Placeholder 3"/>
          <p:cNvSpPr>
            <a:spLocks noGrp="1"/>
          </p:cNvSpPr>
          <p:nvPr>
            <p:ph type="sldNum" sz="quarter" idx="10"/>
          </p:nvPr>
        </p:nvSpPr>
        <p:spPr/>
        <p:txBody>
          <a:bodyPr/>
          <a:lstStyle/>
          <a:p>
            <a:fld id="{EAA3A0BE-4674-4AC9-976C-DF967DE95067}" type="slidenum">
              <a:rPr lang="en-US" smtClean="0"/>
              <a:pPr/>
              <a:t>56</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179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b="0" kern="1200" baseline="0" dirty="0" smtClean="0">
                <a:solidFill>
                  <a:schemeClr val="tx1"/>
                </a:solidFill>
                <a:latin typeface="Gill Sans MT" pitchFamily="34" charset="0"/>
                <a:ea typeface="+mn-ea"/>
                <a:cs typeface="+mn-cs"/>
              </a:rPr>
              <a:t>We know that many of our reluctant readers are more extrinsically motivated when it comes to reading.  We meet students where they are by providing </a:t>
            </a:r>
            <a:r>
              <a:rPr lang="en-US" sz="1100" b="1" kern="1200" baseline="0" dirty="0" smtClean="0">
                <a:solidFill>
                  <a:schemeClr val="tx1"/>
                </a:solidFill>
                <a:latin typeface="Gill Sans MT" pitchFamily="34" charset="0"/>
                <a:ea typeface="+mn-ea"/>
                <a:cs typeface="+mn-cs"/>
              </a:rPr>
              <a:t>frequent opportunities for success </a:t>
            </a:r>
            <a:r>
              <a:rPr lang="en-US" sz="1100" b="0" kern="1200" baseline="0" dirty="0" smtClean="0">
                <a:solidFill>
                  <a:schemeClr val="tx1"/>
                </a:solidFill>
                <a:latin typeface="Gill Sans MT" pitchFamily="34" charset="0"/>
                <a:ea typeface="+mn-ea"/>
                <a:cs typeface="+mn-cs"/>
              </a:rPr>
              <a:t>and by delivering </a:t>
            </a:r>
            <a:r>
              <a:rPr lang="en-US" sz="1100" b="1" kern="1200" baseline="0" dirty="0" smtClean="0">
                <a:solidFill>
                  <a:schemeClr val="tx1"/>
                </a:solidFill>
                <a:latin typeface="Gill Sans MT" pitchFamily="34" charset="0"/>
                <a:ea typeface="+mn-ea"/>
                <a:cs typeface="+mn-cs"/>
              </a:rPr>
              <a:t>rewards, that are always aligned with instructional goals</a:t>
            </a:r>
            <a:r>
              <a:rPr lang="en-US" sz="1100" b="0" kern="1200" baseline="0" dirty="0" smtClean="0">
                <a:solidFill>
                  <a:schemeClr val="tx1"/>
                </a:solidFill>
                <a:latin typeface="Gill Sans MT" pitchFamily="34" charset="0"/>
                <a:ea typeface="+mn-ea"/>
                <a:cs typeface="+mn-cs"/>
              </a:rPr>
              <a:t>.  Following the completion of comprehension questions, students are given immediate feedback so that success is celebrated and so that they are aware of exactly what they need to do to continue making progress. So, in addition to choice over what they read, students feel a sense of control over their own learning experience.  Dr. Guthrie’s research has been very clear,  giving students choice and control is a powerful way to develop intrinsically motivated readers. </a:t>
            </a:r>
            <a:endParaRPr lang="en-US" sz="1600" b="0" dirty="0">
              <a:latin typeface="Lucida Grande" charset="0"/>
              <a:ea typeface="Lucida Grande" charset="0"/>
              <a:cs typeface="Lucida Grande" charset="0"/>
              <a:sym typeface="Lucida Grand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baseline="0" dirty="0" smtClean="0">
                <a:solidFill>
                  <a:schemeClr val="tx1"/>
                </a:solidFill>
                <a:latin typeface="Gill Sans MT" pitchFamily="34" charset="0"/>
                <a:ea typeface="+mn-ea"/>
                <a:cs typeface="+mn-cs"/>
              </a:rPr>
              <a:t>Not surprisingly, struggling readers rarely read outside of school compared to their higher performing peers. They don’t enjoy reading, don’t see the value...and therefore rarely choose to read by choice. When we look at the number of words read by </a:t>
            </a:r>
            <a:r>
              <a:rPr lang="en-US" sz="1100" b="1" kern="1200" baseline="0" dirty="0" smtClean="0">
                <a:solidFill>
                  <a:schemeClr val="tx1"/>
                </a:solidFill>
                <a:latin typeface="Gill Sans MT" pitchFamily="34" charset="0"/>
                <a:ea typeface="+mn-ea"/>
                <a:cs typeface="+mn-cs"/>
              </a:rPr>
              <a:t>struggling readers </a:t>
            </a:r>
            <a:r>
              <a:rPr lang="en-US" sz="1100" b="0" kern="1200" baseline="0" dirty="0" smtClean="0">
                <a:solidFill>
                  <a:schemeClr val="tx1"/>
                </a:solidFill>
                <a:latin typeface="Gill Sans MT" pitchFamily="34" charset="0"/>
                <a:ea typeface="+mn-ea"/>
                <a:cs typeface="+mn-cs"/>
              </a:rPr>
              <a:t>we see that</a:t>
            </a:r>
            <a:r>
              <a:rPr lang="en-US" sz="1100" b="1" kern="1200" baseline="0" dirty="0" smtClean="0">
                <a:solidFill>
                  <a:schemeClr val="tx1"/>
                </a:solidFill>
                <a:latin typeface="Gill Sans MT" pitchFamily="34" charset="0"/>
                <a:ea typeface="+mn-ea"/>
                <a:cs typeface="+mn-cs"/>
              </a:rPr>
              <a:t> they read about half as many words in school, as compared to higher performing students</a:t>
            </a:r>
            <a:r>
              <a:rPr lang="en-US" sz="1100" b="0" kern="1200" baseline="0" dirty="0" smtClean="0">
                <a:solidFill>
                  <a:schemeClr val="tx1"/>
                </a:solidFill>
                <a:latin typeface="Gill Sans MT" pitchFamily="34" charset="0"/>
                <a:ea typeface="+mn-ea"/>
                <a:cs typeface="+mn-cs"/>
              </a:rPr>
              <a:t>. The reality is that these students spend about the same amount of time reading in school.  So what accounts for this </a:t>
            </a:r>
            <a:r>
              <a:rPr lang="en-US" sz="1100" b="1" kern="1200" baseline="0" dirty="0" smtClean="0">
                <a:solidFill>
                  <a:schemeClr val="tx1"/>
                </a:solidFill>
                <a:latin typeface="Gill Sans MT" pitchFamily="34" charset="0"/>
                <a:ea typeface="+mn-ea"/>
                <a:cs typeface="+mn-cs"/>
              </a:rPr>
              <a:t>difference</a:t>
            </a:r>
            <a:r>
              <a:rPr lang="en-US" sz="1100" b="0" kern="1200" baseline="0" dirty="0" smtClean="0">
                <a:solidFill>
                  <a:schemeClr val="tx1"/>
                </a:solidFill>
                <a:latin typeface="Gill Sans MT" pitchFamily="34" charset="0"/>
                <a:ea typeface="+mn-ea"/>
                <a:cs typeface="+mn-cs"/>
              </a:rPr>
              <a:t>?  Right... the </a:t>
            </a:r>
            <a:r>
              <a:rPr lang="en-US" sz="1100" b="1" kern="1200" baseline="0" dirty="0" smtClean="0">
                <a:solidFill>
                  <a:schemeClr val="tx1"/>
                </a:solidFill>
                <a:latin typeface="Gill Sans MT" pitchFamily="34" charset="0"/>
                <a:ea typeface="+mn-ea"/>
                <a:cs typeface="+mn-cs"/>
              </a:rPr>
              <a:t>rates at which they read.</a:t>
            </a:r>
            <a:endParaRPr lang="en-US" sz="1100" dirty="0" smtClean="0">
              <a:latin typeface="Lucida Grande" charset="0"/>
              <a:ea typeface="Lucida Grande" charset="0"/>
              <a:cs typeface="Lucida Grande" charset="0"/>
              <a:sym typeface="Lucida Grande" charset="0"/>
            </a:endParaRPr>
          </a:p>
        </p:txBody>
      </p:sp>
      <p:sp>
        <p:nvSpPr>
          <p:cNvPr id="4" name="Slide Number Placeholder 3"/>
          <p:cNvSpPr>
            <a:spLocks noGrp="1"/>
          </p:cNvSpPr>
          <p:nvPr>
            <p:ph type="sldNum" sz="quarter" idx="10"/>
          </p:nvPr>
        </p:nvSpPr>
        <p:spPr/>
        <p:txBody>
          <a:bodyPr/>
          <a:lstStyle/>
          <a:p>
            <a:fld id="{EAA3A0BE-4674-4AC9-976C-DF967DE95067}" type="slidenum">
              <a:rPr lang="en-US" smtClean="0"/>
              <a:pPr/>
              <a:t>13</a:t>
            </a:fld>
            <a:endParaRPr lang="en-US"/>
          </a:p>
        </p:txBody>
      </p:sp>
    </p:spTree>
    <p:extLst>
      <p:ext uri="{BB962C8B-B14F-4D97-AF65-F5344CB8AC3E}">
        <p14:creationId xmlns:p14="http://schemas.microsoft.com/office/powerpoint/2010/main" val="17795397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384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Gill Sans MT" pitchFamily="34" charset="0"/>
                <a:ea typeface="+mn-ea"/>
                <a:cs typeface="+mn-cs"/>
              </a:rPr>
              <a:t> As students experience success, and monitor their own progress their sense of self-efficacy increases. </a:t>
            </a:r>
            <a:endParaRPr lang="en-US" sz="12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589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a:lnSpc>
                <a:spcPts val="1700"/>
              </a:lnSpc>
            </a:pPr>
            <a:r>
              <a:rPr lang="en-US" sz="1100" kern="1200" baseline="0" dirty="0" smtClean="0">
                <a:solidFill>
                  <a:schemeClr val="tx1"/>
                </a:solidFill>
                <a:latin typeface="Gill Sans MT" pitchFamily="34" charset="0"/>
                <a:ea typeface="+mn-ea"/>
                <a:cs typeface="+mn-cs"/>
              </a:rPr>
              <a:t>In addition to demonstrating comprehension with questions, students in Reading Plus have frequent opportunities to demonstrate their understanding through writing.</a:t>
            </a:r>
            <a:endParaRPr lang="en-US" sz="8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793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b="0" kern="1200" baseline="0" dirty="0" smtClean="0">
                <a:solidFill>
                  <a:schemeClr val="tx1"/>
                </a:solidFill>
                <a:latin typeface="Gill Sans MT" pitchFamily="34" charset="0"/>
                <a:ea typeface="+mn-ea"/>
                <a:cs typeface="+mn-cs"/>
              </a:rPr>
              <a:t>After each reading selection, students are </a:t>
            </a:r>
            <a:r>
              <a:rPr lang="en-US" sz="1100" b="1" kern="1200" baseline="0" dirty="0" smtClean="0">
                <a:solidFill>
                  <a:schemeClr val="tx1"/>
                </a:solidFill>
                <a:latin typeface="Gill Sans MT" pitchFamily="34" charset="0"/>
                <a:ea typeface="+mn-ea"/>
                <a:cs typeface="+mn-cs"/>
              </a:rPr>
              <a:t>automatically presented with a writing prompt </a:t>
            </a:r>
            <a:r>
              <a:rPr lang="en-US" sz="1100" b="0" kern="1200" baseline="0" dirty="0" smtClean="0">
                <a:solidFill>
                  <a:schemeClr val="tx1"/>
                </a:solidFill>
                <a:latin typeface="Gill Sans MT" pitchFamily="34" charset="0"/>
                <a:ea typeface="+mn-ea"/>
                <a:cs typeface="+mn-cs"/>
              </a:rPr>
              <a:t>that is either expository, narrative or evidence based.  When students are given the opportunity to share what they’ve learned, they begin to read with the purpose of gaining knowledge. They begin to see </a:t>
            </a:r>
            <a:r>
              <a:rPr lang="en-US" sz="1100" b="1" kern="1200" baseline="0" dirty="0" smtClean="0">
                <a:solidFill>
                  <a:schemeClr val="tx1"/>
                </a:solidFill>
                <a:latin typeface="Gill Sans MT" pitchFamily="34" charset="0"/>
                <a:ea typeface="+mn-ea"/>
                <a:cs typeface="+mn-cs"/>
              </a:rPr>
              <a:t>reading as a valuable means of getting information and writing as a productive way of sharing information</a:t>
            </a:r>
            <a:r>
              <a:rPr lang="en-US" sz="1100" b="0" kern="1200" baseline="0" dirty="0" smtClean="0">
                <a:solidFill>
                  <a:schemeClr val="tx1"/>
                </a:solidFill>
                <a:latin typeface="Gill Sans MT" pitchFamily="34" charset="0"/>
                <a:ea typeface="+mn-ea"/>
                <a:cs typeface="+mn-cs"/>
              </a:rPr>
              <a:t>. This student has chosen to respond to the prompt from the selection, </a:t>
            </a:r>
            <a:r>
              <a:rPr lang="en-US" sz="1100" b="0" i="1" kern="1200" baseline="0" dirty="0" err="1" smtClean="0">
                <a:solidFill>
                  <a:schemeClr val="tx1"/>
                </a:solidFill>
                <a:latin typeface="Gill Sans MT" pitchFamily="34" charset="0"/>
                <a:ea typeface="+mn-ea"/>
                <a:cs typeface="+mn-cs"/>
              </a:rPr>
              <a:t>Hubba</a:t>
            </a:r>
            <a:r>
              <a:rPr lang="en-US" sz="1100" b="0" i="1" kern="1200" baseline="0" dirty="0" smtClean="0">
                <a:solidFill>
                  <a:schemeClr val="tx1"/>
                </a:solidFill>
                <a:latin typeface="Gill Sans MT" pitchFamily="34" charset="0"/>
                <a:ea typeface="+mn-ea"/>
                <a:cs typeface="+mn-cs"/>
              </a:rPr>
              <a:t> Hubble</a:t>
            </a:r>
            <a:r>
              <a:rPr lang="en-US" sz="1100" b="0" kern="1200" baseline="0" dirty="0" smtClean="0">
                <a:solidFill>
                  <a:schemeClr val="tx1"/>
                </a:solidFill>
                <a:latin typeface="Gill Sans MT" pitchFamily="34" charset="0"/>
                <a:ea typeface="+mn-ea"/>
                <a:cs typeface="+mn-cs"/>
              </a:rPr>
              <a:t>. </a:t>
            </a:r>
            <a:endParaRPr lang="en-US" sz="1600" b="0" dirty="0">
              <a:latin typeface="Lucida Grande" charset="0"/>
              <a:ea typeface="Lucida Grande" charset="0"/>
              <a:cs typeface="Lucida Grande" charset="0"/>
              <a:sym typeface="Lucida Grande"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998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Gill Sans MT" pitchFamily="34" charset="0"/>
                <a:ea typeface="+mn-ea"/>
                <a:cs typeface="+mn-cs"/>
              </a:rPr>
              <a:t>The student uses the integrated writing portal to craft their response.  (c) students can click on the text tab (c)</a:t>
            </a:r>
            <a:endParaRPr lang="en-US" sz="16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203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b="0" kern="1200" baseline="0" dirty="0" smtClean="0">
                <a:solidFill>
                  <a:schemeClr val="tx1"/>
                </a:solidFill>
                <a:latin typeface="Gill Sans MT" pitchFamily="34" charset="0"/>
                <a:ea typeface="+mn-ea"/>
                <a:cs typeface="+mn-cs"/>
              </a:rPr>
              <a:t>To bring up the reading selection. This let’s them </a:t>
            </a:r>
            <a:r>
              <a:rPr lang="en-US" sz="1100" b="1" kern="1200" baseline="0" dirty="0" smtClean="0">
                <a:solidFill>
                  <a:schemeClr val="tx1"/>
                </a:solidFill>
                <a:latin typeface="Gill Sans MT" pitchFamily="34" charset="0"/>
                <a:ea typeface="+mn-ea"/>
                <a:cs typeface="+mn-cs"/>
              </a:rPr>
              <a:t>read closely and critically to find the evidence, ideas, and details that will help them craft their response</a:t>
            </a:r>
            <a:r>
              <a:rPr lang="en-US" sz="1100" b="0" kern="1200" baseline="0" dirty="0" smtClean="0">
                <a:solidFill>
                  <a:schemeClr val="tx1"/>
                </a:solidFill>
                <a:latin typeface="Gill Sans MT" pitchFamily="34" charset="0"/>
                <a:ea typeface="+mn-ea"/>
                <a:cs typeface="+mn-cs"/>
              </a:rPr>
              <a:t>.  Students can also designate where they are in the writing process: brainstorming, outline, draft, edit, revision, or final. when they are ready they can submit their work to their teacher or teachers and (</a:t>
            </a:r>
            <a:r>
              <a:rPr lang="en-US" sz="1100" b="0" kern="1200" baseline="0" dirty="0" err="1" smtClean="0">
                <a:solidFill>
                  <a:schemeClr val="tx1"/>
                </a:solidFill>
                <a:latin typeface="Gill Sans MT" pitchFamily="34" charset="0"/>
                <a:ea typeface="+mn-ea"/>
                <a:cs typeface="+mn-cs"/>
              </a:rPr>
              <a:t>c</a:t>
            </a:r>
            <a:r>
              <a:rPr lang="en-US" sz="1100" b="0" kern="1200" baseline="0" dirty="0" smtClean="0">
                <a:solidFill>
                  <a:schemeClr val="tx1"/>
                </a:solidFill>
                <a:latin typeface="Gill Sans MT" pitchFamily="34" charset="0"/>
                <a:ea typeface="+mn-ea"/>
                <a:cs typeface="+mn-cs"/>
              </a:rPr>
              <a:t>) click on the comments tab to see their teacher’s response.  (</a:t>
            </a:r>
            <a:r>
              <a:rPr lang="en-US" sz="1100" b="0" kern="1200" baseline="0" dirty="0" err="1" smtClean="0">
                <a:solidFill>
                  <a:schemeClr val="tx1"/>
                </a:solidFill>
                <a:latin typeface="Gill Sans MT" pitchFamily="34" charset="0"/>
                <a:ea typeface="+mn-ea"/>
                <a:cs typeface="+mn-cs"/>
              </a:rPr>
              <a:t>c</a:t>
            </a:r>
            <a:r>
              <a:rPr lang="en-US" sz="1100" b="0" kern="1200" baseline="0" dirty="0" smtClean="0">
                <a:solidFill>
                  <a:schemeClr val="tx1"/>
                </a:solidFill>
                <a:latin typeface="Gill Sans MT" pitchFamily="34" charset="0"/>
                <a:ea typeface="+mn-ea"/>
                <a:cs typeface="+mn-cs"/>
              </a:rPr>
              <a:t>)</a:t>
            </a:r>
            <a:endParaRPr lang="en-US" sz="1600" b="0" dirty="0">
              <a:latin typeface="Lucida Grande" charset="0"/>
              <a:ea typeface="Lucida Grande" charset="0"/>
              <a:cs typeface="Lucida Grande" charset="0"/>
              <a:sym typeface="Lucida Grande"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08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b="0" kern="1200" baseline="0" dirty="0" smtClean="0">
                <a:solidFill>
                  <a:schemeClr val="tx1"/>
                </a:solidFill>
                <a:latin typeface="Gill Sans MT" pitchFamily="34" charset="0"/>
                <a:ea typeface="+mn-ea"/>
                <a:cs typeface="+mn-cs"/>
              </a:rPr>
              <a:t>These </a:t>
            </a:r>
            <a:r>
              <a:rPr lang="en-US" sz="1100" b="1" kern="1200" baseline="0" dirty="0" smtClean="0">
                <a:solidFill>
                  <a:schemeClr val="tx1"/>
                </a:solidFill>
                <a:latin typeface="Gill Sans MT" pitchFamily="34" charset="0"/>
                <a:ea typeface="+mn-ea"/>
                <a:cs typeface="+mn-cs"/>
              </a:rPr>
              <a:t>electronic comment threads </a:t>
            </a:r>
            <a:r>
              <a:rPr lang="en-US" sz="1100" b="0" kern="1200" baseline="0" dirty="0" smtClean="0">
                <a:solidFill>
                  <a:schemeClr val="tx1"/>
                </a:solidFill>
                <a:latin typeface="Gill Sans MT" pitchFamily="34" charset="0"/>
                <a:ea typeface="+mn-ea"/>
                <a:cs typeface="+mn-cs"/>
              </a:rPr>
              <a:t>between teacher and student help students learn how to </a:t>
            </a:r>
            <a:r>
              <a:rPr lang="en-US" sz="1100" b="1" kern="1200" baseline="0" dirty="0" smtClean="0">
                <a:solidFill>
                  <a:schemeClr val="tx1"/>
                </a:solidFill>
                <a:latin typeface="Gill Sans MT" pitchFamily="34" charset="0"/>
                <a:ea typeface="+mn-ea"/>
                <a:cs typeface="+mn-cs"/>
              </a:rPr>
              <a:t>incorporate feedback into their writing</a:t>
            </a:r>
            <a:r>
              <a:rPr lang="en-US" sz="1100" b="0" kern="1200" baseline="0" dirty="0" smtClean="0">
                <a:solidFill>
                  <a:schemeClr val="tx1"/>
                </a:solidFill>
                <a:latin typeface="Gill Sans MT" pitchFamily="34" charset="0"/>
                <a:ea typeface="+mn-ea"/>
                <a:cs typeface="+mn-cs"/>
              </a:rPr>
              <a:t>.  Teachers however, do not have to wait for students to submit their work.  they can access students’ writing anytime from within their teacher dashboard. </a:t>
            </a:r>
            <a:endParaRPr lang="en-US" sz="1600" b="0" dirty="0">
              <a:latin typeface="Lucida Grande" charset="0"/>
              <a:ea typeface="Lucida Grande" charset="0"/>
              <a:cs typeface="Lucida Grande" charset="0"/>
              <a:sym typeface="Lucida Grande"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baseline="0" dirty="0" smtClean="0">
                <a:solidFill>
                  <a:schemeClr val="tx1"/>
                </a:solidFill>
                <a:latin typeface="Gill Sans MT" pitchFamily="34" charset="0"/>
                <a:ea typeface="+mn-ea"/>
                <a:cs typeface="+mn-cs"/>
              </a:rPr>
              <a:t>Here, the teacher can see the last time the student made edits to their work, which have been graded and which have been submitted for review. </a:t>
            </a:r>
            <a:endParaRPr lang="en-US" sz="1050" dirty="0"/>
          </a:p>
        </p:txBody>
      </p:sp>
      <p:sp>
        <p:nvSpPr>
          <p:cNvPr id="4" name="Slide Number Placeholder 3"/>
          <p:cNvSpPr>
            <a:spLocks noGrp="1"/>
          </p:cNvSpPr>
          <p:nvPr>
            <p:ph type="sldNum" sz="quarter" idx="10"/>
          </p:nvPr>
        </p:nvSpPr>
        <p:spPr/>
        <p:txBody>
          <a:bodyPr/>
          <a:lstStyle/>
          <a:p>
            <a:fld id="{EAA3A0BE-4674-4AC9-976C-DF967DE95067}" type="slidenum">
              <a:rPr lang="en-US" smtClean="0"/>
              <a:pPr/>
              <a:t>64</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baseline="0" dirty="0" smtClean="0">
                <a:solidFill>
                  <a:schemeClr val="tx1"/>
                </a:solidFill>
                <a:latin typeface="Gill Sans MT" pitchFamily="34" charset="0"/>
                <a:ea typeface="+mn-ea"/>
                <a:cs typeface="+mn-cs"/>
              </a:rPr>
              <a:t>When she clicks into a particular students’ writing, she can add comments as well as edit the text.</a:t>
            </a:r>
            <a:endParaRPr lang="en-US" sz="1050" dirty="0"/>
          </a:p>
        </p:txBody>
      </p:sp>
      <p:sp>
        <p:nvSpPr>
          <p:cNvPr id="4" name="Slide Number Placeholder 3"/>
          <p:cNvSpPr>
            <a:spLocks noGrp="1"/>
          </p:cNvSpPr>
          <p:nvPr>
            <p:ph type="sldNum" sz="quarter" idx="10"/>
          </p:nvPr>
        </p:nvSpPr>
        <p:spPr/>
        <p:txBody>
          <a:bodyPr/>
          <a:lstStyle/>
          <a:p>
            <a:fld id="{EAA3A0BE-4674-4AC9-976C-DF967DE95067}" type="slidenum">
              <a:rPr lang="en-US" smtClean="0"/>
              <a:pPr/>
              <a:t>65</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baseline="0" dirty="0" smtClean="0">
                <a:solidFill>
                  <a:schemeClr val="tx1"/>
                </a:solidFill>
                <a:latin typeface="Gill Sans MT" pitchFamily="34" charset="0"/>
                <a:ea typeface="+mn-ea"/>
                <a:cs typeface="+mn-cs"/>
              </a:rPr>
              <a:t>Because research shows such a strong correlation between vocabulary development and comprehension. Student progress in the </a:t>
            </a:r>
            <a:r>
              <a:rPr lang="en-US" sz="1100" kern="1200" baseline="0" dirty="0" err="1" smtClean="0">
                <a:solidFill>
                  <a:schemeClr val="tx1"/>
                </a:solidFill>
                <a:latin typeface="Gill Sans MT" pitchFamily="34" charset="0"/>
                <a:ea typeface="+mn-ea"/>
                <a:cs typeface="+mn-cs"/>
              </a:rPr>
              <a:t>SeeReader</a:t>
            </a:r>
            <a:r>
              <a:rPr lang="en-US" sz="1100" kern="1200" baseline="0" dirty="0" smtClean="0">
                <a:solidFill>
                  <a:schemeClr val="tx1"/>
                </a:solidFill>
                <a:latin typeface="Gill Sans MT" pitchFamily="34" charset="0"/>
                <a:ea typeface="+mn-ea"/>
                <a:cs typeface="+mn-cs"/>
              </a:rPr>
              <a:t> program is supported by work within our vocabulary program, Read Around.</a:t>
            </a:r>
            <a:endParaRPr lang="en-US" sz="1050" dirty="0"/>
          </a:p>
        </p:txBody>
      </p:sp>
      <p:sp>
        <p:nvSpPr>
          <p:cNvPr id="4" name="Slide Number Placeholder 3"/>
          <p:cNvSpPr>
            <a:spLocks noGrp="1"/>
          </p:cNvSpPr>
          <p:nvPr>
            <p:ph type="sldNum" sz="quarter" idx="10"/>
          </p:nvPr>
        </p:nvSpPr>
        <p:spPr/>
        <p:txBody>
          <a:bodyPr/>
          <a:lstStyle/>
          <a:p>
            <a:fld id="{EAA3A0BE-4674-4AC9-976C-DF967DE95067}" type="slidenum">
              <a:rPr lang="en-US" smtClean="0"/>
              <a:pPr/>
              <a:t>66</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baseline="0" dirty="0" smtClean="0">
                <a:solidFill>
                  <a:schemeClr val="tx1"/>
                </a:solidFill>
                <a:latin typeface="Gill Sans MT" pitchFamily="34" charset="0"/>
                <a:ea typeface="+mn-ea"/>
                <a:cs typeface="+mn-cs"/>
              </a:rPr>
              <a:t>The first activity in Read Around is used to determine if the student can instantly recognize and give meaning to a word.  Skills essential for fluent reading with comprehension.  The student clicks flash (CLICK) </a:t>
            </a:r>
            <a:endParaRPr lang="en-US" sz="1050" dirty="0"/>
          </a:p>
        </p:txBody>
      </p:sp>
      <p:sp>
        <p:nvSpPr>
          <p:cNvPr id="4" name="Slide Number Placeholder 3"/>
          <p:cNvSpPr>
            <a:spLocks noGrp="1"/>
          </p:cNvSpPr>
          <p:nvPr>
            <p:ph type="sldNum" sz="quarter" idx="10"/>
          </p:nvPr>
        </p:nvSpPr>
        <p:spPr/>
        <p:txBody>
          <a:bodyPr/>
          <a:lstStyle/>
          <a:p>
            <a:fld id="{EAA3A0BE-4674-4AC9-976C-DF967DE95067}" type="slidenum">
              <a:rPr lang="en-US" smtClean="0"/>
              <a:pPr/>
              <a:t>67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baseline="0" dirty="0" smtClean="0">
                <a:solidFill>
                  <a:schemeClr val="tx1"/>
                </a:solidFill>
                <a:latin typeface="Gill Sans MT" pitchFamily="34" charset="0"/>
                <a:ea typeface="+mn-ea"/>
                <a:cs typeface="+mn-cs"/>
              </a:rPr>
              <a:t>Most of us speak between 120 and 180 wpm....these </a:t>
            </a:r>
            <a:r>
              <a:rPr lang="en-US" sz="1100" b="1" kern="1200" baseline="0" dirty="0" smtClean="0">
                <a:solidFill>
                  <a:schemeClr val="tx1"/>
                </a:solidFill>
                <a:latin typeface="Gill Sans MT" pitchFamily="34" charset="0"/>
                <a:ea typeface="+mn-ea"/>
                <a:cs typeface="+mn-cs"/>
              </a:rPr>
              <a:t>struggling readers </a:t>
            </a:r>
            <a:r>
              <a:rPr lang="en-US" sz="1100" b="0" kern="1200" baseline="0" dirty="0" smtClean="0">
                <a:solidFill>
                  <a:schemeClr val="tx1"/>
                </a:solidFill>
                <a:latin typeface="Gill Sans MT" pitchFamily="34" charset="0"/>
                <a:ea typeface="+mn-ea"/>
                <a:cs typeface="+mn-cs"/>
              </a:rPr>
              <a:t>barely reach an average oral rate of reading and </a:t>
            </a:r>
            <a:r>
              <a:rPr lang="en-US" sz="1100" b="1" kern="1200" baseline="0" dirty="0" smtClean="0">
                <a:solidFill>
                  <a:schemeClr val="tx1"/>
                </a:solidFill>
                <a:latin typeface="Gill Sans MT" pitchFamily="34" charset="0"/>
                <a:ea typeface="+mn-ea"/>
                <a:cs typeface="+mn-cs"/>
              </a:rPr>
              <a:t>never cross over from oral reading behaviors and rates into more efficient silent reading behaviors and rates. </a:t>
            </a:r>
            <a:r>
              <a:rPr lang="en-US" sz="1100" b="0" kern="1200" baseline="0" dirty="0" smtClean="0">
                <a:solidFill>
                  <a:schemeClr val="tx1"/>
                </a:solidFill>
                <a:latin typeface="Gill Sans MT" pitchFamily="34" charset="0"/>
                <a:ea typeface="+mn-ea"/>
                <a:cs typeface="+mn-cs"/>
              </a:rPr>
              <a:t>They have to put in close to </a:t>
            </a:r>
            <a:r>
              <a:rPr lang="en-US" sz="1100" b="1" kern="1200" baseline="0" dirty="0" smtClean="0">
                <a:solidFill>
                  <a:schemeClr val="tx1"/>
                </a:solidFill>
                <a:latin typeface="Gill Sans MT" pitchFamily="34" charset="0"/>
                <a:ea typeface="+mn-ea"/>
                <a:cs typeface="+mn-cs"/>
              </a:rPr>
              <a:t>twice the effort and time to extract the same about of knowledge </a:t>
            </a:r>
            <a:r>
              <a:rPr lang="en-US" sz="1100" b="0" kern="1200" baseline="0" dirty="0" smtClean="0">
                <a:solidFill>
                  <a:schemeClr val="tx1"/>
                </a:solidFill>
                <a:latin typeface="Gill Sans MT" pitchFamily="34" charset="0"/>
                <a:ea typeface="+mn-ea"/>
                <a:cs typeface="+mn-cs"/>
              </a:rPr>
              <a:t>as higher performing students. (click) Higher performing students cross this threshold by roughly 5th grade...while struggling readers continue to exhibit the behaviors of emergent readers all the way through high school....making reading laborious, </a:t>
            </a:r>
            <a:r>
              <a:rPr lang="en-US" sz="1100" b="0" kern="1200" baseline="0" dirty="0" err="1" smtClean="0">
                <a:solidFill>
                  <a:schemeClr val="tx1"/>
                </a:solidFill>
                <a:latin typeface="Gill Sans MT" pitchFamily="34" charset="0"/>
                <a:ea typeface="+mn-ea"/>
                <a:cs typeface="+mn-cs"/>
              </a:rPr>
              <a:t>unenjoyable</a:t>
            </a:r>
            <a:r>
              <a:rPr lang="en-US" sz="1100" b="0" kern="1200" baseline="0" dirty="0" smtClean="0">
                <a:solidFill>
                  <a:schemeClr val="tx1"/>
                </a:solidFill>
                <a:latin typeface="Gill Sans MT" pitchFamily="34" charset="0"/>
                <a:ea typeface="+mn-ea"/>
                <a:cs typeface="+mn-cs"/>
              </a:rPr>
              <a:t>, and unproductive.  Let’s take a look at what a student reading in this way experiences. </a:t>
            </a:r>
            <a:endParaRPr lang="en-US" sz="1100" b="0" dirty="0" smtClean="0">
              <a:latin typeface="Lucida Grande" charset="0"/>
              <a:ea typeface="Lucida Grande" charset="0"/>
              <a:cs typeface="Lucida Grande" charset="0"/>
              <a:sym typeface="Lucida Grande" charset="0"/>
            </a:endParaRPr>
          </a:p>
        </p:txBody>
      </p:sp>
      <p:sp>
        <p:nvSpPr>
          <p:cNvPr id="4" name="Slide Number Placeholder 3"/>
          <p:cNvSpPr>
            <a:spLocks noGrp="1"/>
          </p:cNvSpPr>
          <p:nvPr>
            <p:ph type="sldNum" sz="quarter" idx="10"/>
          </p:nvPr>
        </p:nvSpPr>
        <p:spPr/>
        <p:txBody>
          <a:bodyPr/>
          <a:lstStyle/>
          <a:p>
            <a:fld id="{EAA3A0BE-4674-4AC9-976C-DF967DE95067}" type="slidenum">
              <a:rPr lang="en-US" smtClean="0"/>
              <a:pPr/>
              <a:t>14</a:t>
            </a:fld>
            <a:endParaRPr lang="en-US"/>
          </a:p>
        </p:txBody>
      </p:sp>
    </p:spTree>
    <p:extLst>
      <p:ext uri="{BB962C8B-B14F-4D97-AF65-F5344CB8AC3E}">
        <p14:creationId xmlns:p14="http://schemas.microsoft.com/office/powerpoint/2010/main" val="24818509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baseline="0" dirty="0" smtClean="0">
                <a:solidFill>
                  <a:schemeClr val="tx1"/>
                </a:solidFill>
                <a:latin typeface="Gill Sans MT" pitchFamily="34" charset="0"/>
                <a:ea typeface="+mn-ea"/>
                <a:cs typeface="+mn-cs"/>
              </a:rPr>
              <a:t>and the target word is flashed quickly and then removed.  The student, without the word visible, must choose the answer that most closely matches the target word. </a:t>
            </a:r>
            <a:endParaRPr lang="en-US" sz="1050" dirty="0"/>
          </a:p>
        </p:txBody>
      </p:sp>
      <p:sp>
        <p:nvSpPr>
          <p:cNvPr id="4" name="Slide Number Placeholder 3"/>
          <p:cNvSpPr>
            <a:spLocks noGrp="1"/>
          </p:cNvSpPr>
          <p:nvPr>
            <p:ph type="sldNum" sz="quarter" idx="10"/>
          </p:nvPr>
        </p:nvSpPr>
        <p:spPr/>
        <p:txBody>
          <a:bodyPr/>
          <a:lstStyle/>
          <a:p>
            <a:fld id="{EAA3A0BE-4674-4AC9-976C-DF967DE95067}" type="slidenum">
              <a:rPr lang="en-US" smtClean="0"/>
              <a:pPr/>
              <a:t>69</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329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Gill Sans MT" pitchFamily="34" charset="0"/>
                <a:ea typeface="+mn-ea"/>
                <a:cs typeface="+mn-cs"/>
              </a:rPr>
              <a:t>Students get instant feedback and then move on to the next activity in </a:t>
            </a:r>
            <a:r>
              <a:rPr lang="en-US" sz="1100" kern="1200" baseline="0" dirty="0" err="1" smtClean="0">
                <a:solidFill>
                  <a:schemeClr val="tx1"/>
                </a:solidFill>
                <a:latin typeface="Gill Sans MT" pitchFamily="34" charset="0"/>
                <a:ea typeface="+mn-ea"/>
                <a:cs typeface="+mn-cs"/>
              </a:rPr>
              <a:t>ReadAround</a:t>
            </a:r>
            <a:r>
              <a:rPr lang="en-US" sz="1100" kern="1200" baseline="0" dirty="0" smtClean="0">
                <a:solidFill>
                  <a:schemeClr val="tx1"/>
                </a:solidFill>
                <a:latin typeface="Gill Sans MT" pitchFamily="34" charset="0"/>
                <a:ea typeface="+mn-ea"/>
                <a:cs typeface="+mn-cs"/>
              </a:rPr>
              <a:t>.</a:t>
            </a:r>
            <a:endParaRPr lang="en-US" sz="16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534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Gill Sans MT" pitchFamily="34" charset="0"/>
                <a:ea typeface="+mn-ea"/>
                <a:cs typeface="+mn-cs"/>
              </a:rPr>
              <a:t>In the second activity asses the students’ knowledge of the word in context. The student is asked to determine which 2 sentences use the Target word in correctly. </a:t>
            </a:r>
            <a:endParaRPr lang="en-US" sz="16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739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Gill Sans MT" pitchFamily="34" charset="0"/>
                <a:ea typeface="+mn-ea"/>
                <a:cs typeface="+mn-cs"/>
              </a:rPr>
              <a:t>If students are unsure they can get up to 2 hints, which use the word in contextually rich sentences. </a:t>
            </a:r>
            <a:endParaRPr lang="en-US" sz="16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046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dirty="0">
                <a:latin typeface="+mn-lt"/>
                <a:ea typeface="Lucida Grande" charset="0"/>
                <a:cs typeface="Lucida Grande" charset="0"/>
                <a:sym typeface="Lucida Grande" charset="0"/>
              </a:rPr>
              <a:t>One the student has chosen the 2 sentences they click “check me</a:t>
            </a:r>
            <a:r>
              <a:rPr lang="en-US" sz="1100" dirty="0" smtClean="0">
                <a:latin typeface="+mn-lt"/>
                <a:ea typeface="Lucida Grande" charset="0"/>
                <a:cs typeface="Lucida Grande" charset="0"/>
                <a:sym typeface="Lucida Grande" charset="0"/>
              </a:rPr>
              <a:t>”.</a:t>
            </a:r>
            <a:endParaRPr lang="en-US" sz="1100" dirty="0">
              <a:latin typeface="+mn-lt"/>
              <a:ea typeface="Lucida Grande" charset="0"/>
              <a:cs typeface="Lucida Grande" charset="0"/>
              <a:sym typeface="Lucida Grande"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251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Gill Sans MT" pitchFamily="34" charset="0"/>
                <a:ea typeface="+mn-ea"/>
                <a:cs typeface="+mn-cs"/>
              </a:rPr>
              <a:t>Again, students receive instant feedback. If students demonstrate mastery of the word, they continue on to the next word, but if they don’t know the word, it gives us an opportunity to teach it.</a:t>
            </a:r>
            <a:endParaRPr lang="en-US" sz="16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6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b="0" kern="1200" baseline="0" dirty="0" smtClean="0">
                <a:solidFill>
                  <a:schemeClr val="tx1"/>
                </a:solidFill>
                <a:latin typeface="Gill Sans MT" pitchFamily="34" charset="0"/>
                <a:ea typeface="+mn-ea"/>
                <a:cs typeface="+mn-cs"/>
              </a:rPr>
              <a:t>The teaching page develops vocabulary with </a:t>
            </a:r>
            <a:r>
              <a:rPr lang="en-US" sz="1100" b="1" kern="1200" baseline="0" dirty="0" smtClean="0">
                <a:solidFill>
                  <a:schemeClr val="tx1"/>
                </a:solidFill>
                <a:latin typeface="Gill Sans MT" pitchFamily="34" charset="0"/>
                <a:ea typeface="+mn-ea"/>
                <a:cs typeface="+mn-cs"/>
              </a:rPr>
              <a:t>explanations of word meaning and contextually rich sentences </a:t>
            </a:r>
            <a:r>
              <a:rPr lang="en-US" sz="1100" b="0" kern="1200" baseline="0" dirty="0" smtClean="0">
                <a:solidFill>
                  <a:schemeClr val="tx1"/>
                </a:solidFill>
                <a:latin typeface="Gill Sans MT" pitchFamily="34" charset="0"/>
                <a:ea typeface="+mn-ea"/>
                <a:cs typeface="+mn-cs"/>
              </a:rPr>
              <a:t>rather than traditional definitions, which are of limited value, (since students often don’t understand the definition any better than they understood the word). Students are also </a:t>
            </a:r>
            <a:r>
              <a:rPr lang="en-US" sz="1100" b="1" kern="1200" baseline="0" dirty="0" smtClean="0">
                <a:solidFill>
                  <a:schemeClr val="tx1"/>
                </a:solidFill>
                <a:latin typeface="Gill Sans MT" pitchFamily="34" charset="0"/>
                <a:ea typeface="+mn-ea"/>
                <a:cs typeface="+mn-cs"/>
              </a:rPr>
              <a:t>exposed to the target word’s word family which acts as a kind of knowledge multiplier</a:t>
            </a:r>
            <a:r>
              <a:rPr lang="en-US" sz="1100" b="0" kern="1200" baseline="0" dirty="0" smtClean="0">
                <a:solidFill>
                  <a:schemeClr val="tx1"/>
                </a:solidFill>
                <a:latin typeface="Gill Sans MT" pitchFamily="34" charset="0"/>
                <a:ea typeface="+mn-ea"/>
                <a:cs typeface="+mn-cs"/>
              </a:rPr>
              <a:t>.  </a:t>
            </a:r>
            <a:r>
              <a:rPr lang="en-US" sz="1100" b="1" kern="1200" baseline="0" dirty="0" smtClean="0">
                <a:solidFill>
                  <a:schemeClr val="tx1"/>
                </a:solidFill>
                <a:latin typeface="Gill Sans MT" pitchFamily="34" charset="0"/>
                <a:ea typeface="+mn-ea"/>
                <a:cs typeface="+mn-cs"/>
              </a:rPr>
              <a:t>One word learned becomes several words known</a:t>
            </a:r>
            <a:r>
              <a:rPr lang="en-US" sz="1100" b="0" kern="1200" baseline="0" dirty="0" smtClean="0">
                <a:solidFill>
                  <a:schemeClr val="tx1"/>
                </a:solidFill>
                <a:latin typeface="Gill Sans MT" pitchFamily="34" charset="0"/>
                <a:ea typeface="+mn-ea"/>
                <a:cs typeface="+mn-cs"/>
              </a:rPr>
              <a:t>.  Showing the word in a contextually rich sentence, helps </a:t>
            </a:r>
            <a:r>
              <a:rPr lang="en-US" sz="1100" b="1" kern="1200" baseline="0" dirty="0" smtClean="0">
                <a:solidFill>
                  <a:schemeClr val="tx1"/>
                </a:solidFill>
                <a:latin typeface="Gill Sans MT" pitchFamily="34" charset="0"/>
                <a:ea typeface="+mn-ea"/>
                <a:cs typeface="+mn-cs"/>
              </a:rPr>
              <a:t>students learn the meaning of this word while developing contextual analysis skills that help them unlock the meaning of other unfamiliar words. English and Spanish audio, and images for concrete words support the mastery </a:t>
            </a:r>
            <a:r>
              <a:rPr lang="en-US" sz="1100" b="0" kern="1200" baseline="0" dirty="0" smtClean="0">
                <a:solidFill>
                  <a:schemeClr val="tx1"/>
                </a:solidFill>
                <a:latin typeface="Gill Sans MT" pitchFamily="34" charset="0"/>
                <a:ea typeface="+mn-ea"/>
                <a:cs typeface="+mn-cs"/>
              </a:rPr>
              <a:t>of words that are difficult to learn using context clues only. </a:t>
            </a:r>
            <a:endParaRPr lang="en-US" sz="1600" b="0" dirty="0">
              <a:latin typeface="Lucida Grande" charset="0"/>
              <a:ea typeface="Lucida Grande" charset="0"/>
              <a:cs typeface="Lucida Grande" charset="0"/>
              <a:sym typeface="Lucida Grande"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661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Gill Sans MT" pitchFamily="34" charset="0"/>
                <a:ea typeface="+mn-ea"/>
                <a:cs typeface="+mn-cs"/>
              </a:rPr>
              <a:t>Progress made by students in all of the Reading Plus components can be easily monitored through the educator’s dashboard</a:t>
            </a:r>
            <a:endParaRPr lang="en-US" sz="16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
          <p:cNvSpPr>
            <a:spLocks noGrp="1" noRot="1" noChangeAspect="1" noChangeArrowheads="1" noTextEdit="1"/>
          </p:cNvSpPr>
          <p:nvPr>
            <p:ph type="sldImg"/>
          </p:nvPr>
        </p:nvSpPr>
        <p:spPr>
          <a:solidFill>
            <a:srgbClr val="FFFFFF"/>
          </a:solidFill>
          <a:ln/>
        </p:spPr>
      </p:sp>
      <p:sp>
        <p:nvSpPr>
          <p:cNvPr id="13517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dirty="0" smtClean="0">
                <a:latin typeface="Lucida Grande" pitchFamily="-1" charset="0"/>
                <a:ea typeface="ＭＳ Ｐゴシック" pitchFamily="34" charset="-128"/>
                <a:sym typeface="Lucida Grande" pitchFamily="-1" charset="0"/>
              </a:rPr>
              <a:t>In addition to vocabulary support, [click]</a:t>
            </a:r>
            <a:r>
              <a:rPr lang="en-US" sz="1800" baseline="0" dirty="0" smtClean="0">
                <a:latin typeface="Lucida Grande" pitchFamily="-1" charset="0"/>
                <a:ea typeface="ＭＳ Ｐゴシック" pitchFamily="34" charset="-128"/>
                <a:sym typeface="Lucida Grande" pitchFamily="-1" charset="0"/>
              </a:rPr>
              <a:t> </a:t>
            </a:r>
            <a:r>
              <a:rPr lang="en-US" sz="1800" dirty="0" smtClean="0">
                <a:latin typeface="Lucida Grande" pitchFamily="-1" charset="0"/>
                <a:ea typeface="ＭＳ Ｐゴシック" pitchFamily="34" charset="-128"/>
                <a:sym typeface="Lucida Grande" pitchFamily="-1" charset="0"/>
              </a:rPr>
              <a:t>students who are identified as having visual skill deficiencies are directed to the </a:t>
            </a:r>
            <a:r>
              <a:rPr lang="en-US" sz="1800" dirty="0" err="1" smtClean="0">
                <a:latin typeface="Lucida Grande" pitchFamily="-1" charset="0"/>
                <a:ea typeface="ＭＳ Ｐゴシック" pitchFamily="34" charset="-128"/>
                <a:sym typeface="Lucida Grande" pitchFamily="-1" charset="0"/>
              </a:rPr>
              <a:t>iBalance</a:t>
            </a:r>
            <a:r>
              <a:rPr lang="en-US" sz="1800" dirty="0" smtClean="0">
                <a:latin typeface="Lucida Grande" pitchFamily="-1" charset="0"/>
                <a:ea typeface="ＭＳ Ｐゴシック" pitchFamily="34" charset="-128"/>
                <a:sym typeface="Lucida Grande" pitchFamily="-1" charset="0"/>
              </a:rPr>
              <a:t> program.</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FC1CB4-22C8-4FF8-A89C-8325194264AE}" type="slidenum">
              <a:rPr lang="en-US" smtClean="0"/>
              <a:t>78</a:t>
            </a:fld>
            <a:endParaRPr lang="en-US"/>
          </a:p>
        </p:txBody>
      </p:sp>
    </p:spTree>
    <p:extLst>
      <p:ext uri="{BB962C8B-B14F-4D97-AF65-F5344CB8AC3E}">
        <p14:creationId xmlns:p14="http://schemas.microsoft.com/office/powerpoint/2010/main" val="4096503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plays automatically)</a:t>
            </a:r>
            <a:endParaRPr lang="en-US" dirty="0"/>
          </a:p>
        </p:txBody>
      </p:sp>
      <p:sp>
        <p:nvSpPr>
          <p:cNvPr id="4" name="Slide Number Placeholder 3"/>
          <p:cNvSpPr>
            <a:spLocks noGrp="1"/>
          </p:cNvSpPr>
          <p:nvPr>
            <p:ph type="sldNum" sz="quarter" idx="10"/>
          </p:nvPr>
        </p:nvSpPr>
        <p:spPr/>
        <p:txBody>
          <a:bodyPr/>
          <a:lstStyle/>
          <a:p>
            <a:fld id="{EAA3A0BE-4674-4AC9-976C-DF967DE95067}" type="slidenum">
              <a:rPr lang="en-US" smtClean="0"/>
              <a:pPr/>
              <a:t>15</a:t>
            </a:fld>
            <a:endParaRPr lang="en-US"/>
          </a:p>
        </p:txBody>
      </p:sp>
    </p:spTree>
    <p:extLst>
      <p:ext uri="{BB962C8B-B14F-4D97-AF65-F5344CB8AC3E}">
        <p14:creationId xmlns:p14="http://schemas.microsoft.com/office/powerpoint/2010/main" val="21760189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
          <p:cNvSpPr>
            <a:spLocks noGrp="1" noRot="1" noChangeAspect="1" noChangeArrowheads="1" noTextEdit="1"/>
          </p:cNvSpPr>
          <p:nvPr>
            <p:ph type="sldImg"/>
          </p:nvPr>
        </p:nvSpPr>
        <p:spPr>
          <a:solidFill>
            <a:srgbClr val="FFFFFF"/>
          </a:solidFill>
          <a:ln/>
        </p:spPr>
      </p:sp>
      <p:sp>
        <p:nvSpPr>
          <p:cNvPr id="13619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smtClean="0">
                <a:latin typeface="Lucida Grande" pitchFamily="-1" charset="0"/>
                <a:ea typeface="ＭＳ Ｐゴシック" pitchFamily="34" charset="-128"/>
                <a:sym typeface="Lucida Grande" pitchFamily="-1" charset="0"/>
              </a:rPr>
              <a:t>iBalance has two activities that help students develop tracking efficiency and increase perceptual span, which is the quantity of characters the student can rapidly and accurately perceive.</a:t>
            </a:r>
          </a:p>
          <a:p>
            <a:pPr eaLnBrk="1" hangingPunct="1"/>
            <a:endParaRPr lang="en-US" sz="1800" smtClean="0">
              <a:latin typeface="Lucida Grande" pitchFamily="-1" charset="0"/>
              <a:ea typeface="ＭＳ Ｐゴシック" pitchFamily="34" charset="-128"/>
              <a:sym typeface="Lucida Grande" pitchFamily="-1"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1"/>
          <p:cNvSpPr>
            <a:spLocks noGrp="1" noRot="1" noChangeAspect="1" noChangeArrowheads="1" noTextEdit="1"/>
          </p:cNvSpPr>
          <p:nvPr>
            <p:ph type="sldImg"/>
          </p:nvPr>
        </p:nvSpPr>
        <p:spPr>
          <a:solidFill>
            <a:srgbClr val="FFFFFF"/>
          </a:solidFill>
          <a:ln/>
        </p:spPr>
      </p:sp>
      <p:sp>
        <p:nvSpPr>
          <p:cNvPr id="13926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smtClean="0">
                <a:latin typeface="Lucida Grande" pitchFamily="-1" charset="0"/>
                <a:ea typeface="ＭＳ Ｐゴシック" pitchFamily="34" charset="-128"/>
                <a:sym typeface="Lucida Grande" pitchFamily="-1" charset="0"/>
              </a:rPr>
              <a:t>The flash activity develops a students perceptual span by increasing students’ ability to utilize the periphery of their visual span.</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
          <p:cNvSpPr>
            <a:spLocks noGrp="1" noRot="1" noChangeAspect="1" noChangeArrowheads="1" noTextEdit="1"/>
          </p:cNvSpPr>
          <p:nvPr>
            <p:ph type="sldImg"/>
          </p:nvPr>
        </p:nvSpPr>
        <p:spPr>
          <a:solidFill>
            <a:srgbClr val="FFFFFF"/>
          </a:solidFill>
          <a:ln/>
        </p:spPr>
      </p:sp>
      <p:sp>
        <p:nvSpPr>
          <p:cNvPr id="14029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dirty="0" smtClean="0">
                <a:latin typeface="Lucida Grande" pitchFamily="-1" charset="0"/>
                <a:ea typeface="ＭＳ Ｐゴシック" pitchFamily="34" charset="-128"/>
                <a:sym typeface="Lucida Grande" pitchFamily="-1" charset="0"/>
              </a:rPr>
              <a:t>Students focus on the cross in the middle of the screen and use their peripheral, or </a:t>
            </a:r>
            <a:r>
              <a:rPr lang="en-US" sz="1800" dirty="0" err="1" smtClean="0">
                <a:latin typeface="Lucida Grande" pitchFamily="-1" charset="0"/>
                <a:ea typeface="ＭＳ Ｐゴシック" pitchFamily="34" charset="-128"/>
                <a:sym typeface="Lucida Grande" pitchFamily="-1" charset="0"/>
              </a:rPr>
              <a:t>parafoveal</a:t>
            </a:r>
            <a:r>
              <a:rPr lang="en-US" sz="1800" dirty="0" smtClean="0">
                <a:latin typeface="Lucida Grande" pitchFamily="-1" charset="0"/>
                <a:ea typeface="ＭＳ Ｐゴシック" pitchFamily="34" charset="-128"/>
                <a:sym typeface="Lucida Grande" pitchFamily="-1" charset="0"/>
              </a:rPr>
              <a:t>, vision [click]</a:t>
            </a:r>
            <a:r>
              <a:rPr lang="en-US" sz="1800" baseline="0" dirty="0" smtClean="0">
                <a:latin typeface="Lucida Grande" pitchFamily="-1" charset="0"/>
                <a:ea typeface="ＭＳ Ｐゴシック" pitchFamily="34" charset="-128"/>
                <a:sym typeface="Lucida Grande" pitchFamily="-1" charset="0"/>
              </a:rPr>
              <a:t> to </a:t>
            </a:r>
            <a:r>
              <a:rPr lang="en-US" sz="1800" dirty="0" smtClean="0">
                <a:latin typeface="Lucida Grande" pitchFamily="-1" charset="0"/>
                <a:ea typeface="ＭＳ Ｐゴシック" pitchFamily="34" charset="-128"/>
                <a:sym typeface="Lucida Grande" pitchFamily="-1" charset="0"/>
              </a:rPr>
              <a:t>determine the letters flashed to the left or right of the cross. </a:t>
            </a:r>
          </a:p>
          <a:p>
            <a:pPr eaLnBrk="1" hangingPunct="1"/>
            <a:endParaRPr lang="en-US" sz="1800" dirty="0" smtClean="0">
              <a:latin typeface="Lucida Grande" pitchFamily="-1" charset="0"/>
              <a:ea typeface="ＭＳ Ｐゴシック" pitchFamily="34" charset="-128"/>
              <a:sym typeface="Lucida Grande" pitchFamily="-1" charset="0"/>
            </a:endParaRPr>
          </a:p>
          <a:p>
            <a:pPr eaLnBrk="1" hangingPunct="1"/>
            <a:endParaRPr lang="en-US" sz="1800" dirty="0" smtClean="0">
              <a:latin typeface="Lucida Grande" pitchFamily="-1" charset="0"/>
              <a:ea typeface="ＭＳ Ｐゴシック" pitchFamily="34" charset="-128"/>
              <a:sym typeface="Lucida Grande" pitchFamily="-1"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1"/>
          <p:cNvSpPr>
            <a:spLocks noGrp="1" noRot="1" noChangeAspect="1" noChangeArrowheads="1" noTextEdit="1"/>
          </p:cNvSpPr>
          <p:nvPr>
            <p:ph type="sldImg"/>
          </p:nvPr>
        </p:nvSpPr>
        <p:spPr>
          <a:solidFill>
            <a:srgbClr val="FFFFFF"/>
          </a:solidFill>
          <a:ln/>
        </p:spPr>
      </p:sp>
      <p:sp>
        <p:nvSpPr>
          <p:cNvPr id="14131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dirty="0" smtClean="0">
                <a:latin typeface="Lucida Grande" pitchFamily="-1" charset="0"/>
                <a:ea typeface="ＭＳ Ｐゴシック" pitchFamily="34" charset="-128"/>
                <a:sym typeface="Lucida Grande" pitchFamily="-1" charset="0"/>
              </a:rPr>
              <a:t>As students work within the activity, the distances that the letter clusters are flashed to the left or right of the cross are gradually increased.  This occurs in accord with the student’s ability to accurately recognize and type the characters displayed. </a:t>
            </a:r>
          </a:p>
          <a:p>
            <a:pPr eaLnBrk="1" hangingPunct="1"/>
            <a:endParaRPr lang="en-US" sz="1800" dirty="0" smtClean="0">
              <a:latin typeface="Lucida Grande" pitchFamily="-1" charset="0"/>
              <a:ea typeface="ＭＳ Ｐゴシック" pitchFamily="34" charset="-128"/>
              <a:sym typeface="Lucida Grande" pitchFamily="-1" charset="0"/>
            </a:endParaRPr>
          </a:p>
          <a:p>
            <a:pPr eaLnBrk="1" hangingPunct="1"/>
            <a:r>
              <a:rPr lang="en-US" sz="1800" dirty="0" smtClean="0">
                <a:latin typeface="Lucida Grande" pitchFamily="-1" charset="0"/>
                <a:ea typeface="ＭＳ Ｐゴシック" pitchFamily="34" charset="-128"/>
                <a:sym typeface="Lucida Grande" pitchFamily="-1" charset="0"/>
              </a:rPr>
              <a:t>These visual skill activities are foundational skills that pave the way for the rapid and accurate recognition skills required for fluent silent reading.</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
          <p:cNvSpPr>
            <a:spLocks noGrp="1" noRot="1" noChangeAspect="1" noChangeArrowheads="1" noTextEdit="1"/>
          </p:cNvSpPr>
          <p:nvPr>
            <p:ph type="sldImg"/>
          </p:nvPr>
        </p:nvSpPr>
        <p:spPr>
          <a:solidFill>
            <a:srgbClr val="FFFFFF"/>
          </a:solidFill>
          <a:ln/>
        </p:spPr>
      </p:sp>
      <p:sp>
        <p:nvSpPr>
          <p:cNvPr id="13721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dirty="0" smtClean="0">
                <a:latin typeface="Lucida Grande" pitchFamily="-1" charset="0"/>
                <a:ea typeface="ＭＳ Ｐゴシック" pitchFamily="34" charset="-128"/>
                <a:sym typeface="Lucida Grande" pitchFamily="-1" charset="0"/>
              </a:rPr>
              <a:t>The scan activity is what Dr. Ralph </a:t>
            </a:r>
            <a:r>
              <a:rPr lang="en-US" sz="1800" dirty="0" err="1" smtClean="0">
                <a:latin typeface="Lucida Grande" pitchFamily="-1" charset="0"/>
                <a:ea typeface="ＭＳ Ｐゴシック" pitchFamily="34" charset="-128"/>
                <a:sym typeface="Lucida Grande" pitchFamily="-1" charset="0"/>
              </a:rPr>
              <a:t>Radach</a:t>
            </a:r>
            <a:r>
              <a:rPr lang="en-US" sz="1800" dirty="0" smtClean="0">
                <a:latin typeface="Lucida Grande" pitchFamily="-1" charset="0"/>
                <a:ea typeface="ＭＳ Ｐゴシック" pitchFamily="34" charset="-128"/>
                <a:sym typeface="Lucida Grande" pitchFamily="-1" charset="0"/>
              </a:rPr>
              <a:t> describes as a “non-linguistic reading task”. </a:t>
            </a:r>
          </a:p>
          <a:p>
            <a:pPr eaLnBrk="1" hangingPunct="1"/>
            <a:endParaRPr lang="en-US" sz="1800" dirty="0" smtClean="0">
              <a:latin typeface="Lucida Grande" pitchFamily="-1" charset="0"/>
              <a:ea typeface="ＭＳ Ｐゴシック" pitchFamily="34" charset="-128"/>
              <a:sym typeface="Lucida Grande" pitchFamily="-1" charset="0"/>
            </a:endParaRPr>
          </a:p>
          <a:p>
            <a:pPr eaLnBrk="1" hangingPunct="1"/>
            <a:r>
              <a:rPr lang="en-US" sz="1800" dirty="0" smtClean="0">
                <a:latin typeface="Lucida Grande" pitchFamily="-1" charset="0"/>
                <a:ea typeface="ＭＳ Ｐゴシック" pitchFamily="34" charset="-128"/>
                <a:sym typeface="Lucida Grande" pitchFamily="-1" charset="0"/>
              </a:rPr>
              <a:t>In</a:t>
            </a:r>
            <a:r>
              <a:rPr lang="en-US" sz="1800" baseline="0" dirty="0" smtClean="0">
                <a:latin typeface="Lucida Grande" pitchFamily="-1" charset="0"/>
                <a:ea typeface="ＭＳ Ｐゴシック" pitchFamily="34" charset="-128"/>
                <a:sym typeface="Lucida Grande" pitchFamily="-1" charset="0"/>
              </a:rPr>
              <a:t> just a moment, y</a:t>
            </a:r>
            <a:r>
              <a:rPr lang="en-US" sz="1800" dirty="0" smtClean="0">
                <a:latin typeface="Lucida Grande" pitchFamily="-1" charset="0"/>
                <a:ea typeface="ＭＳ Ｐゴシック" pitchFamily="34" charset="-128"/>
                <a:sym typeface="Lucida Grande" pitchFamily="-1" charset="0"/>
              </a:rPr>
              <a:t>ou’ll see the guided window move across lines of text as you did earlier. All of the letters within a text passage have been replaced with circles, however, and the student is asked to press the space bar each time he sees a circle with a break in it, or a “</a:t>
            </a:r>
            <a:r>
              <a:rPr lang="en-US" sz="1800" dirty="0" err="1" smtClean="0">
                <a:latin typeface="Lucida Grande" pitchFamily="-1" charset="0"/>
                <a:ea typeface="ＭＳ Ｐゴシック" pitchFamily="34" charset="-128"/>
                <a:sym typeface="Lucida Grande" pitchFamily="-1" charset="0"/>
              </a:rPr>
              <a:t>Landolt</a:t>
            </a:r>
            <a:r>
              <a:rPr lang="en-US" sz="1800" dirty="0" smtClean="0">
                <a:latin typeface="Lucida Grande" pitchFamily="-1" charset="0"/>
                <a:ea typeface="ＭＳ Ｐゴシック" pitchFamily="34" charset="-128"/>
                <a:sym typeface="Lucida Grande" pitchFamily="-1" charset="0"/>
              </a:rPr>
              <a:t> Ring”.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
          <p:cNvSpPr>
            <a:spLocks noGrp="1" noRot="1" noChangeAspect="1" noChangeArrowheads="1" noTextEdit="1"/>
          </p:cNvSpPr>
          <p:nvPr>
            <p:ph type="sldImg"/>
          </p:nvPr>
        </p:nvSpPr>
        <p:spPr>
          <a:solidFill>
            <a:srgbClr val="FFFFFF"/>
          </a:solidFill>
          <a:ln/>
        </p:spPr>
      </p:sp>
      <p:sp>
        <p:nvSpPr>
          <p:cNvPr id="13824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dirty="0" smtClean="0">
              <a:latin typeface="Lucida Grande" pitchFamily="-1" charset="0"/>
              <a:ea typeface="ＭＳ Ｐゴシック" pitchFamily="34" charset="-128"/>
              <a:sym typeface="Lucida Grande" pitchFamily="-1" charset="0"/>
            </a:endParaRPr>
          </a:p>
          <a:p>
            <a:pPr eaLnBrk="1" hangingPunct="1"/>
            <a:r>
              <a:rPr lang="en-US" sz="1800" dirty="0" smtClean="0">
                <a:latin typeface="Lucida Grande" pitchFamily="-1" charset="0"/>
                <a:ea typeface="ＭＳ Ｐゴシック" pitchFamily="34" charset="-128"/>
                <a:sym typeface="Lucida Grande" pitchFamily="-1" charset="0"/>
              </a:rPr>
              <a:t>[click to begin movie.]</a:t>
            </a:r>
          </a:p>
          <a:p>
            <a:pPr eaLnBrk="1" hangingPunct="1"/>
            <a:endParaRPr lang="en-US" sz="1800" dirty="0" smtClean="0">
              <a:latin typeface="Lucida Grande" pitchFamily="-1" charset="0"/>
              <a:ea typeface="ＭＳ Ｐゴシック" pitchFamily="34" charset="-128"/>
              <a:sym typeface="Lucida Grande" pitchFamily="-1" charset="0"/>
            </a:endParaRPr>
          </a:p>
          <a:p>
            <a:pPr eaLnBrk="1" hangingPunct="1"/>
            <a:r>
              <a:rPr lang="en-US" sz="1800" dirty="0" smtClean="0">
                <a:latin typeface="Lucida Grande" pitchFamily="-1" charset="0"/>
                <a:ea typeface="ＭＳ Ｐゴシック" pitchFamily="34" charset="-128"/>
                <a:sym typeface="Lucida Grande" pitchFamily="-1" charset="0"/>
              </a:rPr>
              <a:t>As students engage in this activity, they are employing the same visual tracking skills used while reading text.</a:t>
            </a:r>
            <a:r>
              <a:rPr lang="en-US" sz="1800" baseline="0" dirty="0" smtClean="0">
                <a:latin typeface="Lucida Grande" pitchFamily="-1" charset="0"/>
                <a:ea typeface="ＭＳ Ｐゴシック" pitchFamily="34" charset="-128"/>
                <a:sym typeface="Lucida Grande" pitchFamily="-1" charset="0"/>
              </a:rPr>
              <a:t>  H</a:t>
            </a:r>
            <a:r>
              <a:rPr lang="en-US" sz="1800" dirty="0" smtClean="0">
                <a:latin typeface="Lucida Grande" pitchFamily="-1" charset="0"/>
                <a:ea typeface="ＭＳ Ｐゴシック" pitchFamily="34" charset="-128"/>
                <a:sym typeface="Lucida Grande" pitchFamily="-1" charset="0"/>
              </a:rPr>
              <a:t>owever they aren’t required to engage in any of the cognitive processing involved in actual reading. The semantic dimension of the task has been stripped away, allowing students to develop visual discrimination and tracking efficiency, essential skills that determine the ease and comfort with which we read.</a:t>
            </a:r>
          </a:p>
          <a:p>
            <a:pPr eaLnBrk="1" hangingPunct="1"/>
            <a:endParaRPr lang="en-US" sz="1800" dirty="0" smtClean="0">
              <a:latin typeface="Lucida Grande" pitchFamily="-1" charset="0"/>
              <a:ea typeface="ＭＳ Ｐゴシック" pitchFamily="34" charset="-128"/>
              <a:sym typeface="Lucida Grande" pitchFamily="-1" charset="0"/>
            </a:endParaRPr>
          </a:p>
          <a:p>
            <a:pPr eaLnBrk="1" hangingPunct="1"/>
            <a:r>
              <a:rPr lang="en-US" sz="1800" dirty="0" smtClean="0">
                <a:latin typeface="Lucida Grande" pitchFamily="-1" charset="0"/>
                <a:ea typeface="ＭＳ Ｐゴシック" pitchFamily="34" charset="-128"/>
                <a:sym typeface="Lucida Grande" pitchFamily="-1" charset="0"/>
              </a:rPr>
              <a:t>Of course every students works at a rate that is appropriate for his or her ability and the system gradually increases the difficulty of the task in accord with each student’s performance.</a:t>
            </a:r>
          </a:p>
          <a:p>
            <a:pPr eaLnBrk="1" hangingPunct="1"/>
            <a:endParaRPr lang="en-US" sz="1800" dirty="0" smtClean="0">
              <a:latin typeface="Lucida Grande" pitchFamily="-1" charset="0"/>
              <a:ea typeface="ＭＳ Ｐゴシック" pitchFamily="34" charset="-128"/>
              <a:sym typeface="Lucida Grande" pitchFamily="-1" charset="0"/>
            </a:endParaRPr>
          </a:p>
          <a:p>
            <a:pPr eaLnBrk="1" hangingPunct="1"/>
            <a:endParaRPr lang="en-US" sz="1800" dirty="0" smtClean="0">
              <a:latin typeface="Lucida Grande" pitchFamily="-1" charset="0"/>
              <a:ea typeface="ＭＳ Ｐゴシック" pitchFamily="34" charset="-128"/>
              <a:sym typeface="Lucida Grande" pitchFamily="-1"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baseline="0" dirty="0" smtClean="0">
                <a:solidFill>
                  <a:schemeClr val="tx1"/>
                </a:solidFill>
                <a:latin typeface="Gill Sans MT" pitchFamily="34" charset="0"/>
                <a:ea typeface="+mn-ea"/>
                <a:cs typeface="+mn-cs"/>
              </a:rPr>
              <a:t>Progress made by students in all of the Reading Plus components can be easily monitored through the educator’s dashboard.</a:t>
            </a:r>
            <a:endParaRPr lang="en-US" sz="1050" dirty="0"/>
          </a:p>
        </p:txBody>
      </p:sp>
      <p:sp>
        <p:nvSpPr>
          <p:cNvPr id="4" name="Slide Number Placeholder 3"/>
          <p:cNvSpPr>
            <a:spLocks noGrp="1"/>
          </p:cNvSpPr>
          <p:nvPr>
            <p:ph type="sldNum" sz="quarter" idx="10"/>
          </p:nvPr>
        </p:nvSpPr>
        <p:spPr/>
        <p:txBody>
          <a:bodyPr/>
          <a:lstStyle/>
          <a:p>
            <a:fld id="{EAA3A0BE-4674-4AC9-976C-DF967DE95067}" type="slidenum">
              <a:rPr lang="en-US" smtClean="0"/>
              <a:pPr/>
              <a:t>85</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baseline="0" dirty="0" smtClean="0">
                <a:solidFill>
                  <a:schemeClr val="tx1"/>
                </a:solidFill>
                <a:latin typeface="Gill Sans MT" pitchFamily="34" charset="0"/>
                <a:ea typeface="+mn-ea"/>
                <a:cs typeface="+mn-cs"/>
              </a:rPr>
              <a:t>When teachers enter their dashboard they are presented with 3 options... review students who need attention, review assignments or view reports.  We encourage teachers to first look at the actions that require their attention.</a:t>
            </a:r>
            <a:endParaRPr lang="en-US" sz="1050" dirty="0"/>
          </a:p>
        </p:txBody>
      </p:sp>
      <p:sp>
        <p:nvSpPr>
          <p:cNvPr id="4" name="Slide Number Placeholder 3"/>
          <p:cNvSpPr>
            <a:spLocks noGrp="1"/>
          </p:cNvSpPr>
          <p:nvPr>
            <p:ph type="sldNum" sz="quarter" idx="10"/>
          </p:nvPr>
        </p:nvSpPr>
        <p:spPr/>
        <p:txBody>
          <a:bodyPr/>
          <a:lstStyle/>
          <a:p>
            <a:fld id="{EAA3A0BE-4674-4AC9-976C-DF967DE95067}" type="slidenum">
              <a:rPr lang="en-US" smtClean="0"/>
              <a:pPr/>
              <a:t>86</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6850"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r>
              <a:rPr lang="en-US" sz="1100" dirty="0">
                <a:latin typeface="+mn-lt"/>
                <a:ea typeface="Lucida Grande" charset="0"/>
                <a:cs typeface="Lucida Grande" charset="0"/>
                <a:sym typeface="Lucida Grande" charset="0"/>
              </a:rPr>
              <a:t>Although most actions are automatically and dynamically adjusted in accord with the student’s progress, There are instances that call for the teacher to engage with her students.  To make this as efficient as possible, the Actions panel groups students by the type of attention required by the teacher. (c) The orange triangles represent students who are struggling, (c)the “unlocked” icon shows students who have completed a level and have an award waiting, (c) the next group of students has submitted writing for the teacher to review and (c) the final group shows students who have sent the teacher a message.   It is most important that teachers respond to students who are struggling.  Teachers can click on the students name to </a:t>
            </a:r>
            <a:r>
              <a:rPr lang="en-US" sz="1100" dirty="0" smtClean="0">
                <a:latin typeface="+mn-lt"/>
                <a:ea typeface="Lucida Grande" charset="0"/>
                <a:cs typeface="Lucida Grande" charset="0"/>
                <a:sym typeface="Lucida Grande" charset="0"/>
              </a:rPr>
              <a:t>(c)…</a:t>
            </a:r>
            <a:endParaRPr lang="en-US" sz="1100" dirty="0">
              <a:latin typeface="+mn-lt"/>
              <a:ea typeface="Lucida Grande" charset="0"/>
              <a:cs typeface="Lucida Grande" charset="0"/>
              <a:sym typeface="Lucida Grande" charset="0"/>
            </a:endParaRPr>
          </a:p>
          <a:p>
            <a:endParaRPr lang="en-US" sz="1100" dirty="0">
              <a:latin typeface="+mn-lt"/>
              <a:ea typeface="Lucida Grande" charset="0"/>
              <a:cs typeface="Lucida Grande" charset="0"/>
              <a:sym typeface="Lucida Grande" charset="0"/>
            </a:endParaRPr>
          </a:p>
          <a:p>
            <a:r>
              <a:rPr lang="en-US" sz="1100" dirty="0" smtClean="0">
                <a:latin typeface="+mn-lt"/>
                <a:ea typeface="Lucida Grande" charset="0"/>
                <a:cs typeface="Lucida Grande" charset="0"/>
                <a:sym typeface="Lucida Grande" charset="0"/>
              </a:rPr>
              <a:t>“Killer </a:t>
            </a:r>
            <a:r>
              <a:rPr lang="en-US" sz="1100" dirty="0">
                <a:latin typeface="+mn-lt"/>
                <a:ea typeface="Lucida Grande" charset="0"/>
                <a:cs typeface="Lucida Grande" charset="0"/>
                <a:sym typeface="Lucida Grande" charset="0"/>
              </a:rPr>
              <a:t>detail” on </a:t>
            </a:r>
            <a:r>
              <a:rPr lang="en-US" sz="1100" dirty="0" smtClean="0">
                <a:latin typeface="+mn-lt"/>
                <a:ea typeface="Lucida Grande" charset="0"/>
                <a:cs typeface="Lucida Grande" charset="0"/>
                <a:sym typeface="Lucida Grande" charset="0"/>
              </a:rPr>
              <a:t>actions.</a:t>
            </a:r>
            <a:endParaRPr lang="en-US" sz="1100" dirty="0">
              <a:latin typeface="+mn-lt"/>
              <a:ea typeface="Lucida Grande" charset="0"/>
              <a:cs typeface="Lucida Grande" charset="0"/>
              <a:sym typeface="Lucida Grande"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8898"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r>
              <a:rPr lang="en-US" sz="1100" kern="1200" baseline="0" dirty="0" smtClean="0">
                <a:solidFill>
                  <a:schemeClr val="tx1"/>
                </a:solidFill>
                <a:latin typeface="Gill Sans MT" pitchFamily="34" charset="0"/>
                <a:ea typeface="+mn-ea"/>
                <a:cs typeface="+mn-cs"/>
              </a:rPr>
              <a:t>review the actions that have been taken automatically by the system to assist the student, review the system’s analysis of the data and send a pre-populated message to the student with suggestions to help them get back on track. </a:t>
            </a:r>
          </a:p>
          <a:p>
            <a:endParaRPr lang="en-US" sz="1100" kern="1200" baseline="0" dirty="0" smtClean="0">
              <a:solidFill>
                <a:schemeClr val="tx1"/>
              </a:solidFill>
              <a:latin typeface="Gill Sans MT" pitchFamily="34" charset="0"/>
              <a:ea typeface="+mn-ea"/>
              <a:cs typeface="+mn-cs"/>
              <a:sym typeface="Lucida Grande" charset="0"/>
            </a:endParaRPr>
          </a:p>
          <a:p>
            <a:r>
              <a:rPr lang="en-US" sz="1100" kern="1200" baseline="0" dirty="0" smtClean="0">
                <a:solidFill>
                  <a:schemeClr val="tx1"/>
                </a:solidFill>
                <a:latin typeface="Gill Sans MT" pitchFamily="34" charset="0"/>
                <a:ea typeface="+mn-ea"/>
                <a:cs typeface="+mn-cs"/>
                <a:sym typeface="Lucida Grande" charset="0"/>
              </a:rPr>
              <a:t>“Killer detail” on suspensions.</a:t>
            </a:r>
            <a:endParaRPr lang="en-US" sz="16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373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Gill Sans MT" pitchFamily="34" charset="0"/>
                <a:ea typeface="+mn-ea"/>
                <a:cs typeface="+mn-cs"/>
              </a:rPr>
              <a:t>So, back to our common goal...we all want to increase student capacity to independently read and comprehend complex text... and much of what we do in education along with many programs are meant to make students who hate to read into better readers... I think this is flawed position to operate from. Instead, It seems to makes much more sense, to provide </a:t>
            </a:r>
            <a:r>
              <a:rPr lang="en-US" sz="1100" b="1" kern="1200" baseline="0" dirty="0" smtClean="0">
                <a:solidFill>
                  <a:schemeClr val="tx1"/>
                </a:solidFill>
                <a:latin typeface="Gill Sans MT" pitchFamily="34" charset="0"/>
                <a:ea typeface="+mn-ea"/>
                <a:cs typeface="+mn-cs"/>
              </a:rPr>
              <a:t>supports that can actually turn their negative reading experience into a positive one. </a:t>
            </a:r>
            <a:endParaRPr lang="en-US" sz="1600" dirty="0">
              <a:solidFill>
                <a:srgbClr val="000000"/>
              </a:solidFill>
              <a:ea typeface="Gill Sans" charset="0"/>
              <a:cs typeface="Gill Sans" charset="0"/>
              <a:sym typeface="Gill Sans"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baseline="0" dirty="0" smtClean="0">
                <a:solidFill>
                  <a:schemeClr val="tx1"/>
                </a:solidFill>
                <a:latin typeface="Gill Sans MT" pitchFamily="34" charset="0"/>
                <a:ea typeface="+mn-ea"/>
                <a:cs typeface="+mn-cs"/>
              </a:rPr>
              <a:t>And they can take action for the other groups directly from this panel.  Choosing to send a message and print the award for one or all of the students in this group or…</a:t>
            </a:r>
            <a:endParaRPr lang="en-US" sz="1050" dirty="0"/>
          </a:p>
        </p:txBody>
      </p:sp>
      <p:sp>
        <p:nvSpPr>
          <p:cNvPr id="4" name="Slide Number Placeholder 3"/>
          <p:cNvSpPr>
            <a:spLocks noGrp="1"/>
          </p:cNvSpPr>
          <p:nvPr>
            <p:ph type="sldNum" sz="quarter" idx="10"/>
          </p:nvPr>
        </p:nvSpPr>
        <p:spPr/>
        <p:txBody>
          <a:bodyPr/>
          <a:lstStyle/>
          <a:p>
            <a:fld id="{EAA3A0BE-4674-4AC9-976C-DF967DE95067}" type="slidenum">
              <a:rPr lang="en-US" smtClean="0"/>
              <a:pPr/>
              <a:t>89</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baseline="0" dirty="0" smtClean="0">
                <a:solidFill>
                  <a:schemeClr val="tx1"/>
                </a:solidFill>
                <a:latin typeface="Gill Sans MT" pitchFamily="34" charset="0"/>
                <a:ea typeface="+mn-ea"/>
                <a:cs typeface="+mn-cs"/>
              </a:rPr>
              <a:t>they can respond to individual student messages.  (</a:t>
            </a:r>
            <a:r>
              <a:rPr lang="en-US" sz="1100" kern="1200" baseline="0" dirty="0" err="1" smtClean="0">
                <a:solidFill>
                  <a:schemeClr val="tx1"/>
                </a:solidFill>
                <a:latin typeface="Gill Sans MT" pitchFamily="34" charset="0"/>
                <a:ea typeface="+mn-ea"/>
                <a:cs typeface="+mn-cs"/>
              </a:rPr>
              <a:t>c</a:t>
            </a:r>
            <a:r>
              <a:rPr lang="en-US" sz="1100" kern="1200" baseline="0" dirty="0" smtClean="0">
                <a:solidFill>
                  <a:schemeClr val="tx1"/>
                </a:solidFill>
                <a:latin typeface="Gill Sans MT" pitchFamily="34" charset="0"/>
                <a:ea typeface="+mn-ea"/>
                <a:cs typeface="+mn-cs"/>
              </a:rPr>
              <a:t>) When the teacher is ready, she can click on the assignments widget to see how her students are doing with their weekly assignments. </a:t>
            </a:r>
            <a:endParaRPr lang="en-US" sz="1050" dirty="0"/>
          </a:p>
        </p:txBody>
      </p:sp>
      <p:sp>
        <p:nvSpPr>
          <p:cNvPr id="4" name="Slide Number Placeholder 3"/>
          <p:cNvSpPr>
            <a:spLocks noGrp="1"/>
          </p:cNvSpPr>
          <p:nvPr>
            <p:ph type="sldNum" sz="quarter" idx="10"/>
          </p:nvPr>
        </p:nvSpPr>
        <p:spPr/>
        <p:txBody>
          <a:bodyPr/>
          <a:lstStyle/>
          <a:p>
            <a:fld id="{EAA3A0BE-4674-4AC9-976C-DF967DE95067}" type="slidenum">
              <a:rPr lang="en-US" smtClean="0"/>
              <a:pPr/>
              <a:t>90</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baseline="0" dirty="0" smtClean="0">
                <a:solidFill>
                  <a:schemeClr val="tx1"/>
                </a:solidFill>
                <a:latin typeface="Gill Sans MT" pitchFamily="34" charset="0"/>
                <a:ea typeface="+mn-ea"/>
                <a:cs typeface="+mn-cs"/>
              </a:rPr>
              <a:t>This is the beginning of a week showing 5 assignments due for each component.</a:t>
            </a:r>
          </a:p>
          <a:p>
            <a:endParaRPr lang="en-US" sz="1100" kern="1200" baseline="0" dirty="0" smtClean="0">
              <a:solidFill>
                <a:schemeClr val="tx1"/>
              </a:solidFill>
              <a:latin typeface="Gill Sans MT" pitchFamily="34" charset="0"/>
              <a:ea typeface="+mn-ea"/>
              <a:cs typeface="+mn-cs"/>
            </a:endParaRPr>
          </a:p>
          <a:p>
            <a:r>
              <a:rPr lang="en-US" sz="1100" kern="1200" baseline="0" dirty="0" smtClean="0">
                <a:solidFill>
                  <a:schemeClr val="tx1"/>
                </a:solidFill>
                <a:latin typeface="Gill Sans MT" pitchFamily="34" charset="0"/>
                <a:ea typeface="+mn-ea"/>
                <a:cs typeface="+mn-cs"/>
              </a:rPr>
              <a:t>“Killer detail” on monitoring and grading.</a:t>
            </a:r>
            <a:endParaRPr lang="en-US" sz="1050" dirty="0"/>
          </a:p>
        </p:txBody>
      </p:sp>
      <p:sp>
        <p:nvSpPr>
          <p:cNvPr id="4" name="Slide Number Placeholder 3"/>
          <p:cNvSpPr>
            <a:spLocks noGrp="1"/>
          </p:cNvSpPr>
          <p:nvPr>
            <p:ph type="sldNum" sz="quarter" idx="10"/>
          </p:nvPr>
        </p:nvSpPr>
        <p:spPr/>
        <p:txBody>
          <a:bodyPr/>
          <a:lstStyle/>
          <a:p>
            <a:fld id="{EAA3A0BE-4674-4AC9-976C-DF967DE95067}" type="slidenum">
              <a:rPr lang="en-US" smtClean="0"/>
              <a:pPr/>
              <a:t>91</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baseline="0" dirty="0" smtClean="0">
                <a:solidFill>
                  <a:schemeClr val="tx1"/>
                </a:solidFill>
                <a:latin typeface="Gill Sans MT" pitchFamily="34" charset="0"/>
                <a:ea typeface="+mn-ea"/>
                <a:cs typeface="+mn-cs"/>
              </a:rPr>
              <a:t>With 3 days left in the week, the teachers can clearly see who has completed assignments with 80% comprehension shown as green, who has struggled with some assignments, shown as orange and who still has blue bars indicating that assignments haven’t been completed. The reports widget allows teachers to access disaggregated reports… we’ve already looked at reports from the assessment and skills, and other reports are available to monitor student progress such as (c)…</a:t>
            </a:r>
          </a:p>
          <a:p>
            <a:endParaRPr lang="en-US" sz="1100" kern="1200" baseline="0" dirty="0" smtClean="0">
              <a:solidFill>
                <a:schemeClr val="tx1"/>
              </a:solidFill>
              <a:latin typeface="Gill Sans MT" pitchFamily="34" charset="0"/>
              <a:ea typeface="+mn-ea"/>
              <a:cs typeface="+mn-cs"/>
            </a:endParaRPr>
          </a:p>
          <a:p>
            <a:r>
              <a:rPr lang="en-US" sz="1100" kern="1200" baseline="0" dirty="0" smtClean="0">
                <a:solidFill>
                  <a:schemeClr val="tx1"/>
                </a:solidFill>
                <a:latin typeface="Gill Sans MT" pitchFamily="34" charset="0"/>
                <a:ea typeface="+mn-ea"/>
                <a:cs typeface="+mn-cs"/>
              </a:rPr>
              <a:t>“Killer detail” on settings, sub-populations, scheduling and assignments.</a:t>
            </a:r>
            <a:endParaRPr lang="en-US" sz="1050" dirty="0"/>
          </a:p>
        </p:txBody>
      </p:sp>
      <p:sp>
        <p:nvSpPr>
          <p:cNvPr id="4" name="Slide Number Placeholder 3"/>
          <p:cNvSpPr>
            <a:spLocks noGrp="1"/>
          </p:cNvSpPr>
          <p:nvPr>
            <p:ph type="sldNum" sz="quarter" idx="10"/>
          </p:nvPr>
        </p:nvSpPr>
        <p:spPr/>
        <p:txBody>
          <a:bodyPr/>
          <a:lstStyle/>
          <a:p>
            <a:fld id="{EAA3A0BE-4674-4AC9-976C-DF967DE95067}" type="slidenum">
              <a:rPr lang="en-US" smtClean="0"/>
              <a:pPr/>
              <a:t>92</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baseline="0" dirty="0" smtClean="0">
                <a:solidFill>
                  <a:schemeClr val="tx1"/>
                </a:solidFill>
                <a:latin typeface="Gill Sans MT" pitchFamily="34" charset="0"/>
                <a:ea typeface="+mn-ea"/>
                <a:cs typeface="+mn-cs"/>
              </a:rPr>
              <a:t>monitoring student progress against expected growth.</a:t>
            </a:r>
            <a:endParaRPr lang="en-US" sz="1050" dirty="0"/>
          </a:p>
        </p:txBody>
      </p:sp>
      <p:sp>
        <p:nvSpPr>
          <p:cNvPr id="4" name="Slide Number Placeholder 3"/>
          <p:cNvSpPr>
            <a:spLocks noGrp="1"/>
          </p:cNvSpPr>
          <p:nvPr>
            <p:ph type="sldNum" sz="quarter" idx="10"/>
          </p:nvPr>
        </p:nvSpPr>
        <p:spPr/>
        <p:txBody>
          <a:bodyPr/>
          <a:lstStyle/>
          <a:p>
            <a:fld id="{EAA3A0BE-4674-4AC9-976C-DF967DE95067}" type="slidenum">
              <a:rPr lang="en-US" smtClean="0"/>
              <a:pPr/>
              <a:t>93</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992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dirty="0" smtClean="0">
                <a:latin typeface="+mn-lt"/>
                <a:ea typeface="Lucida Grande" charset="0"/>
                <a:cs typeface="Lucida Grande" charset="0"/>
                <a:sym typeface="Lucida Grande" charset="0"/>
              </a:rPr>
              <a:t>So that</a:t>
            </a:r>
            <a:r>
              <a:rPr lang="en-US" sz="1100" baseline="0" dirty="0" smtClean="0">
                <a:latin typeface="+mn-lt"/>
                <a:ea typeface="Lucida Grande" charset="0"/>
                <a:cs typeface="Lucida Grande" charset="0"/>
                <a:sym typeface="Lucida Grande" charset="0"/>
              </a:rPr>
              <a:t> is a high-level look at Reading Plus, the </a:t>
            </a:r>
            <a:r>
              <a:rPr lang="en-US" sz="1100" dirty="0" smtClean="0">
                <a:latin typeface="+mn-lt"/>
                <a:ea typeface="Lucida Grande" charset="0"/>
                <a:cs typeface="Lucida Grande" charset="0"/>
                <a:sym typeface="Lucida Grande" charset="0"/>
              </a:rPr>
              <a:t>intelligent </a:t>
            </a:r>
            <a:r>
              <a:rPr lang="en-US" sz="1100" dirty="0">
                <a:latin typeface="+mn-lt"/>
                <a:ea typeface="Lucida Grande" charset="0"/>
                <a:cs typeface="Lucida Grande" charset="0"/>
                <a:sym typeface="Lucida Grande" charset="0"/>
              </a:rPr>
              <a:t>e-reader that changes the way our students read </a:t>
            </a:r>
            <a:r>
              <a:rPr lang="en-US" sz="1100" dirty="0" smtClean="0">
                <a:latin typeface="+mn-lt"/>
                <a:ea typeface="Lucida Grande" charset="0"/>
                <a:cs typeface="Lucida Grande" charset="0"/>
                <a:sym typeface="Lucida Grande" charset="0"/>
              </a:rPr>
              <a:t>by </a:t>
            </a:r>
            <a:r>
              <a:rPr lang="en-US" sz="1100" dirty="0">
                <a:latin typeface="+mn-lt"/>
                <a:ea typeface="Lucida Grande" charset="0"/>
                <a:cs typeface="Lucida Grande" charset="0"/>
                <a:sym typeface="Lucida Grande" charset="0"/>
              </a:rPr>
              <a:t>changing (C) How they read (C) and why they read </a:t>
            </a:r>
            <a:r>
              <a:rPr lang="en-US" sz="1100" dirty="0" smtClean="0">
                <a:latin typeface="+mn-lt"/>
                <a:ea typeface="Lucida Grande" charset="0"/>
                <a:cs typeface="Lucida Grande" charset="0"/>
                <a:sym typeface="Lucida Grande" charset="0"/>
              </a:rPr>
              <a:t>so we </a:t>
            </a:r>
            <a:r>
              <a:rPr lang="en-US" sz="1100" dirty="0">
                <a:latin typeface="+mn-lt"/>
                <a:ea typeface="Lucida Grande" charset="0"/>
                <a:cs typeface="Lucida Grande" charset="0"/>
                <a:sym typeface="Lucida Grande" charset="0"/>
              </a:rPr>
              <a:t>can more effectively </a:t>
            </a:r>
            <a:r>
              <a:rPr lang="en-US" sz="1100" dirty="0" smtClean="0">
                <a:latin typeface="+mn-lt"/>
                <a:ea typeface="Lucida Grande" charset="0"/>
                <a:cs typeface="Lucida Grande" charset="0"/>
                <a:sym typeface="Lucida Grande" charset="0"/>
              </a:rPr>
              <a:t>change (c) </a:t>
            </a:r>
            <a:r>
              <a:rPr lang="en-US" sz="1100" dirty="0">
                <a:latin typeface="+mn-lt"/>
                <a:ea typeface="Lucida Grande" charset="0"/>
                <a:cs typeface="Lucida Grande" charset="0"/>
                <a:sym typeface="Lucida Grande" charset="0"/>
              </a:rPr>
              <a:t>what our students are capable of reading</a:t>
            </a:r>
            <a:r>
              <a:rPr lang="en-US" sz="1100" dirty="0" smtClean="0">
                <a:latin typeface="+mn-lt"/>
                <a:ea typeface="Lucida Grande" charset="0"/>
                <a:cs typeface="Lucida Grande" charset="0"/>
                <a:sym typeface="Lucida Grande" charset="0"/>
              </a:rPr>
              <a:t>.</a:t>
            </a:r>
          </a:p>
          <a:p>
            <a:endParaRPr lang="en-US" sz="1100" dirty="0" smtClean="0">
              <a:latin typeface="+mn-lt"/>
              <a:ea typeface="Lucida Grande" charset="0"/>
              <a:cs typeface="Lucida Grande" charset="0"/>
              <a:sym typeface="Lucida Grande" charset="0"/>
            </a:endParaRPr>
          </a:p>
          <a:p>
            <a:r>
              <a:rPr lang="en-US" sz="1100" dirty="0" smtClean="0">
                <a:latin typeface="+mn-lt"/>
                <a:ea typeface="Lucida Grande" charset="0"/>
                <a:cs typeface="Lucida Grande" charset="0"/>
                <a:sym typeface="Lucida Grande" charset="0"/>
              </a:rPr>
              <a:t>We do this by impacting student motivation, efficiency, which ultimately builds student capacity to independently read and comprehend complex text.   We’ll take a look at each of these in turn, but let’s focus first on motivation... as creating truly engaged readers is one of the most important</a:t>
            </a:r>
            <a:r>
              <a:rPr lang="en-US" sz="1100" b="1" dirty="0" smtClean="0">
                <a:latin typeface="+mn-lt"/>
                <a:ea typeface="Lucida Grande" charset="0"/>
                <a:cs typeface="Lucida Grande" charset="0"/>
                <a:sym typeface="Lucida Grande" charset="0"/>
              </a:rPr>
              <a:t> and</a:t>
            </a:r>
            <a:r>
              <a:rPr lang="en-US" sz="1100" dirty="0" smtClean="0">
                <a:latin typeface="+mn-lt"/>
                <a:ea typeface="Lucida Grande" charset="0"/>
                <a:cs typeface="Lucida Grande" charset="0"/>
                <a:sym typeface="Lucida Grande" charset="0"/>
              </a:rPr>
              <a:t> often overlooked domains of reading success. </a:t>
            </a:r>
            <a:endParaRPr lang="en-US" sz="1100" dirty="0">
              <a:latin typeface="+mn-lt"/>
              <a:ea typeface="Lucida Grande" charset="0"/>
              <a:cs typeface="Lucida Grande" charset="0"/>
              <a:sym typeface="Lucida Grande"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charset="-128"/>
              </a:rPr>
              <a:t>.Read slide</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3A0BE-4674-4AC9-976C-DF967DE95067}" type="slidenum">
              <a:rPr lang="en-US" smtClean="0"/>
              <a:pPr/>
              <a:t>106</a:t>
            </a:fld>
            <a:endParaRPr lang="en-US"/>
          </a:p>
        </p:txBody>
      </p:sp>
    </p:spTree>
    <p:extLst>
      <p:ext uri="{BB962C8B-B14F-4D97-AF65-F5344CB8AC3E}">
        <p14:creationId xmlns:p14="http://schemas.microsoft.com/office/powerpoint/2010/main" val="110798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373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sz="1100" kern="1200" baseline="0" dirty="0" smtClean="0">
                <a:solidFill>
                  <a:schemeClr val="tx1"/>
                </a:solidFill>
                <a:latin typeface="Gill Sans MT" pitchFamily="34" charset="0"/>
                <a:ea typeface="+mn-ea"/>
                <a:cs typeface="+mn-cs"/>
              </a:rPr>
              <a:t>They need support to develop the efficient silent reading habits and stamina required to make reading more comfortable, enjoyable, and productive. (click) They also need support in developing motivation to read so that they begin to see reading as having purpose and value. So, if we could change (click)</a:t>
            </a:r>
            <a:endParaRPr lang="en-US" sz="1600" dirty="0" smtClean="0">
              <a:solidFill>
                <a:srgbClr val="000000"/>
              </a:solidFill>
              <a:ea typeface="Gill Sans" charset="0"/>
              <a:cs typeface="Gill Sans" charset="0"/>
              <a:sym typeface="Gill San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4" indent="0" algn="ctr">
              <a:buNone/>
              <a:defRPr>
                <a:solidFill>
                  <a:schemeClr val="tx1">
                    <a:tint val="75000"/>
                  </a:schemeClr>
                </a:solidFill>
              </a:defRPr>
            </a:lvl3pPr>
            <a:lvl4pPr marL="1371040" indent="0" algn="ctr">
              <a:buNone/>
              <a:defRPr>
                <a:solidFill>
                  <a:schemeClr val="tx1">
                    <a:tint val="75000"/>
                  </a:schemeClr>
                </a:solidFill>
              </a:defRPr>
            </a:lvl4pPr>
            <a:lvl5pPr marL="1828052" indent="0" algn="ctr">
              <a:buNone/>
              <a:defRPr>
                <a:solidFill>
                  <a:schemeClr val="tx1">
                    <a:tint val="75000"/>
                  </a:schemeClr>
                </a:solidFill>
              </a:defRPr>
            </a:lvl5pPr>
            <a:lvl6pPr marL="2285064" indent="0" algn="ctr">
              <a:buNone/>
              <a:defRPr>
                <a:solidFill>
                  <a:schemeClr val="tx1">
                    <a:tint val="75000"/>
                  </a:schemeClr>
                </a:solidFill>
              </a:defRPr>
            </a:lvl6pPr>
            <a:lvl7pPr marL="2742079" indent="0" algn="ctr">
              <a:buNone/>
              <a:defRPr>
                <a:solidFill>
                  <a:schemeClr val="tx1">
                    <a:tint val="75000"/>
                  </a:schemeClr>
                </a:solidFill>
              </a:defRPr>
            </a:lvl7pPr>
            <a:lvl8pPr marL="3199088" indent="0" algn="ctr">
              <a:buNone/>
              <a:defRPr>
                <a:solidFill>
                  <a:schemeClr val="tx1">
                    <a:tint val="75000"/>
                  </a:schemeClr>
                </a:solidFill>
              </a:defRPr>
            </a:lvl8pPr>
            <a:lvl9pPr marL="3656104"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96856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Capacity 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1447800"/>
            <a:ext cx="7772400" cy="1828800"/>
          </a:xfrm>
        </p:spPr>
        <p:txBody>
          <a:bodyPr anchor="b" anchorCtr="0"/>
          <a:lstStyle>
            <a:lvl1pPr algn="l">
              <a:defRPr sz="4000" b="1" cap="none" baseline="0">
                <a:solidFill>
                  <a:schemeClr val="bg1"/>
                </a:solidFill>
                <a:latin typeface="+mj-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352800"/>
            <a:ext cx="7772400" cy="2743200"/>
          </a:xfrm>
        </p:spPr>
        <p:txBody>
          <a:bodyPr anchor="t">
            <a:normAutofit/>
          </a:bodyPr>
          <a:lstStyle>
            <a:lvl1pPr marL="0" indent="0">
              <a:buNone/>
              <a:defRPr sz="3200">
                <a:solidFill>
                  <a:schemeClr val="bg1"/>
                </a:solidFill>
                <a:latin typeface="+mj-lt"/>
              </a:defRPr>
            </a:lvl1pPr>
            <a:lvl2pPr marL="457011" indent="0">
              <a:buNone/>
              <a:defRPr sz="1800">
                <a:solidFill>
                  <a:schemeClr val="tx1">
                    <a:tint val="75000"/>
                  </a:schemeClr>
                </a:solidFill>
              </a:defRPr>
            </a:lvl2pPr>
            <a:lvl3pPr marL="914024" indent="0">
              <a:buNone/>
              <a:defRPr sz="1600">
                <a:solidFill>
                  <a:schemeClr val="tx1">
                    <a:tint val="75000"/>
                  </a:schemeClr>
                </a:solidFill>
              </a:defRPr>
            </a:lvl3pPr>
            <a:lvl4pPr marL="1371040" indent="0">
              <a:buNone/>
              <a:defRPr sz="1400">
                <a:solidFill>
                  <a:schemeClr val="tx1">
                    <a:tint val="75000"/>
                  </a:schemeClr>
                </a:solidFill>
              </a:defRPr>
            </a:lvl4pPr>
            <a:lvl5pPr marL="1828052" indent="0">
              <a:buNone/>
              <a:defRPr sz="1400">
                <a:solidFill>
                  <a:schemeClr val="tx1">
                    <a:tint val="75000"/>
                  </a:schemeClr>
                </a:solidFill>
              </a:defRPr>
            </a:lvl5pPr>
            <a:lvl6pPr marL="2285064" indent="0">
              <a:buNone/>
              <a:defRPr sz="1400">
                <a:solidFill>
                  <a:schemeClr val="tx1">
                    <a:tint val="75000"/>
                  </a:schemeClr>
                </a:solidFill>
              </a:defRPr>
            </a:lvl6pPr>
            <a:lvl7pPr marL="2742079" indent="0">
              <a:buNone/>
              <a:defRPr sz="1400">
                <a:solidFill>
                  <a:schemeClr val="tx1">
                    <a:tint val="75000"/>
                  </a:schemeClr>
                </a:solidFill>
              </a:defRPr>
            </a:lvl7pPr>
            <a:lvl8pPr marL="3199088" indent="0">
              <a:buNone/>
              <a:defRPr sz="1400">
                <a:solidFill>
                  <a:schemeClr val="tx1">
                    <a:tint val="75000"/>
                  </a:schemeClr>
                </a:solidFill>
              </a:defRPr>
            </a:lvl8pPr>
            <a:lvl9pPr marL="3656104" indent="0">
              <a:buNone/>
              <a:defRPr sz="1400">
                <a:solidFill>
                  <a:schemeClr val="tx1">
                    <a:tint val="75000"/>
                  </a:schemeClr>
                </a:solidFill>
              </a:defRPr>
            </a:lvl9pPr>
          </a:lstStyle>
          <a:p>
            <a:pPr lvl="0"/>
            <a:r>
              <a:rPr lang="en-US" dirty="0" smtClean="0"/>
              <a:t>Click to edit Master text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304801"/>
            <a:ext cx="1007110" cy="990600"/>
          </a:xfrm>
          <a:prstGeom prst="rect">
            <a:avLst/>
          </a:prstGeom>
        </p:spPr>
      </p:pic>
      <p:sp>
        <p:nvSpPr>
          <p:cNvPr id="5" name="TextBox 4"/>
          <p:cNvSpPr txBox="1"/>
          <p:nvPr userDrawn="1"/>
        </p:nvSpPr>
        <p:spPr>
          <a:xfrm>
            <a:off x="1371600" y="507713"/>
            <a:ext cx="6934200" cy="584775"/>
          </a:xfrm>
          <a:prstGeom prst="rect">
            <a:avLst/>
          </a:prstGeom>
          <a:noFill/>
        </p:spPr>
        <p:txBody>
          <a:bodyPr wrap="square" lIns="91402" tIns="45702" rIns="91402" bIns="45702" rtlCol="0" anchor="ctr" anchorCtr="0">
            <a:spAutoFit/>
          </a:bodyPr>
          <a:lstStyle/>
          <a:p>
            <a:r>
              <a:rPr lang="en-US" sz="3200" dirty="0" smtClean="0">
                <a:solidFill>
                  <a:schemeClr val="bg1">
                    <a:alpha val="75000"/>
                  </a:schemeClr>
                </a:solidFill>
              </a:rPr>
              <a:t>WHAT STUDENTS READ</a:t>
            </a:r>
            <a:endParaRPr lang="en-US" sz="3200" dirty="0">
              <a:solidFill>
                <a:schemeClr val="bg1">
                  <a:alpha val="75000"/>
                </a:schemeClr>
              </a:solidFill>
            </a:endParaRPr>
          </a:p>
        </p:txBody>
      </p:sp>
    </p:spTree>
    <p:extLst>
      <p:ext uri="{BB962C8B-B14F-4D97-AF65-F5344CB8AC3E}">
        <p14:creationId xmlns:p14="http://schemas.microsoft.com/office/powerpoint/2010/main" val="204567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Capacity 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8110" y="152400"/>
            <a:ext cx="7298690" cy="1219200"/>
          </a:xfrm>
        </p:spPr>
        <p:txBody>
          <a:bodyPr anchor="ctr"/>
          <a:lstStyle>
            <a:lvl1pPr algn="l">
              <a:defRPr sz="4000">
                <a:solidFill>
                  <a:schemeClr val="bg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24001"/>
            <a:ext cx="8229600" cy="4602163"/>
          </a:xfrm>
        </p:spPr>
        <p:txBody>
          <a:bodyPr/>
          <a:lstStyle>
            <a:lvl1pPr marL="342761" indent="-342761">
              <a:buClr>
                <a:schemeClr val="tx2">
                  <a:lumMod val="40000"/>
                  <a:lumOff val="60000"/>
                </a:schemeClr>
              </a:buClr>
              <a:buSzPct val="100000"/>
              <a:buFont typeface="TradeGothicLH-Extended" pitchFamily="34" charset="0"/>
              <a:buChar char="•"/>
              <a:defRPr>
                <a:solidFill>
                  <a:schemeClr val="bg1"/>
                </a:solidFill>
                <a:latin typeface="+mj-lt"/>
              </a:defRPr>
            </a:lvl1pPr>
            <a:lvl2pPr marL="742646" indent="-285632">
              <a:buClr>
                <a:schemeClr val="tx2">
                  <a:lumMod val="40000"/>
                  <a:lumOff val="60000"/>
                </a:schemeClr>
              </a:buClr>
              <a:buSzPct val="100000"/>
              <a:buFont typeface="TradeGothicLH-Extended" pitchFamily="34" charset="0"/>
              <a:buChar char="•"/>
              <a:defRPr>
                <a:solidFill>
                  <a:schemeClr val="bg1"/>
                </a:solidFill>
                <a:latin typeface="+mj-lt"/>
              </a:defRPr>
            </a:lvl2pPr>
            <a:lvl3pPr marL="1142530" indent="-228505">
              <a:buClr>
                <a:schemeClr val="tx2">
                  <a:lumMod val="40000"/>
                  <a:lumOff val="60000"/>
                </a:schemeClr>
              </a:buClr>
              <a:buSzPct val="100000"/>
              <a:buFont typeface="TradeGothicLH-Extended" pitchFamily="34" charset="0"/>
              <a:buChar char="•"/>
              <a:defRPr>
                <a:solidFill>
                  <a:schemeClr val="bg1"/>
                </a:solidFill>
                <a:latin typeface="+mj-lt"/>
              </a:defRPr>
            </a:lvl3pPr>
            <a:lvl4pPr marL="1599544" indent="-228505">
              <a:buClr>
                <a:schemeClr val="tx2">
                  <a:lumMod val="40000"/>
                  <a:lumOff val="60000"/>
                </a:schemeClr>
              </a:buClr>
              <a:buSzPct val="100000"/>
              <a:buFont typeface="TradeGothicLH-Extended" pitchFamily="34" charset="0"/>
              <a:buChar char="•"/>
              <a:defRPr>
                <a:solidFill>
                  <a:schemeClr val="bg1"/>
                </a:solidFill>
                <a:latin typeface="+mj-lt"/>
              </a:defRPr>
            </a:lvl4pPr>
            <a:lvl5pPr marL="2056560" indent="-228505">
              <a:buClr>
                <a:schemeClr val="tx2">
                  <a:lumMod val="40000"/>
                  <a:lumOff val="60000"/>
                </a:schemeClr>
              </a:buClr>
              <a:buSzPct val="100000"/>
              <a:buFont typeface="TradeGothicLH-Extended" pitchFamily="34" charset="0"/>
              <a:buChar char="•"/>
              <a:defRPr>
                <a:solidFill>
                  <a:schemeClr val="bg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304801"/>
            <a:ext cx="1007110" cy="990600"/>
          </a:xfrm>
          <a:prstGeom prst="rect">
            <a:avLst/>
          </a:prstGeom>
        </p:spPr>
      </p:pic>
    </p:spTree>
    <p:extLst>
      <p:ext uri="{BB962C8B-B14F-4D97-AF65-F5344CB8AC3E}">
        <p14:creationId xmlns:p14="http://schemas.microsoft.com/office/powerpoint/2010/main" val="252559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apacity Blank">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304801"/>
            <a:ext cx="1007110" cy="990600"/>
          </a:xfrm>
          <a:prstGeom prst="rect">
            <a:avLst/>
          </a:prstGeom>
        </p:spPr>
      </p:pic>
      <p:sp>
        <p:nvSpPr>
          <p:cNvPr id="6" name="TextBox 5"/>
          <p:cNvSpPr txBox="1"/>
          <p:nvPr userDrawn="1"/>
        </p:nvSpPr>
        <p:spPr>
          <a:xfrm>
            <a:off x="1371600" y="507713"/>
            <a:ext cx="6934200" cy="584775"/>
          </a:xfrm>
          <a:prstGeom prst="rect">
            <a:avLst/>
          </a:prstGeom>
          <a:noFill/>
        </p:spPr>
        <p:txBody>
          <a:bodyPr wrap="square" lIns="91402" tIns="45702" rIns="91402" bIns="45702" rtlCol="0" anchor="ctr" anchorCtr="0">
            <a:spAutoFit/>
          </a:bodyPr>
          <a:lstStyle/>
          <a:p>
            <a:r>
              <a:rPr lang="en-US" sz="3200" dirty="0" smtClean="0">
                <a:solidFill>
                  <a:schemeClr val="bg1">
                    <a:alpha val="75000"/>
                  </a:schemeClr>
                </a:solidFill>
              </a:rPr>
              <a:t>WHAT STUDENTS READ</a:t>
            </a:r>
            <a:endParaRPr lang="en-US" sz="3200" dirty="0">
              <a:solidFill>
                <a:schemeClr val="bg1">
                  <a:alpha val="75000"/>
                </a:schemeClr>
              </a:solidFill>
            </a:endParaRPr>
          </a:p>
        </p:txBody>
      </p:sp>
      <p:sp>
        <p:nvSpPr>
          <p:cNvPr id="7" name="Title 5"/>
          <p:cNvSpPr>
            <a:spLocks noGrp="1"/>
          </p:cNvSpPr>
          <p:nvPr>
            <p:ph type="title"/>
          </p:nvPr>
        </p:nvSpPr>
        <p:spPr>
          <a:xfrm>
            <a:off x="457200" y="1447800"/>
            <a:ext cx="8229600" cy="1446550"/>
          </a:xfrm>
        </p:spPr>
        <p:txBody>
          <a:bodyPr anchor="t">
            <a:spAutoFit/>
          </a:bodyPr>
          <a:lstStyle>
            <a:lvl1pPr algn="l">
              <a:defRPr>
                <a:solidFill>
                  <a:schemeClr val="bg1"/>
                </a:soli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9401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8"/>
            <a:ext cx="4038600" cy="4525963"/>
          </a:xfrm>
        </p:spPr>
        <p:txBody>
          <a:bodyPr/>
          <a:lstStyle>
            <a:lvl1pPr marL="338000" indent="-338000">
              <a:defRPr sz="2800"/>
            </a:lvl1pPr>
            <a:lvl2pPr marL="688693" indent="-344346">
              <a:defRPr sz="2400"/>
            </a:lvl2pPr>
            <a:lvl3pPr marL="914024" indent="-276113">
              <a:defRPr sz="2000"/>
            </a:lvl3pPr>
            <a:lvl4pPr marL="1139361" indent="-231679">
              <a:defRPr sz="1800"/>
            </a:lvl4pPr>
            <a:lvl5pPr marL="1380557" indent="-228505">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3"/>
          <p:cNvSpPr>
            <a:spLocks noGrp="1"/>
          </p:cNvSpPr>
          <p:nvPr>
            <p:ph sz="half" idx="10"/>
          </p:nvPr>
        </p:nvSpPr>
        <p:spPr>
          <a:xfrm>
            <a:off x="495822" y="1600208"/>
            <a:ext cx="4038600" cy="4525963"/>
          </a:xfrm>
        </p:spPr>
        <p:txBody>
          <a:bodyPr/>
          <a:lstStyle>
            <a:lvl1pPr marL="338000" indent="-338000">
              <a:defRPr sz="2800"/>
            </a:lvl1pPr>
            <a:lvl2pPr marL="688693" indent="-344346">
              <a:tabLst/>
              <a:defRPr sz="2400"/>
            </a:lvl2pPr>
            <a:lvl3pPr marL="914024" indent="-276113">
              <a:defRPr sz="2000"/>
            </a:lvl3pPr>
            <a:lvl4pPr marL="1139361" indent="-231679">
              <a:defRPr sz="1800"/>
            </a:lvl4pPr>
            <a:lvl5pPr marL="1377385" indent="-225329">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377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7" name="Content Placeholder 3"/>
          <p:cNvSpPr>
            <a:spLocks noGrp="1"/>
          </p:cNvSpPr>
          <p:nvPr>
            <p:ph sz="half" idx="2"/>
          </p:nvPr>
        </p:nvSpPr>
        <p:spPr>
          <a:xfrm>
            <a:off x="4648200" y="2209801"/>
            <a:ext cx="4038600" cy="3916363"/>
          </a:xfrm>
        </p:spPr>
        <p:txBody>
          <a:bodyPr>
            <a:normAutofit/>
          </a:bodyPr>
          <a:lstStyle>
            <a:lvl1pPr marL="225329" indent="-225329">
              <a:defRPr sz="2400"/>
            </a:lvl1pPr>
            <a:lvl2pPr marL="576027" indent="-231679">
              <a:defRPr sz="2000"/>
            </a:lvl2pPr>
            <a:lvl3pPr marL="801360" indent="-163443">
              <a:defRPr sz="1800"/>
            </a:lvl3pPr>
            <a:lvl4pPr marL="1088577" indent="-180901">
              <a:defRPr sz="1600"/>
            </a:lvl4pPr>
            <a:lvl5pPr marL="1380557" indent="-228505">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0"/>
          </p:nvPr>
        </p:nvSpPr>
        <p:spPr>
          <a:xfrm>
            <a:off x="495822" y="2209801"/>
            <a:ext cx="4038600" cy="3916363"/>
          </a:xfrm>
        </p:spPr>
        <p:txBody>
          <a:bodyPr>
            <a:normAutofit/>
          </a:bodyPr>
          <a:lstStyle>
            <a:lvl1pPr marL="225329" indent="-225329">
              <a:defRPr sz="2400"/>
            </a:lvl1pPr>
            <a:lvl2pPr marL="576027" indent="-231679">
              <a:defRPr sz="2000"/>
            </a:lvl2pPr>
            <a:lvl3pPr marL="801360" indent="-163443">
              <a:defRPr sz="1800"/>
            </a:lvl3pPr>
            <a:lvl4pPr marL="1088577" indent="-180901">
              <a:defRPr sz="1600"/>
            </a:lvl4pPr>
            <a:lvl5pPr marL="1380557" indent="-228505">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4229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196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95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Tree>
    <p:extLst>
      <p:ext uri="{BB962C8B-B14F-4D97-AF65-F5344CB8AC3E}">
        <p14:creationId xmlns:p14="http://schemas.microsoft.com/office/powerpoint/2010/main" val="155545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Tree>
    <p:extLst>
      <p:ext uri="{BB962C8B-B14F-4D97-AF65-F5344CB8AC3E}">
        <p14:creationId xmlns:p14="http://schemas.microsoft.com/office/powerpoint/2010/main" val="119581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25" tIns="32111" rIns="64225" bIns="32111"/>
          <a:lstStyle>
            <a:lvl1pPr>
              <a:defRPr>
                <a:latin typeface="Gill Sans MT"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824" y="3886667"/>
            <a:ext cx="6400354" cy="1752451"/>
          </a:xfrm>
          <a:prstGeom prst="rect">
            <a:avLst/>
          </a:prstGeom>
        </p:spPr>
        <p:txBody>
          <a:bodyPr vert="horz" lIns="64225" tIns="32111" rIns="64225" bIns="32111"/>
          <a:lstStyle>
            <a:lvl1pPr marL="0" indent="0" algn="ctr">
              <a:buNone/>
              <a:defRPr>
                <a:latin typeface="Gill Sans MT" pitchFamily="34" charset="0"/>
              </a:defRPr>
            </a:lvl1pPr>
            <a:lvl2pPr marL="321125" indent="0" algn="ctr">
              <a:buNone/>
              <a:defRPr/>
            </a:lvl2pPr>
            <a:lvl3pPr marL="642255" indent="0" algn="ctr">
              <a:buNone/>
              <a:defRPr/>
            </a:lvl3pPr>
            <a:lvl4pPr marL="963382" indent="0" algn="ctr">
              <a:buNone/>
              <a:defRPr/>
            </a:lvl4pPr>
            <a:lvl5pPr marL="1284513" indent="0" algn="ctr">
              <a:buNone/>
              <a:defRPr/>
            </a:lvl5pPr>
            <a:lvl6pPr marL="1605642" indent="0" algn="ctr">
              <a:buNone/>
              <a:defRPr/>
            </a:lvl6pPr>
            <a:lvl7pPr marL="1926770" indent="0" algn="ctr">
              <a:buNone/>
              <a:defRPr/>
            </a:lvl7pPr>
            <a:lvl8pPr marL="2247901" indent="0" algn="ctr">
              <a:buNone/>
              <a:defRPr/>
            </a:lvl8pPr>
            <a:lvl9pPr marL="2569028"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40435472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42761" indent="-342761">
              <a:buFontTx/>
              <a:buBlip>
                <a:blip r:embed="rId2"/>
              </a:buBlip>
              <a:defRPr/>
            </a:lvl1pPr>
            <a:lvl2pPr marL="742646" indent="-285632">
              <a:buFontTx/>
              <a:buBlip>
                <a:blip r:embed="rId2"/>
              </a:buBlip>
              <a:defRPr/>
            </a:lvl2pPr>
            <a:lvl3pPr marL="1142530" indent="-228505">
              <a:buFontTx/>
              <a:buBlip>
                <a:blip r:embed="rId2"/>
              </a:buBlip>
              <a:defRPr/>
            </a:lvl3pPr>
            <a:lvl4pPr marL="1599544" indent="-228505">
              <a:buFontTx/>
              <a:buBlip>
                <a:blip r:embed="rId2"/>
              </a:buBlip>
              <a:defRPr/>
            </a:lvl4pPr>
            <a:lvl5pPr marL="2056560" indent="-228505">
              <a:buFontTx/>
              <a:buBlip>
                <a:blip r:embed="rId2"/>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7766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25" tIns="32111" rIns="64225" bIns="32111"/>
          <a:lstStyle>
            <a:lvl1pPr>
              <a:defRPr>
                <a:latin typeface="Gill Sans MT"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647" y="1600667"/>
            <a:ext cx="8228707" cy="4525119"/>
          </a:xfrm>
          <a:prstGeom prst="rect">
            <a:avLst/>
          </a:prstGeom>
        </p:spPr>
        <p:txBody>
          <a:bodyPr vert="horz" lIns="64225" tIns="32111" rIns="64225" bIns="32111"/>
          <a:lstStyle>
            <a:lvl1pPr>
              <a:defRPr>
                <a:latin typeface="Gill Sans MT" pitchFamily="34" charset="0"/>
              </a:defRPr>
            </a:lvl1pPr>
            <a:lvl2pPr>
              <a:defRPr>
                <a:latin typeface="Gill Sans MT" pitchFamily="34" charset="0"/>
              </a:defRPr>
            </a:lvl2pPr>
            <a:lvl3pPr>
              <a:defRPr>
                <a:latin typeface="Gill Sans MT" pitchFamily="34" charset="0"/>
              </a:defRPr>
            </a:lvl3pPr>
            <a:lvl4pPr>
              <a:defRPr>
                <a:latin typeface="Gill Sans MT" pitchFamily="34" charset="0"/>
              </a:defRPr>
            </a:lvl4pPr>
            <a:lvl5pPr>
              <a:defRPr>
                <a:latin typeface="Gill Sans M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97518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vert="horz" lIns="64225" tIns="32111" rIns="64225" bIns="32111" anchor="t"/>
          <a:lstStyle>
            <a:lvl1pPr algn="l">
              <a:defRPr sz="2800" b="1" cap="all">
                <a:latin typeface="Gill Sans MT"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189" y="2906613"/>
            <a:ext cx="7772176" cy="1500188"/>
          </a:xfrm>
          <a:prstGeom prst="rect">
            <a:avLst/>
          </a:prstGeom>
        </p:spPr>
        <p:txBody>
          <a:bodyPr vert="horz" lIns="64225" tIns="32111" rIns="64225" bIns="32111" anchor="b"/>
          <a:lstStyle>
            <a:lvl1pPr marL="0" indent="0">
              <a:buNone/>
              <a:defRPr sz="1400">
                <a:latin typeface="Gill Sans MT" pitchFamily="34" charset="0"/>
              </a:defRPr>
            </a:lvl1pPr>
            <a:lvl2pPr marL="321125" indent="0">
              <a:buNone/>
              <a:defRPr sz="1300"/>
            </a:lvl2pPr>
            <a:lvl3pPr marL="642255" indent="0">
              <a:buNone/>
              <a:defRPr sz="1100"/>
            </a:lvl3pPr>
            <a:lvl4pPr marL="963382" indent="0">
              <a:buNone/>
              <a:defRPr sz="1000"/>
            </a:lvl4pPr>
            <a:lvl5pPr marL="1284513" indent="0">
              <a:buNone/>
              <a:defRPr sz="1000"/>
            </a:lvl5pPr>
            <a:lvl6pPr marL="1605642" indent="0">
              <a:buNone/>
              <a:defRPr sz="1000"/>
            </a:lvl6pPr>
            <a:lvl7pPr marL="1926770" indent="0">
              <a:buNone/>
              <a:defRPr sz="1000"/>
            </a:lvl7pPr>
            <a:lvl8pPr marL="2247901" indent="0">
              <a:buNone/>
              <a:defRPr sz="1000"/>
            </a:lvl8pPr>
            <a:lvl9pPr marL="2569028" indent="0">
              <a:buNone/>
              <a:defRPr sz="1000"/>
            </a:lvl9pPr>
          </a:lstStyle>
          <a:p>
            <a:pPr lvl="0"/>
            <a:r>
              <a:rPr lang="en-US" dirty="0" smtClean="0"/>
              <a:t>Click to edit Master text styles</a:t>
            </a:r>
          </a:p>
        </p:txBody>
      </p:sp>
    </p:spTree>
    <p:extLst>
      <p:ext uri="{BB962C8B-B14F-4D97-AF65-F5344CB8AC3E}">
        <p14:creationId xmlns:p14="http://schemas.microsoft.com/office/powerpoint/2010/main" val="243540123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25" tIns="32111" rIns="64225" bIns="32111"/>
          <a:lstStyle>
            <a:lvl1pPr>
              <a:defRPr>
                <a:latin typeface="Gill Sans MT"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648" y="1600667"/>
            <a:ext cx="4060775" cy="4525119"/>
          </a:xfrm>
          <a:prstGeom prst="rect">
            <a:avLst/>
          </a:prstGeom>
        </p:spPr>
        <p:txBody>
          <a:bodyPr vert="horz" lIns="64225" tIns="32111" rIns="64225" bIns="32111"/>
          <a:lstStyle>
            <a:lvl1pPr>
              <a:defRPr sz="2000">
                <a:latin typeface="Gill Sans MT" pitchFamily="34" charset="0"/>
              </a:defRPr>
            </a:lvl1pPr>
            <a:lvl2pPr>
              <a:defRPr sz="1700">
                <a:latin typeface="Gill Sans MT" pitchFamily="34" charset="0"/>
              </a:defRPr>
            </a:lvl2pPr>
            <a:lvl3pPr>
              <a:defRPr sz="1400">
                <a:latin typeface="Gill Sans MT" pitchFamily="34" charset="0"/>
              </a:defRPr>
            </a:lvl3pPr>
            <a:lvl4pPr>
              <a:defRPr sz="1300">
                <a:latin typeface="Gill Sans MT" pitchFamily="34" charset="0"/>
              </a:defRPr>
            </a:lvl4pPr>
            <a:lvl5pPr>
              <a:defRPr sz="1300">
                <a:latin typeface="Gill Sans MT" pitchFamily="34" charset="0"/>
              </a:defRPr>
            </a:lvl5pPr>
            <a:lvl6pPr>
              <a:defRPr sz="1300"/>
            </a:lvl6pPr>
            <a:lvl7pPr>
              <a:defRPr sz="1300"/>
            </a:lvl7pPr>
            <a:lvl8pPr>
              <a:defRPr sz="1300"/>
            </a:lvl8pPr>
            <a:lvl9pPr>
              <a:defRPr sz="13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5579" y="1600667"/>
            <a:ext cx="4060775" cy="4525119"/>
          </a:xfrm>
          <a:prstGeom prst="rect">
            <a:avLst/>
          </a:prstGeom>
        </p:spPr>
        <p:txBody>
          <a:bodyPr vert="horz" lIns="64225" tIns="32111" rIns="64225" bIns="32111"/>
          <a:lstStyle>
            <a:lvl1pPr>
              <a:defRPr sz="2000">
                <a:latin typeface="Gill Sans MT" pitchFamily="34" charset="0"/>
              </a:defRPr>
            </a:lvl1pPr>
            <a:lvl2pPr>
              <a:defRPr sz="1700">
                <a:latin typeface="Gill Sans MT" pitchFamily="34" charset="0"/>
              </a:defRPr>
            </a:lvl2pPr>
            <a:lvl3pPr>
              <a:defRPr sz="1400">
                <a:latin typeface="Gill Sans MT" pitchFamily="34" charset="0"/>
              </a:defRPr>
            </a:lvl3pPr>
            <a:lvl4pPr>
              <a:defRPr sz="1300">
                <a:latin typeface="Gill Sans MT" pitchFamily="34" charset="0"/>
              </a:defRPr>
            </a:lvl4pPr>
            <a:lvl5pPr>
              <a:defRPr sz="1300">
                <a:latin typeface="Gill Sans MT" pitchFamily="34" charset="0"/>
              </a:defRPr>
            </a:lvl5pPr>
            <a:lvl6pPr>
              <a:defRPr sz="1300"/>
            </a:lvl6pPr>
            <a:lvl7pPr>
              <a:defRPr sz="1300"/>
            </a:lvl7pPr>
            <a:lvl8pPr>
              <a:defRPr sz="1300"/>
            </a:lvl8pPr>
            <a:lvl9pPr>
              <a:defRPr sz="13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8191729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25" tIns="32111" rIns="64225" bIns="32111"/>
          <a:lstStyle>
            <a:lvl1pPr>
              <a:defRPr>
                <a:latin typeface="Gill Sans MT"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647" y="1534791"/>
            <a:ext cx="4039568" cy="639589"/>
          </a:xfrm>
          <a:prstGeom prst="rect">
            <a:avLst/>
          </a:prstGeom>
        </p:spPr>
        <p:txBody>
          <a:bodyPr vert="horz" lIns="64225" tIns="32111" rIns="64225" bIns="32111" anchor="b"/>
          <a:lstStyle>
            <a:lvl1pPr marL="0" indent="0">
              <a:buNone/>
              <a:defRPr sz="1700" b="1">
                <a:latin typeface="Gill Sans MT" pitchFamily="34" charset="0"/>
              </a:defRPr>
            </a:lvl1pPr>
            <a:lvl2pPr marL="321125" indent="0">
              <a:buNone/>
              <a:defRPr sz="1400" b="1"/>
            </a:lvl2pPr>
            <a:lvl3pPr marL="642255" indent="0">
              <a:buNone/>
              <a:defRPr sz="1300" b="1"/>
            </a:lvl3pPr>
            <a:lvl4pPr marL="963382" indent="0">
              <a:buNone/>
              <a:defRPr sz="1100" b="1"/>
            </a:lvl4pPr>
            <a:lvl5pPr marL="1284513" indent="0">
              <a:buNone/>
              <a:defRPr sz="1100" b="1"/>
            </a:lvl5pPr>
            <a:lvl6pPr marL="1605642" indent="0">
              <a:buNone/>
              <a:defRPr sz="1100" b="1"/>
            </a:lvl6pPr>
            <a:lvl7pPr marL="1926770" indent="0">
              <a:buNone/>
              <a:defRPr sz="1100" b="1"/>
            </a:lvl7pPr>
            <a:lvl8pPr marL="2247901" indent="0">
              <a:buNone/>
              <a:defRPr sz="1100" b="1"/>
            </a:lvl8pPr>
            <a:lvl9pPr marL="2569028" indent="0">
              <a:buNone/>
              <a:defRPr sz="1100" b="1"/>
            </a:lvl9pPr>
          </a:lstStyle>
          <a:p>
            <a:pPr lvl="0"/>
            <a:r>
              <a:rPr lang="en-US" dirty="0"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25" tIns="32111" rIns="64225" bIns="32111"/>
          <a:lstStyle>
            <a:lvl1pPr>
              <a:defRPr sz="1700">
                <a:latin typeface="Gill Sans MT" pitchFamily="34" charset="0"/>
              </a:defRPr>
            </a:lvl1pPr>
            <a:lvl2pPr>
              <a:defRPr sz="1400">
                <a:latin typeface="Gill Sans MT" pitchFamily="34" charset="0"/>
              </a:defRPr>
            </a:lvl2pPr>
            <a:lvl3pPr>
              <a:defRPr sz="1300">
                <a:latin typeface="Gill Sans MT" pitchFamily="34" charset="0"/>
              </a:defRPr>
            </a:lvl3pPr>
            <a:lvl4pPr>
              <a:defRPr sz="1100">
                <a:latin typeface="Gill Sans MT" pitchFamily="34" charset="0"/>
              </a:defRPr>
            </a:lvl4pPr>
            <a:lvl5pPr>
              <a:defRPr sz="1100">
                <a:latin typeface="Gill Sans MT" pitchFamily="34" charset="0"/>
              </a:defRPr>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25" tIns="32111" rIns="64225" bIns="32111" anchor="b"/>
          <a:lstStyle>
            <a:lvl1pPr marL="0" indent="0">
              <a:buNone/>
              <a:defRPr sz="1700" b="1">
                <a:latin typeface="Gill Sans MT" pitchFamily="34" charset="0"/>
              </a:defRPr>
            </a:lvl1pPr>
            <a:lvl2pPr marL="321125" indent="0">
              <a:buNone/>
              <a:defRPr sz="1400" b="1"/>
            </a:lvl2pPr>
            <a:lvl3pPr marL="642255" indent="0">
              <a:buNone/>
              <a:defRPr sz="1300" b="1"/>
            </a:lvl3pPr>
            <a:lvl4pPr marL="963382" indent="0">
              <a:buNone/>
              <a:defRPr sz="1100" b="1"/>
            </a:lvl4pPr>
            <a:lvl5pPr marL="1284513" indent="0">
              <a:buNone/>
              <a:defRPr sz="1100" b="1"/>
            </a:lvl5pPr>
            <a:lvl6pPr marL="1605642" indent="0">
              <a:buNone/>
              <a:defRPr sz="1100" b="1"/>
            </a:lvl6pPr>
            <a:lvl7pPr marL="1926770" indent="0">
              <a:buNone/>
              <a:defRPr sz="1100" b="1"/>
            </a:lvl7pPr>
            <a:lvl8pPr marL="2247901" indent="0">
              <a:buNone/>
              <a:defRPr sz="1100" b="1"/>
            </a:lvl8pPr>
            <a:lvl9pPr marL="2569028" indent="0">
              <a:buNone/>
              <a:defRPr sz="1100" b="1"/>
            </a:lvl9pPr>
          </a:lstStyle>
          <a:p>
            <a:pPr lvl="0"/>
            <a:r>
              <a:rPr lang="en-US" dirty="0"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25" tIns="32111" rIns="64225" bIns="32111"/>
          <a:lstStyle>
            <a:lvl1pPr>
              <a:defRPr sz="1700">
                <a:latin typeface="Gill Sans MT" pitchFamily="34" charset="0"/>
              </a:defRPr>
            </a:lvl1pPr>
            <a:lvl2pPr>
              <a:defRPr sz="1400">
                <a:latin typeface="Gill Sans MT" pitchFamily="34" charset="0"/>
              </a:defRPr>
            </a:lvl2pPr>
            <a:lvl3pPr>
              <a:defRPr sz="1300">
                <a:latin typeface="Gill Sans MT" pitchFamily="34" charset="0"/>
              </a:defRPr>
            </a:lvl3pPr>
            <a:lvl4pPr>
              <a:defRPr sz="1100">
                <a:latin typeface="Gill Sans MT" pitchFamily="34" charset="0"/>
              </a:defRPr>
            </a:lvl4pPr>
            <a:lvl5pPr>
              <a:defRPr sz="1100">
                <a:latin typeface="Gill Sans MT" pitchFamily="34" charset="0"/>
              </a:defRPr>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5952808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25" tIns="32111" rIns="64225" bIns="32111"/>
          <a:lstStyle>
            <a:lvl1pPr>
              <a:defRPr>
                <a:latin typeface="Gill Sans MT"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6764636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57832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7" y="273493"/>
            <a:ext cx="3008189" cy="1161975"/>
          </a:xfrm>
          <a:prstGeom prst="rect">
            <a:avLst/>
          </a:prstGeom>
        </p:spPr>
        <p:txBody>
          <a:bodyPr vert="horz" lIns="64225" tIns="32111" rIns="64225" bIns="32111" anchor="b"/>
          <a:lstStyle>
            <a:lvl1pPr algn="l">
              <a:defRPr sz="1400" b="1">
                <a:latin typeface="Gill Sans MT"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224" y="273473"/>
            <a:ext cx="5111130" cy="5852294"/>
          </a:xfrm>
          <a:prstGeom prst="rect">
            <a:avLst/>
          </a:prstGeom>
        </p:spPr>
        <p:txBody>
          <a:bodyPr vert="horz" lIns="64225" tIns="32111" rIns="64225" bIns="32111"/>
          <a:lstStyle>
            <a:lvl1pPr>
              <a:defRPr sz="2200">
                <a:latin typeface="Gill Sans MT" pitchFamily="34" charset="0"/>
              </a:defRPr>
            </a:lvl1pPr>
            <a:lvl2pPr>
              <a:defRPr sz="2000">
                <a:latin typeface="Gill Sans MT" pitchFamily="34" charset="0"/>
              </a:defRPr>
            </a:lvl2pPr>
            <a:lvl3pPr>
              <a:defRPr sz="1700">
                <a:latin typeface="Gill Sans MT" pitchFamily="34" charset="0"/>
              </a:defRPr>
            </a:lvl3pPr>
            <a:lvl4pPr>
              <a:defRPr sz="1400">
                <a:latin typeface="Gill Sans MT" pitchFamily="34" charset="0"/>
              </a:defRPr>
            </a:lvl4pPr>
            <a:lvl5pPr>
              <a:defRPr sz="1400">
                <a:latin typeface="Gill Sans MT" pitchFamily="34" charset="0"/>
              </a:defRPr>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667" y="1435448"/>
            <a:ext cx="3008189" cy="4690318"/>
          </a:xfrm>
          <a:prstGeom prst="rect">
            <a:avLst/>
          </a:prstGeom>
        </p:spPr>
        <p:txBody>
          <a:bodyPr vert="horz" lIns="64225" tIns="32111" rIns="64225" bIns="32111"/>
          <a:lstStyle>
            <a:lvl1pPr marL="0" indent="0">
              <a:buNone/>
              <a:defRPr sz="1000">
                <a:latin typeface="Gill Sans MT" pitchFamily="34" charset="0"/>
              </a:defRPr>
            </a:lvl1pPr>
            <a:lvl2pPr marL="321125" indent="0">
              <a:buNone/>
              <a:defRPr sz="800"/>
            </a:lvl2pPr>
            <a:lvl3pPr marL="642255" indent="0">
              <a:buNone/>
              <a:defRPr sz="700"/>
            </a:lvl3pPr>
            <a:lvl4pPr marL="963382" indent="0">
              <a:buNone/>
              <a:defRPr sz="600"/>
            </a:lvl4pPr>
            <a:lvl5pPr marL="1284513" indent="0">
              <a:buNone/>
              <a:defRPr sz="600"/>
            </a:lvl5pPr>
            <a:lvl6pPr marL="1605642" indent="0">
              <a:buNone/>
              <a:defRPr sz="600"/>
            </a:lvl6pPr>
            <a:lvl7pPr marL="1926770" indent="0">
              <a:buNone/>
              <a:defRPr sz="600"/>
            </a:lvl7pPr>
            <a:lvl8pPr marL="2247901" indent="0">
              <a:buNone/>
              <a:defRPr sz="600"/>
            </a:lvl8pPr>
            <a:lvl9pPr marL="2569028" indent="0">
              <a:buNone/>
              <a:defRPr sz="600"/>
            </a:lvl9pPr>
          </a:lstStyle>
          <a:p>
            <a:pPr lvl="0"/>
            <a:r>
              <a:rPr lang="en-US" dirty="0" smtClean="0"/>
              <a:t>Click to edit Master text styles</a:t>
            </a:r>
          </a:p>
        </p:txBody>
      </p:sp>
    </p:spTree>
    <p:extLst>
      <p:ext uri="{BB962C8B-B14F-4D97-AF65-F5344CB8AC3E}">
        <p14:creationId xmlns:p14="http://schemas.microsoft.com/office/powerpoint/2010/main" val="113930404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5" y="4800824"/>
            <a:ext cx="5486177" cy="567035"/>
          </a:xfrm>
          <a:prstGeom prst="rect">
            <a:avLst/>
          </a:prstGeom>
        </p:spPr>
        <p:txBody>
          <a:bodyPr vert="horz" lIns="64225" tIns="32111" rIns="64225" bIns="32111" anchor="b"/>
          <a:lstStyle>
            <a:lvl1pPr algn="l">
              <a:defRPr sz="1400" b="1">
                <a:latin typeface="Gill Sans MT"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655" y="612800"/>
            <a:ext cx="5486177" cy="4114354"/>
          </a:xfrm>
          <a:prstGeom prst="rect">
            <a:avLst/>
          </a:prstGeom>
        </p:spPr>
        <p:txBody>
          <a:bodyPr vert="horz" lIns="64225" tIns="32111" rIns="64225" bIns="32111"/>
          <a:lstStyle>
            <a:lvl1pPr marL="0" indent="0">
              <a:buNone/>
              <a:defRPr sz="2200">
                <a:latin typeface="Gill Sans MT" pitchFamily="34" charset="0"/>
              </a:defRPr>
            </a:lvl1pPr>
            <a:lvl2pPr marL="321125" indent="0">
              <a:buNone/>
              <a:defRPr sz="2000"/>
            </a:lvl2pPr>
            <a:lvl3pPr marL="642255" indent="0">
              <a:buNone/>
              <a:defRPr sz="1700"/>
            </a:lvl3pPr>
            <a:lvl4pPr marL="963382" indent="0">
              <a:buNone/>
              <a:defRPr sz="1400"/>
            </a:lvl4pPr>
            <a:lvl5pPr marL="1284513" indent="0">
              <a:buNone/>
              <a:defRPr sz="1400"/>
            </a:lvl5pPr>
            <a:lvl6pPr marL="1605642" indent="0">
              <a:buNone/>
              <a:defRPr sz="1400"/>
            </a:lvl6pPr>
            <a:lvl7pPr marL="1926770" indent="0">
              <a:buNone/>
              <a:defRPr sz="1400"/>
            </a:lvl7pPr>
            <a:lvl8pPr marL="2247901" indent="0">
              <a:buNone/>
              <a:defRPr sz="1400"/>
            </a:lvl8pPr>
            <a:lvl9pPr marL="2569028" indent="0">
              <a:buNone/>
              <a:defRPr sz="1400"/>
            </a:lvl9pPr>
          </a:lstStyle>
          <a:p>
            <a:pPr lvl="0"/>
            <a:endParaRPr lang="en-US" noProof="0" dirty="0" smtClean="0">
              <a:sym typeface="Gill Sans" pitchFamily="-65" charset="0"/>
            </a:endParaRPr>
          </a:p>
        </p:txBody>
      </p:sp>
      <p:sp>
        <p:nvSpPr>
          <p:cNvPr id="4" name="Text Placeholder 3"/>
          <p:cNvSpPr>
            <a:spLocks noGrp="1"/>
          </p:cNvSpPr>
          <p:nvPr>
            <p:ph type="body" sz="half" idx="2"/>
          </p:nvPr>
        </p:nvSpPr>
        <p:spPr>
          <a:xfrm>
            <a:off x="1792655" y="5367860"/>
            <a:ext cx="5486177" cy="804788"/>
          </a:xfrm>
          <a:prstGeom prst="rect">
            <a:avLst/>
          </a:prstGeom>
        </p:spPr>
        <p:txBody>
          <a:bodyPr vert="horz" lIns="64225" tIns="32111" rIns="64225" bIns="32111"/>
          <a:lstStyle>
            <a:lvl1pPr marL="0" indent="0">
              <a:buNone/>
              <a:defRPr sz="1000">
                <a:latin typeface="Gill Sans MT" pitchFamily="34" charset="0"/>
              </a:defRPr>
            </a:lvl1pPr>
            <a:lvl2pPr marL="321125" indent="0">
              <a:buNone/>
              <a:defRPr sz="800"/>
            </a:lvl2pPr>
            <a:lvl3pPr marL="642255" indent="0">
              <a:buNone/>
              <a:defRPr sz="700"/>
            </a:lvl3pPr>
            <a:lvl4pPr marL="963382" indent="0">
              <a:buNone/>
              <a:defRPr sz="600"/>
            </a:lvl4pPr>
            <a:lvl5pPr marL="1284513" indent="0">
              <a:buNone/>
              <a:defRPr sz="600"/>
            </a:lvl5pPr>
            <a:lvl6pPr marL="1605642" indent="0">
              <a:buNone/>
              <a:defRPr sz="600"/>
            </a:lvl6pPr>
            <a:lvl7pPr marL="1926770" indent="0">
              <a:buNone/>
              <a:defRPr sz="600"/>
            </a:lvl7pPr>
            <a:lvl8pPr marL="2247901" indent="0">
              <a:buNone/>
              <a:defRPr sz="600"/>
            </a:lvl8pPr>
            <a:lvl9pPr marL="2569028" indent="0">
              <a:buNone/>
              <a:defRPr sz="600"/>
            </a:lvl9pPr>
          </a:lstStyle>
          <a:p>
            <a:pPr lvl="0"/>
            <a:r>
              <a:rPr lang="en-US" dirty="0" smtClean="0"/>
              <a:t>Click to edit Master text styles</a:t>
            </a:r>
          </a:p>
        </p:txBody>
      </p:sp>
    </p:spTree>
    <p:extLst>
      <p:ext uri="{BB962C8B-B14F-4D97-AF65-F5344CB8AC3E}">
        <p14:creationId xmlns:p14="http://schemas.microsoft.com/office/powerpoint/2010/main" val="334744775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25" tIns="32111" rIns="64225" bIns="32111"/>
          <a:lstStyle>
            <a:lvl1pPr>
              <a:defRPr>
                <a:latin typeface="Gill Sans MT"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647" y="1600667"/>
            <a:ext cx="8228707" cy="4525119"/>
          </a:xfrm>
          <a:prstGeom prst="rect">
            <a:avLst/>
          </a:prstGeom>
        </p:spPr>
        <p:txBody>
          <a:bodyPr vert="eaVert" lIns="64225" tIns="32111" rIns="64225" bIns="32111"/>
          <a:lstStyle>
            <a:lvl1pPr>
              <a:defRPr>
                <a:latin typeface="Gill Sans MT" pitchFamily="34" charset="0"/>
              </a:defRPr>
            </a:lvl1pPr>
            <a:lvl2pPr>
              <a:defRPr>
                <a:latin typeface="Gill Sans MT" pitchFamily="34" charset="0"/>
              </a:defRPr>
            </a:lvl2pPr>
            <a:lvl3pPr>
              <a:defRPr>
                <a:latin typeface="Gill Sans MT" pitchFamily="34" charset="0"/>
              </a:defRPr>
            </a:lvl3pPr>
            <a:lvl4pPr>
              <a:defRPr>
                <a:latin typeface="Gill Sans MT" pitchFamily="34" charset="0"/>
              </a:defRPr>
            </a:lvl4pPr>
            <a:lvl5pPr>
              <a:defRPr>
                <a:latin typeface="Gill Sans M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8640893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225" tIns="32111" rIns="64225" bIns="32111"/>
          <a:lstStyle>
            <a:lvl1pPr>
              <a:defRPr>
                <a:latin typeface="Gill Sans MT"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225" tIns="32111" rIns="64225" bIns="32111"/>
          <a:lstStyle>
            <a:lvl1pPr>
              <a:defRPr>
                <a:latin typeface="Gill Sans MT" pitchFamily="34" charset="0"/>
              </a:defRPr>
            </a:lvl1pPr>
            <a:lvl2pPr>
              <a:defRPr>
                <a:latin typeface="Gill Sans MT" pitchFamily="34" charset="0"/>
              </a:defRPr>
            </a:lvl2pPr>
            <a:lvl3pPr>
              <a:defRPr>
                <a:latin typeface="Gill Sans MT" pitchFamily="34" charset="0"/>
              </a:defRPr>
            </a:lvl3pPr>
            <a:lvl4pPr>
              <a:defRPr>
                <a:latin typeface="Gill Sans MT" pitchFamily="34" charset="0"/>
              </a:defRPr>
            </a:lvl4pPr>
            <a:lvl5pPr>
              <a:defRPr>
                <a:latin typeface="Gill Sans M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8688229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creenshot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6858000"/>
          </a:xfrm>
        </p:spPr>
        <p:txBody>
          <a:bodyPr anchor="ctr" anchorCtr="0"/>
          <a:lstStyle>
            <a:lvl1pPr marL="0" indent="0" algn="ctr">
              <a:buNone/>
              <a:defRPr>
                <a:solidFill>
                  <a:schemeClr val="tx1">
                    <a:lumMod val="20000"/>
                    <a:lumOff val="80000"/>
                  </a:schemeClr>
                </a:solidFill>
              </a:defRPr>
            </a:lvl1pPr>
          </a:lstStyle>
          <a:p>
            <a:endParaRPr lang="en-US" dirty="0"/>
          </a:p>
        </p:txBody>
      </p:sp>
      <p:sp>
        <p:nvSpPr>
          <p:cNvPr id="2" name="Title 1"/>
          <p:cNvSpPr>
            <a:spLocks noGrp="1"/>
          </p:cNvSpPr>
          <p:nvPr>
            <p:ph type="title"/>
          </p:nvPr>
        </p:nvSpPr>
        <p:spPr>
          <a:xfrm rot="16200000">
            <a:off x="5852161" y="-2301233"/>
            <a:ext cx="640080" cy="5943599"/>
          </a:xfrm>
          <a:prstGeom prst="round2SameRect">
            <a:avLst/>
          </a:prstGeom>
          <a:gradFill>
            <a:gsLst>
              <a:gs pos="100000">
                <a:schemeClr val="accent2">
                  <a:lumMod val="50000"/>
                </a:schemeClr>
              </a:gs>
              <a:gs pos="50000">
                <a:schemeClr val="accent2"/>
              </a:gs>
              <a:gs pos="0">
                <a:schemeClr val="accent2"/>
              </a:gs>
            </a:gsLst>
            <a:lin ang="10800000" scaled="0"/>
          </a:gradFill>
          <a:ln cap="rnd">
            <a:noFill/>
            <a:round/>
          </a:ln>
          <a:effectLst>
            <a:outerShdw blurRad="63500" dist="63500" dir="7800000" algn="tl" rotWithShape="0">
              <a:prstClr val="black">
                <a:alpha val="40000"/>
              </a:prstClr>
            </a:outerShdw>
          </a:effectLst>
        </p:spPr>
        <p:txBody>
          <a:bodyPr vert="vert" lIns="91402" tIns="182805" rIns="91402" bIns="91402" anchor="ctr" anchorCtr="0">
            <a:normAutofit/>
          </a:bodyPr>
          <a:lstStyle>
            <a:lvl1pPr algn="l">
              <a:defRPr sz="2800">
                <a:solidFill>
                  <a:schemeClr val="bg1"/>
                </a:solidFill>
                <a:effectLst>
                  <a:outerShdw blurRad="38100" dist="38100" dir="2700000" algn="tl">
                    <a:srgbClr val="000000">
                      <a:alpha val="43137"/>
                    </a:srgbClr>
                  </a:outerShdw>
                </a:effectLst>
              </a:defRPr>
            </a:lvl1pPr>
          </a:lstStyle>
          <a:p>
            <a:r>
              <a:rPr lang="en-US" dirty="0" smtClean="0"/>
              <a:t>Click to edit Master title</a:t>
            </a:r>
            <a:endParaRPr lang="en-US" dirty="0"/>
          </a:p>
        </p:txBody>
      </p:sp>
    </p:spTree>
    <p:extLst>
      <p:ext uri="{BB962C8B-B14F-4D97-AF65-F5344CB8AC3E}">
        <p14:creationId xmlns:p14="http://schemas.microsoft.com/office/powerpoint/2010/main" val="216395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8_Title Slide">
    <p:spTree>
      <p:nvGrpSpPr>
        <p:cNvPr id="1" name=""/>
        <p:cNvGrpSpPr/>
        <p:nvPr/>
      </p:nvGrpSpPr>
      <p:grpSpPr>
        <a:xfrm>
          <a:off x="0" y="0"/>
          <a:ext cx="0" cy="0"/>
          <a:chOff x="0" y="0"/>
          <a:chExt cx="0" cy="0"/>
        </a:xfrm>
      </p:grpSpPr>
      <p:pic>
        <p:nvPicPr>
          <p:cNvPr id="2" name="Picture 15" descr="header.psd"/>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3"/>
          <p:cNvSpPr txBox="1">
            <a:spLocks/>
          </p:cNvSpPr>
          <p:nvPr userDrawn="1"/>
        </p:nvSpPr>
        <p:spPr bwMode="auto">
          <a:xfrm>
            <a:off x="0" y="1143000"/>
            <a:ext cx="6019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75" rIns="91350" bIns="45675"/>
          <a:lstStyle>
            <a:lvl1pPr marL="342900" indent="-342900"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eaLnBrk="0" fontAlgn="base" hangingPunct="0">
              <a:spcBef>
                <a:spcPct val="0"/>
              </a:spcBef>
              <a:spcAft>
                <a:spcPct val="0"/>
              </a:spcAft>
              <a:defRPr sz="4400">
                <a:solidFill>
                  <a:schemeClr val="tx1"/>
                </a:solidFill>
                <a:latin typeface="Arial" charset="0"/>
                <a:ea typeface="ＭＳ Ｐゴシック" charset="-128"/>
              </a:defRPr>
            </a:lvl6pPr>
            <a:lvl7pPr marL="2971800" indent="-228600" eaLnBrk="0" fontAlgn="base" hangingPunct="0">
              <a:spcBef>
                <a:spcPct val="0"/>
              </a:spcBef>
              <a:spcAft>
                <a:spcPct val="0"/>
              </a:spcAft>
              <a:defRPr sz="4400">
                <a:solidFill>
                  <a:schemeClr val="tx1"/>
                </a:solidFill>
                <a:latin typeface="Arial" charset="0"/>
                <a:ea typeface="ＭＳ Ｐゴシック" charset="-128"/>
              </a:defRPr>
            </a:lvl7pPr>
            <a:lvl8pPr marL="3429000" indent="-228600" eaLnBrk="0" fontAlgn="base" hangingPunct="0">
              <a:spcBef>
                <a:spcPct val="0"/>
              </a:spcBef>
              <a:spcAft>
                <a:spcPct val="0"/>
              </a:spcAft>
              <a:defRPr sz="4400">
                <a:solidFill>
                  <a:schemeClr val="tx1"/>
                </a:solidFill>
                <a:latin typeface="Arial" charset="0"/>
                <a:ea typeface="ＭＳ Ｐゴシック" charset="-128"/>
              </a:defRPr>
            </a:lvl8pPr>
            <a:lvl9pPr marL="3886200" indent="-228600" eaLnBrk="0" fontAlgn="base" hangingPunct="0">
              <a:spcBef>
                <a:spcPct val="0"/>
              </a:spcBef>
              <a:spcAft>
                <a:spcPct val="0"/>
              </a:spcAft>
              <a:defRPr sz="4400">
                <a:solidFill>
                  <a:schemeClr val="tx1"/>
                </a:solidFill>
                <a:latin typeface="Arial" charset="0"/>
                <a:ea typeface="ＭＳ Ｐゴシック" charset="-128"/>
              </a:defRPr>
            </a:lvl9pPr>
          </a:lstStyle>
          <a:p>
            <a:pPr algn="ctr" eaLnBrk="1" fontAlgn="base" hangingPunct="1">
              <a:spcBef>
                <a:spcPct val="20000"/>
              </a:spcBef>
              <a:spcAft>
                <a:spcPct val="0"/>
              </a:spcAft>
              <a:buFont typeface="Arial" charset="0"/>
              <a:buChar char="•"/>
              <a:defRPr/>
            </a:pPr>
            <a:endParaRPr lang="en-US" sz="1600" smtClean="0">
              <a:solidFill>
                <a:srgbClr val="000000"/>
              </a:solidFill>
              <a:latin typeface="Calibri" charset="0"/>
              <a:sym typeface="Gill Sans" pitchFamily="-1" charset="0"/>
            </a:endParaRPr>
          </a:p>
        </p:txBody>
      </p:sp>
      <p:cxnSp>
        <p:nvCxnSpPr>
          <p:cNvPr id="4" name="Straight Connector 20"/>
          <p:cNvCxnSpPr>
            <a:cxnSpLocks noChangeShapeType="1"/>
          </p:cNvCxnSpPr>
          <p:nvPr userDrawn="1"/>
        </p:nvCxnSpPr>
        <p:spPr bwMode="auto">
          <a:xfrm>
            <a:off x="0" y="1168400"/>
            <a:ext cx="9144000" cy="1588"/>
          </a:xfrm>
          <a:prstGeom prst="line">
            <a:avLst/>
          </a:prstGeom>
          <a:noFill/>
          <a:ln w="38100">
            <a:solidFill>
              <a:srgbClr val="90AD39"/>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 name="Date Placeholder 3"/>
          <p:cNvSpPr>
            <a:spLocks noGrp="1"/>
          </p:cNvSpPr>
          <p:nvPr>
            <p:ph type="dt" sz="half" idx="10"/>
          </p:nvPr>
        </p:nvSpPr>
        <p:spPr>
          <a:xfrm>
            <a:off x="457200" y="6356369"/>
            <a:ext cx="2133600" cy="365125"/>
          </a:xfrm>
          <a:prstGeom prst="rect">
            <a:avLst/>
          </a:prstGeom>
        </p:spPr>
        <p:txBody>
          <a:bodyPr vert="horz" wrap="square" lIns="91350" tIns="45675" rIns="91350" bIns="45675" numCol="1" anchor="t" anchorCtr="0" compatLnSpc="1">
            <a:prstTxWarp prst="textNoShape">
              <a:avLst/>
            </a:prstTxWarp>
          </a:bodyPr>
          <a:lstStyle>
            <a:lvl1pPr>
              <a:defRPr>
                <a:latin typeface="Calibri" charset="0"/>
                <a:ea typeface="+mn-ea"/>
              </a:defRPr>
            </a:lvl1pPr>
          </a:lstStyle>
          <a:p>
            <a:pPr algn="ctr" fontAlgn="base">
              <a:spcBef>
                <a:spcPct val="0"/>
              </a:spcBef>
              <a:spcAft>
                <a:spcPct val="0"/>
              </a:spcAft>
              <a:defRPr/>
            </a:pPr>
            <a:endParaRPr lang="en-US" sz="3000">
              <a:solidFill>
                <a:srgbClr val="000000"/>
              </a:solidFill>
              <a:sym typeface="Gill Sans" pitchFamily="-1" charset="0"/>
            </a:endParaRPr>
          </a:p>
        </p:txBody>
      </p:sp>
      <p:sp>
        <p:nvSpPr>
          <p:cNvPr id="6" name="Footer Placeholder 4"/>
          <p:cNvSpPr>
            <a:spLocks noGrp="1"/>
          </p:cNvSpPr>
          <p:nvPr>
            <p:ph type="ftr" sz="quarter" idx="11"/>
          </p:nvPr>
        </p:nvSpPr>
        <p:spPr>
          <a:xfrm>
            <a:off x="3124201" y="6356369"/>
            <a:ext cx="2895600" cy="365125"/>
          </a:xfrm>
          <a:prstGeom prst="rect">
            <a:avLst/>
          </a:prstGeom>
        </p:spPr>
        <p:txBody>
          <a:bodyPr lIns="91350" tIns="45675" rIns="91350" bIns="45675"/>
          <a:lstStyle>
            <a:lvl1pPr>
              <a:defRPr>
                <a:ea typeface="+mn-ea"/>
              </a:defRPr>
            </a:lvl1pPr>
          </a:lstStyle>
          <a:p>
            <a:pPr algn="ctr" fontAlgn="base">
              <a:spcBef>
                <a:spcPct val="0"/>
              </a:spcBef>
              <a:spcAft>
                <a:spcPct val="0"/>
              </a:spcAft>
              <a:defRPr/>
            </a:pPr>
            <a:endParaRPr lang="en-US" sz="3000">
              <a:solidFill>
                <a:srgbClr val="000000"/>
              </a:solidFill>
              <a:sym typeface="Gill Sans" pitchFamily="-1" charset="0"/>
            </a:endParaRPr>
          </a:p>
        </p:txBody>
      </p:sp>
      <p:sp>
        <p:nvSpPr>
          <p:cNvPr id="7" name="Slide Number Placeholder 5"/>
          <p:cNvSpPr>
            <a:spLocks noGrp="1"/>
          </p:cNvSpPr>
          <p:nvPr>
            <p:ph type="sldNum" sz="quarter" idx="12"/>
          </p:nvPr>
        </p:nvSpPr>
        <p:spPr>
          <a:xfrm>
            <a:off x="152400" y="6356369"/>
            <a:ext cx="2133600" cy="365125"/>
          </a:xfrm>
          <a:prstGeom prst="rect">
            <a:avLst/>
          </a:prstGeom>
        </p:spPr>
        <p:txBody>
          <a:bodyPr vert="horz" wrap="square" lIns="91350" tIns="45675" rIns="91350" bIns="45675" numCol="1" anchor="t" anchorCtr="0" compatLnSpc="1">
            <a:prstTxWarp prst="textNoShape">
              <a:avLst/>
            </a:prstTxWarp>
          </a:bodyPr>
          <a:lstStyle>
            <a:lvl1pPr>
              <a:defRPr/>
            </a:lvl1pPr>
          </a:lstStyle>
          <a:p>
            <a:pPr algn="ctr" fontAlgn="base">
              <a:spcBef>
                <a:spcPct val="0"/>
              </a:spcBef>
              <a:spcAft>
                <a:spcPct val="0"/>
              </a:spcAft>
              <a:defRPr/>
            </a:pPr>
            <a:fld id="{61F2B451-E7A7-405C-8C01-49E19D099DE7}" type="slidenum">
              <a:rPr lang="en-US" sz="3000">
                <a:solidFill>
                  <a:srgbClr val="000000"/>
                </a:solidFill>
                <a:sym typeface="Gill Sans" pitchFamily="-1" charset="0"/>
              </a:rPr>
              <a:pPr algn="ctr" fontAlgn="base">
                <a:spcBef>
                  <a:spcPct val="0"/>
                </a:spcBef>
                <a:spcAft>
                  <a:spcPct val="0"/>
                </a:spcAft>
                <a:defRPr/>
              </a:pPr>
              <a:t>‹#›</a:t>
            </a:fld>
            <a:endParaRPr lang="en-US" sz="3000">
              <a:solidFill>
                <a:srgbClr val="000000"/>
              </a:solidFill>
              <a:sym typeface="Gill Sans" pitchFamily="-1" charset="0"/>
            </a:endParaRPr>
          </a:p>
        </p:txBody>
      </p:sp>
    </p:spTree>
    <p:extLst>
      <p:ext uri="{BB962C8B-B14F-4D97-AF65-F5344CB8AC3E}">
        <p14:creationId xmlns:p14="http://schemas.microsoft.com/office/powerpoint/2010/main" val="352690651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32" tIns="32114" rIns="64232" bIns="32114"/>
          <a:lstStyle>
            <a:lvl1pPr>
              <a:defRPr>
                <a:latin typeface="Gill Sans MT"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824" y="3886665"/>
            <a:ext cx="6400354" cy="1752451"/>
          </a:xfrm>
          <a:prstGeom prst="rect">
            <a:avLst/>
          </a:prstGeom>
        </p:spPr>
        <p:txBody>
          <a:bodyPr vert="horz" lIns="64232" tIns="32114" rIns="64232" bIns="32114"/>
          <a:lstStyle>
            <a:lvl1pPr marL="0" indent="0" algn="ctr">
              <a:buNone/>
              <a:defRPr>
                <a:latin typeface="Gill Sans MT" pitchFamily="34" charset="0"/>
              </a:defRPr>
            </a:lvl1pPr>
            <a:lvl2pPr marL="321159" indent="0" algn="ctr">
              <a:buNone/>
              <a:defRPr/>
            </a:lvl2pPr>
            <a:lvl3pPr marL="642321" indent="0" algn="ctr">
              <a:buNone/>
              <a:defRPr/>
            </a:lvl3pPr>
            <a:lvl4pPr marL="963480" indent="0" algn="ctr">
              <a:buNone/>
              <a:defRPr/>
            </a:lvl4pPr>
            <a:lvl5pPr marL="1284645" indent="0" algn="ctr">
              <a:buNone/>
              <a:defRPr/>
            </a:lvl5pPr>
            <a:lvl6pPr marL="1605806" indent="0" algn="ctr">
              <a:buNone/>
              <a:defRPr/>
            </a:lvl6pPr>
            <a:lvl7pPr marL="1926967" indent="0" algn="ctr">
              <a:buNone/>
              <a:defRPr/>
            </a:lvl7pPr>
            <a:lvl8pPr marL="2248131" indent="0" algn="ctr">
              <a:buNone/>
              <a:defRPr/>
            </a:lvl8pPr>
            <a:lvl9pPr marL="2569291"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01384167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32" tIns="32114" rIns="64232" bIns="32114"/>
          <a:lstStyle>
            <a:lvl1pPr>
              <a:defRPr>
                <a:latin typeface="Gill Sans MT"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647" y="1600665"/>
            <a:ext cx="8228707" cy="4525119"/>
          </a:xfrm>
          <a:prstGeom prst="rect">
            <a:avLst/>
          </a:prstGeom>
        </p:spPr>
        <p:txBody>
          <a:bodyPr vert="horz" lIns="64232" tIns="32114" rIns="64232" bIns="32114"/>
          <a:lstStyle>
            <a:lvl1pPr>
              <a:defRPr>
                <a:latin typeface="Gill Sans MT" pitchFamily="34" charset="0"/>
              </a:defRPr>
            </a:lvl1pPr>
            <a:lvl2pPr>
              <a:defRPr>
                <a:latin typeface="Gill Sans MT" pitchFamily="34" charset="0"/>
              </a:defRPr>
            </a:lvl2pPr>
            <a:lvl3pPr>
              <a:defRPr>
                <a:latin typeface="Gill Sans MT" pitchFamily="34" charset="0"/>
              </a:defRPr>
            </a:lvl3pPr>
            <a:lvl4pPr>
              <a:defRPr>
                <a:latin typeface="Gill Sans MT" pitchFamily="34" charset="0"/>
              </a:defRPr>
            </a:lvl4pPr>
            <a:lvl5pPr>
              <a:defRPr>
                <a:latin typeface="Gill Sans M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5134388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vert="horz" lIns="64232" tIns="32114" rIns="64232" bIns="32114" anchor="t"/>
          <a:lstStyle>
            <a:lvl1pPr algn="l">
              <a:defRPr sz="2800" b="1" cap="all">
                <a:latin typeface="Gill Sans MT"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189" y="2906613"/>
            <a:ext cx="7772176" cy="1500188"/>
          </a:xfrm>
          <a:prstGeom prst="rect">
            <a:avLst/>
          </a:prstGeom>
        </p:spPr>
        <p:txBody>
          <a:bodyPr vert="horz" lIns="64232" tIns="32114" rIns="64232" bIns="32114" anchor="b"/>
          <a:lstStyle>
            <a:lvl1pPr marL="0" indent="0">
              <a:buNone/>
              <a:defRPr sz="1400">
                <a:latin typeface="Gill Sans MT" pitchFamily="34" charset="0"/>
              </a:defRPr>
            </a:lvl1pPr>
            <a:lvl2pPr marL="321159" indent="0">
              <a:buNone/>
              <a:defRPr sz="1300"/>
            </a:lvl2pPr>
            <a:lvl3pPr marL="642321" indent="0">
              <a:buNone/>
              <a:defRPr sz="1100"/>
            </a:lvl3pPr>
            <a:lvl4pPr marL="963480" indent="0">
              <a:buNone/>
              <a:defRPr sz="1000"/>
            </a:lvl4pPr>
            <a:lvl5pPr marL="1284645" indent="0">
              <a:buNone/>
              <a:defRPr sz="1000"/>
            </a:lvl5pPr>
            <a:lvl6pPr marL="1605806" indent="0">
              <a:buNone/>
              <a:defRPr sz="1000"/>
            </a:lvl6pPr>
            <a:lvl7pPr marL="1926967" indent="0">
              <a:buNone/>
              <a:defRPr sz="1000"/>
            </a:lvl7pPr>
            <a:lvl8pPr marL="2248131" indent="0">
              <a:buNone/>
              <a:defRPr sz="1000"/>
            </a:lvl8pPr>
            <a:lvl9pPr marL="2569291" indent="0">
              <a:buNone/>
              <a:defRPr sz="1000"/>
            </a:lvl9pPr>
          </a:lstStyle>
          <a:p>
            <a:pPr lvl="0"/>
            <a:r>
              <a:rPr lang="en-US" dirty="0" smtClean="0"/>
              <a:t>Click to edit Master text styles</a:t>
            </a:r>
          </a:p>
        </p:txBody>
      </p:sp>
    </p:spTree>
    <p:extLst>
      <p:ext uri="{BB962C8B-B14F-4D97-AF65-F5344CB8AC3E}">
        <p14:creationId xmlns:p14="http://schemas.microsoft.com/office/powerpoint/2010/main" val="234129477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32" tIns="32114" rIns="64232" bIns="32114"/>
          <a:lstStyle>
            <a:lvl1pPr>
              <a:defRPr>
                <a:latin typeface="Gill Sans MT"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648" y="1600665"/>
            <a:ext cx="4060775" cy="4525119"/>
          </a:xfrm>
          <a:prstGeom prst="rect">
            <a:avLst/>
          </a:prstGeom>
        </p:spPr>
        <p:txBody>
          <a:bodyPr vert="horz" lIns="64232" tIns="32114" rIns="64232" bIns="32114"/>
          <a:lstStyle>
            <a:lvl1pPr>
              <a:defRPr sz="2000">
                <a:latin typeface="Gill Sans MT" pitchFamily="34" charset="0"/>
              </a:defRPr>
            </a:lvl1pPr>
            <a:lvl2pPr>
              <a:defRPr sz="1700">
                <a:latin typeface="Gill Sans MT" pitchFamily="34" charset="0"/>
              </a:defRPr>
            </a:lvl2pPr>
            <a:lvl3pPr>
              <a:defRPr sz="1400">
                <a:latin typeface="Gill Sans MT" pitchFamily="34" charset="0"/>
              </a:defRPr>
            </a:lvl3pPr>
            <a:lvl4pPr>
              <a:defRPr sz="1300">
                <a:latin typeface="Gill Sans MT" pitchFamily="34" charset="0"/>
              </a:defRPr>
            </a:lvl4pPr>
            <a:lvl5pPr>
              <a:defRPr sz="1300">
                <a:latin typeface="Gill Sans MT" pitchFamily="34" charset="0"/>
              </a:defRPr>
            </a:lvl5pPr>
            <a:lvl6pPr>
              <a:defRPr sz="1300"/>
            </a:lvl6pPr>
            <a:lvl7pPr>
              <a:defRPr sz="1300"/>
            </a:lvl7pPr>
            <a:lvl8pPr>
              <a:defRPr sz="1300"/>
            </a:lvl8pPr>
            <a:lvl9pPr>
              <a:defRPr sz="13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5579" y="1600665"/>
            <a:ext cx="4060775" cy="4525119"/>
          </a:xfrm>
          <a:prstGeom prst="rect">
            <a:avLst/>
          </a:prstGeom>
        </p:spPr>
        <p:txBody>
          <a:bodyPr vert="horz" lIns="64232" tIns="32114" rIns="64232" bIns="32114"/>
          <a:lstStyle>
            <a:lvl1pPr>
              <a:defRPr sz="2000">
                <a:latin typeface="Gill Sans MT" pitchFamily="34" charset="0"/>
              </a:defRPr>
            </a:lvl1pPr>
            <a:lvl2pPr>
              <a:defRPr sz="1700">
                <a:latin typeface="Gill Sans MT" pitchFamily="34" charset="0"/>
              </a:defRPr>
            </a:lvl2pPr>
            <a:lvl3pPr>
              <a:defRPr sz="1400">
                <a:latin typeface="Gill Sans MT" pitchFamily="34" charset="0"/>
              </a:defRPr>
            </a:lvl3pPr>
            <a:lvl4pPr>
              <a:defRPr sz="1300">
                <a:latin typeface="Gill Sans MT" pitchFamily="34" charset="0"/>
              </a:defRPr>
            </a:lvl4pPr>
            <a:lvl5pPr>
              <a:defRPr sz="1300">
                <a:latin typeface="Gill Sans MT" pitchFamily="34" charset="0"/>
              </a:defRPr>
            </a:lvl5pPr>
            <a:lvl6pPr>
              <a:defRPr sz="1300"/>
            </a:lvl6pPr>
            <a:lvl7pPr>
              <a:defRPr sz="1300"/>
            </a:lvl7pPr>
            <a:lvl8pPr>
              <a:defRPr sz="1300"/>
            </a:lvl8pPr>
            <a:lvl9pPr>
              <a:defRPr sz="13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2157215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32" tIns="32114" rIns="64232" bIns="32114"/>
          <a:lstStyle>
            <a:lvl1pPr>
              <a:defRPr>
                <a:latin typeface="Gill Sans MT"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647" y="1534791"/>
            <a:ext cx="4039568" cy="639589"/>
          </a:xfrm>
          <a:prstGeom prst="rect">
            <a:avLst/>
          </a:prstGeom>
        </p:spPr>
        <p:txBody>
          <a:bodyPr vert="horz" lIns="64232" tIns="32114" rIns="64232" bIns="32114" anchor="b"/>
          <a:lstStyle>
            <a:lvl1pPr marL="0" indent="0">
              <a:buNone/>
              <a:defRPr sz="1700" b="1">
                <a:latin typeface="Gill Sans MT" pitchFamily="34" charset="0"/>
              </a:defRPr>
            </a:lvl1pPr>
            <a:lvl2pPr marL="321159" indent="0">
              <a:buNone/>
              <a:defRPr sz="1400" b="1"/>
            </a:lvl2pPr>
            <a:lvl3pPr marL="642321" indent="0">
              <a:buNone/>
              <a:defRPr sz="1300" b="1"/>
            </a:lvl3pPr>
            <a:lvl4pPr marL="963480" indent="0">
              <a:buNone/>
              <a:defRPr sz="1100" b="1"/>
            </a:lvl4pPr>
            <a:lvl5pPr marL="1284645" indent="0">
              <a:buNone/>
              <a:defRPr sz="1100" b="1"/>
            </a:lvl5pPr>
            <a:lvl6pPr marL="1605806" indent="0">
              <a:buNone/>
              <a:defRPr sz="1100" b="1"/>
            </a:lvl6pPr>
            <a:lvl7pPr marL="1926967" indent="0">
              <a:buNone/>
              <a:defRPr sz="1100" b="1"/>
            </a:lvl7pPr>
            <a:lvl8pPr marL="2248131" indent="0">
              <a:buNone/>
              <a:defRPr sz="1100" b="1"/>
            </a:lvl8pPr>
            <a:lvl9pPr marL="2569291" indent="0">
              <a:buNone/>
              <a:defRPr sz="1100" b="1"/>
            </a:lvl9pPr>
          </a:lstStyle>
          <a:p>
            <a:pPr lvl="0"/>
            <a:r>
              <a:rPr lang="en-US" dirty="0"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32" tIns="32114" rIns="64232" bIns="32114"/>
          <a:lstStyle>
            <a:lvl1pPr>
              <a:defRPr sz="1700">
                <a:latin typeface="Gill Sans MT" pitchFamily="34" charset="0"/>
              </a:defRPr>
            </a:lvl1pPr>
            <a:lvl2pPr>
              <a:defRPr sz="1400">
                <a:latin typeface="Gill Sans MT" pitchFamily="34" charset="0"/>
              </a:defRPr>
            </a:lvl2pPr>
            <a:lvl3pPr>
              <a:defRPr sz="1300">
                <a:latin typeface="Gill Sans MT" pitchFamily="34" charset="0"/>
              </a:defRPr>
            </a:lvl3pPr>
            <a:lvl4pPr>
              <a:defRPr sz="1100">
                <a:latin typeface="Gill Sans MT" pitchFamily="34" charset="0"/>
              </a:defRPr>
            </a:lvl4pPr>
            <a:lvl5pPr>
              <a:defRPr sz="1100">
                <a:latin typeface="Gill Sans MT" pitchFamily="34" charset="0"/>
              </a:defRPr>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32" tIns="32114" rIns="64232" bIns="32114" anchor="b"/>
          <a:lstStyle>
            <a:lvl1pPr marL="0" indent="0">
              <a:buNone/>
              <a:defRPr sz="1700" b="1">
                <a:latin typeface="Gill Sans MT" pitchFamily="34" charset="0"/>
              </a:defRPr>
            </a:lvl1pPr>
            <a:lvl2pPr marL="321159" indent="0">
              <a:buNone/>
              <a:defRPr sz="1400" b="1"/>
            </a:lvl2pPr>
            <a:lvl3pPr marL="642321" indent="0">
              <a:buNone/>
              <a:defRPr sz="1300" b="1"/>
            </a:lvl3pPr>
            <a:lvl4pPr marL="963480" indent="0">
              <a:buNone/>
              <a:defRPr sz="1100" b="1"/>
            </a:lvl4pPr>
            <a:lvl5pPr marL="1284645" indent="0">
              <a:buNone/>
              <a:defRPr sz="1100" b="1"/>
            </a:lvl5pPr>
            <a:lvl6pPr marL="1605806" indent="0">
              <a:buNone/>
              <a:defRPr sz="1100" b="1"/>
            </a:lvl6pPr>
            <a:lvl7pPr marL="1926967" indent="0">
              <a:buNone/>
              <a:defRPr sz="1100" b="1"/>
            </a:lvl7pPr>
            <a:lvl8pPr marL="2248131" indent="0">
              <a:buNone/>
              <a:defRPr sz="1100" b="1"/>
            </a:lvl8pPr>
            <a:lvl9pPr marL="2569291" indent="0">
              <a:buNone/>
              <a:defRPr sz="1100" b="1"/>
            </a:lvl9pPr>
          </a:lstStyle>
          <a:p>
            <a:pPr lvl="0"/>
            <a:r>
              <a:rPr lang="en-US" dirty="0"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32" tIns="32114" rIns="64232" bIns="32114"/>
          <a:lstStyle>
            <a:lvl1pPr>
              <a:defRPr sz="1700">
                <a:latin typeface="Gill Sans MT" pitchFamily="34" charset="0"/>
              </a:defRPr>
            </a:lvl1pPr>
            <a:lvl2pPr>
              <a:defRPr sz="1400">
                <a:latin typeface="Gill Sans MT" pitchFamily="34" charset="0"/>
              </a:defRPr>
            </a:lvl2pPr>
            <a:lvl3pPr>
              <a:defRPr sz="1300">
                <a:latin typeface="Gill Sans MT" pitchFamily="34" charset="0"/>
              </a:defRPr>
            </a:lvl3pPr>
            <a:lvl4pPr>
              <a:defRPr sz="1100">
                <a:latin typeface="Gill Sans MT" pitchFamily="34" charset="0"/>
              </a:defRPr>
            </a:lvl4pPr>
            <a:lvl5pPr>
              <a:defRPr sz="1100">
                <a:latin typeface="Gill Sans MT" pitchFamily="34" charset="0"/>
              </a:defRPr>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4746016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32" tIns="32114" rIns="64232" bIns="32114"/>
          <a:lstStyle>
            <a:lvl1pPr>
              <a:defRPr>
                <a:latin typeface="Gill Sans MT"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046100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6066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5" y="273491"/>
            <a:ext cx="3008189" cy="1161975"/>
          </a:xfrm>
          <a:prstGeom prst="rect">
            <a:avLst/>
          </a:prstGeom>
        </p:spPr>
        <p:txBody>
          <a:bodyPr vert="horz" lIns="64232" tIns="32114" rIns="64232" bIns="32114" anchor="b"/>
          <a:lstStyle>
            <a:lvl1pPr algn="l">
              <a:defRPr sz="1400" b="1">
                <a:latin typeface="Gill Sans MT"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224" y="273473"/>
            <a:ext cx="5111130" cy="5852294"/>
          </a:xfrm>
          <a:prstGeom prst="rect">
            <a:avLst/>
          </a:prstGeom>
        </p:spPr>
        <p:txBody>
          <a:bodyPr vert="horz" lIns="64232" tIns="32114" rIns="64232" bIns="32114"/>
          <a:lstStyle>
            <a:lvl1pPr>
              <a:defRPr sz="2200">
                <a:latin typeface="Gill Sans MT" pitchFamily="34" charset="0"/>
              </a:defRPr>
            </a:lvl1pPr>
            <a:lvl2pPr>
              <a:defRPr sz="2000">
                <a:latin typeface="Gill Sans MT" pitchFamily="34" charset="0"/>
              </a:defRPr>
            </a:lvl2pPr>
            <a:lvl3pPr>
              <a:defRPr sz="1700">
                <a:latin typeface="Gill Sans MT" pitchFamily="34" charset="0"/>
              </a:defRPr>
            </a:lvl3pPr>
            <a:lvl4pPr>
              <a:defRPr sz="1400">
                <a:latin typeface="Gill Sans MT" pitchFamily="34" charset="0"/>
              </a:defRPr>
            </a:lvl4pPr>
            <a:lvl5pPr>
              <a:defRPr sz="1400">
                <a:latin typeface="Gill Sans MT" pitchFamily="34" charset="0"/>
              </a:defRPr>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665" y="1435448"/>
            <a:ext cx="3008189" cy="4690318"/>
          </a:xfrm>
          <a:prstGeom prst="rect">
            <a:avLst/>
          </a:prstGeom>
        </p:spPr>
        <p:txBody>
          <a:bodyPr vert="horz" lIns="64232" tIns="32114" rIns="64232" bIns="32114"/>
          <a:lstStyle>
            <a:lvl1pPr marL="0" indent="0">
              <a:buNone/>
              <a:defRPr sz="1000">
                <a:latin typeface="Gill Sans MT" pitchFamily="34" charset="0"/>
              </a:defRPr>
            </a:lvl1pPr>
            <a:lvl2pPr marL="321159" indent="0">
              <a:buNone/>
              <a:defRPr sz="800"/>
            </a:lvl2pPr>
            <a:lvl3pPr marL="642321" indent="0">
              <a:buNone/>
              <a:defRPr sz="700"/>
            </a:lvl3pPr>
            <a:lvl4pPr marL="963480" indent="0">
              <a:buNone/>
              <a:defRPr sz="600"/>
            </a:lvl4pPr>
            <a:lvl5pPr marL="1284645" indent="0">
              <a:buNone/>
              <a:defRPr sz="600"/>
            </a:lvl5pPr>
            <a:lvl6pPr marL="1605806" indent="0">
              <a:buNone/>
              <a:defRPr sz="600"/>
            </a:lvl6pPr>
            <a:lvl7pPr marL="1926967" indent="0">
              <a:buNone/>
              <a:defRPr sz="600"/>
            </a:lvl7pPr>
            <a:lvl8pPr marL="2248131" indent="0">
              <a:buNone/>
              <a:defRPr sz="600"/>
            </a:lvl8pPr>
            <a:lvl9pPr marL="2569291" indent="0">
              <a:buNone/>
              <a:defRPr sz="600"/>
            </a:lvl9pPr>
          </a:lstStyle>
          <a:p>
            <a:pPr lvl="0"/>
            <a:r>
              <a:rPr lang="en-US" dirty="0" smtClean="0"/>
              <a:t>Click to edit Master text styles</a:t>
            </a:r>
          </a:p>
        </p:txBody>
      </p:sp>
    </p:spTree>
    <p:extLst>
      <p:ext uri="{BB962C8B-B14F-4D97-AF65-F5344CB8AC3E}">
        <p14:creationId xmlns:p14="http://schemas.microsoft.com/office/powerpoint/2010/main" val="103149142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3" y="4800824"/>
            <a:ext cx="5486177" cy="567035"/>
          </a:xfrm>
          <a:prstGeom prst="rect">
            <a:avLst/>
          </a:prstGeom>
        </p:spPr>
        <p:txBody>
          <a:bodyPr vert="horz" lIns="64232" tIns="32114" rIns="64232" bIns="32114" anchor="b"/>
          <a:lstStyle>
            <a:lvl1pPr algn="l">
              <a:defRPr sz="1400" b="1">
                <a:latin typeface="Gill Sans MT"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653" y="612800"/>
            <a:ext cx="5486177" cy="4114354"/>
          </a:xfrm>
          <a:prstGeom prst="rect">
            <a:avLst/>
          </a:prstGeom>
        </p:spPr>
        <p:txBody>
          <a:bodyPr vert="horz" lIns="64232" tIns="32114" rIns="64232" bIns="32114"/>
          <a:lstStyle>
            <a:lvl1pPr marL="0" indent="0">
              <a:buNone/>
              <a:defRPr sz="2200">
                <a:latin typeface="Gill Sans MT" pitchFamily="34" charset="0"/>
              </a:defRPr>
            </a:lvl1pPr>
            <a:lvl2pPr marL="321159" indent="0">
              <a:buNone/>
              <a:defRPr sz="2000"/>
            </a:lvl2pPr>
            <a:lvl3pPr marL="642321" indent="0">
              <a:buNone/>
              <a:defRPr sz="1700"/>
            </a:lvl3pPr>
            <a:lvl4pPr marL="963480" indent="0">
              <a:buNone/>
              <a:defRPr sz="1400"/>
            </a:lvl4pPr>
            <a:lvl5pPr marL="1284645" indent="0">
              <a:buNone/>
              <a:defRPr sz="1400"/>
            </a:lvl5pPr>
            <a:lvl6pPr marL="1605806" indent="0">
              <a:buNone/>
              <a:defRPr sz="1400"/>
            </a:lvl6pPr>
            <a:lvl7pPr marL="1926967" indent="0">
              <a:buNone/>
              <a:defRPr sz="1400"/>
            </a:lvl7pPr>
            <a:lvl8pPr marL="2248131" indent="0">
              <a:buNone/>
              <a:defRPr sz="1400"/>
            </a:lvl8pPr>
            <a:lvl9pPr marL="2569291" indent="0">
              <a:buNone/>
              <a:defRPr sz="1400"/>
            </a:lvl9pPr>
          </a:lstStyle>
          <a:p>
            <a:pPr lvl="0"/>
            <a:endParaRPr lang="en-US" noProof="0" dirty="0" smtClean="0">
              <a:sym typeface="Gill Sans" pitchFamily="-65" charset="0"/>
            </a:endParaRPr>
          </a:p>
        </p:txBody>
      </p:sp>
      <p:sp>
        <p:nvSpPr>
          <p:cNvPr id="4" name="Text Placeholder 3"/>
          <p:cNvSpPr>
            <a:spLocks noGrp="1"/>
          </p:cNvSpPr>
          <p:nvPr>
            <p:ph type="body" sz="half" idx="2"/>
          </p:nvPr>
        </p:nvSpPr>
        <p:spPr>
          <a:xfrm>
            <a:off x="1792653" y="5367860"/>
            <a:ext cx="5486177" cy="804788"/>
          </a:xfrm>
          <a:prstGeom prst="rect">
            <a:avLst/>
          </a:prstGeom>
        </p:spPr>
        <p:txBody>
          <a:bodyPr vert="horz" lIns="64232" tIns="32114" rIns="64232" bIns="32114"/>
          <a:lstStyle>
            <a:lvl1pPr marL="0" indent="0">
              <a:buNone/>
              <a:defRPr sz="1000">
                <a:latin typeface="Gill Sans MT" pitchFamily="34" charset="0"/>
              </a:defRPr>
            </a:lvl1pPr>
            <a:lvl2pPr marL="321159" indent="0">
              <a:buNone/>
              <a:defRPr sz="800"/>
            </a:lvl2pPr>
            <a:lvl3pPr marL="642321" indent="0">
              <a:buNone/>
              <a:defRPr sz="700"/>
            </a:lvl3pPr>
            <a:lvl4pPr marL="963480" indent="0">
              <a:buNone/>
              <a:defRPr sz="600"/>
            </a:lvl4pPr>
            <a:lvl5pPr marL="1284645" indent="0">
              <a:buNone/>
              <a:defRPr sz="600"/>
            </a:lvl5pPr>
            <a:lvl6pPr marL="1605806" indent="0">
              <a:buNone/>
              <a:defRPr sz="600"/>
            </a:lvl6pPr>
            <a:lvl7pPr marL="1926967" indent="0">
              <a:buNone/>
              <a:defRPr sz="600"/>
            </a:lvl7pPr>
            <a:lvl8pPr marL="2248131" indent="0">
              <a:buNone/>
              <a:defRPr sz="600"/>
            </a:lvl8pPr>
            <a:lvl9pPr marL="2569291" indent="0">
              <a:buNone/>
              <a:defRPr sz="600"/>
            </a:lvl9pPr>
          </a:lstStyle>
          <a:p>
            <a:pPr lvl="0"/>
            <a:r>
              <a:rPr lang="en-US" dirty="0" smtClean="0"/>
              <a:t>Click to edit Master text styles</a:t>
            </a:r>
          </a:p>
        </p:txBody>
      </p:sp>
    </p:spTree>
    <p:extLst>
      <p:ext uri="{BB962C8B-B14F-4D97-AF65-F5344CB8AC3E}">
        <p14:creationId xmlns:p14="http://schemas.microsoft.com/office/powerpoint/2010/main" val="31853806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Motivation 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1447800"/>
            <a:ext cx="7772400" cy="1828800"/>
          </a:xfrm>
        </p:spPr>
        <p:txBody>
          <a:bodyPr anchor="b" anchorCtr="0"/>
          <a:lstStyle>
            <a:lvl1pPr algn="l">
              <a:defRPr sz="4000" b="1" cap="none" baseline="0">
                <a:solidFill>
                  <a:schemeClr val="bg1"/>
                </a:solidFill>
                <a:latin typeface="+mj-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352800"/>
            <a:ext cx="7772400" cy="2743200"/>
          </a:xfrm>
        </p:spPr>
        <p:txBody>
          <a:bodyPr anchor="t">
            <a:normAutofit/>
          </a:bodyPr>
          <a:lstStyle>
            <a:lvl1pPr marL="0" indent="0">
              <a:buNone/>
              <a:defRPr sz="3200">
                <a:solidFill>
                  <a:schemeClr val="bg1"/>
                </a:solidFill>
                <a:latin typeface="+mj-lt"/>
              </a:defRPr>
            </a:lvl1pPr>
            <a:lvl2pPr marL="457011" indent="0">
              <a:buNone/>
              <a:defRPr sz="1800">
                <a:solidFill>
                  <a:schemeClr val="tx1">
                    <a:tint val="75000"/>
                  </a:schemeClr>
                </a:solidFill>
              </a:defRPr>
            </a:lvl2pPr>
            <a:lvl3pPr marL="914024" indent="0">
              <a:buNone/>
              <a:defRPr sz="1600">
                <a:solidFill>
                  <a:schemeClr val="tx1">
                    <a:tint val="75000"/>
                  </a:schemeClr>
                </a:solidFill>
              </a:defRPr>
            </a:lvl3pPr>
            <a:lvl4pPr marL="1371040" indent="0">
              <a:buNone/>
              <a:defRPr sz="1400">
                <a:solidFill>
                  <a:schemeClr val="tx1">
                    <a:tint val="75000"/>
                  </a:schemeClr>
                </a:solidFill>
              </a:defRPr>
            </a:lvl4pPr>
            <a:lvl5pPr marL="1828052" indent="0">
              <a:buNone/>
              <a:defRPr sz="1400">
                <a:solidFill>
                  <a:schemeClr val="tx1">
                    <a:tint val="75000"/>
                  </a:schemeClr>
                </a:solidFill>
              </a:defRPr>
            </a:lvl5pPr>
            <a:lvl6pPr marL="2285064" indent="0">
              <a:buNone/>
              <a:defRPr sz="1400">
                <a:solidFill>
                  <a:schemeClr val="tx1">
                    <a:tint val="75000"/>
                  </a:schemeClr>
                </a:solidFill>
              </a:defRPr>
            </a:lvl6pPr>
            <a:lvl7pPr marL="2742079" indent="0">
              <a:buNone/>
              <a:defRPr sz="1400">
                <a:solidFill>
                  <a:schemeClr val="tx1">
                    <a:tint val="75000"/>
                  </a:schemeClr>
                </a:solidFill>
              </a:defRPr>
            </a:lvl7pPr>
            <a:lvl8pPr marL="3199088" indent="0">
              <a:buNone/>
              <a:defRPr sz="1400">
                <a:solidFill>
                  <a:schemeClr val="tx1">
                    <a:tint val="75000"/>
                  </a:schemeClr>
                </a:solidFill>
              </a:defRPr>
            </a:lvl8pPr>
            <a:lvl9pPr marL="3656104" indent="0">
              <a:buNone/>
              <a:defRPr sz="1400">
                <a:solidFill>
                  <a:schemeClr val="tx1">
                    <a:tint val="75000"/>
                  </a:schemeClr>
                </a:solidFill>
              </a:defRPr>
            </a:lvl9pPr>
          </a:lstStyle>
          <a:p>
            <a:pPr lvl="0"/>
            <a:r>
              <a:rPr lang="en-US" dirty="0" smtClean="0"/>
              <a:t>Click to edit Master text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304801"/>
            <a:ext cx="1007110" cy="990600"/>
          </a:xfrm>
          <a:prstGeom prst="rect">
            <a:avLst/>
          </a:prstGeom>
        </p:spPr>
      </p:pic>
      <p:sp>
        <p:nvSpPr>
          <p:cNvPr id="5" name="TextBox 4"/>
          <p:cNvSpPr txBox="1"/>
          <p:nvPr userDrawn="1"/>
        </p:nvSpPr>
        <p:spPr>
          <a:xfrm>
            <a:off x="1371600" y="507713"/>
            <a:ext cx="6934200" cy="584775"/>
          </a:xfrm>
          <a:prstGeom prst="rect">
            <a:avLst/>
          </a:prstGeom>
          <a:noFill/>
        </p:spPr>
        <p:txBody>
          <a:bodyPr wrap="square" lIns="91402" tIns="45702" rIns="91402" bIns="45702" rtlCol="0" anchor="ctr" anchorCtr="0">
            <a:spAutoFit/>
          </a:bodyPr>
          <a:lstStyle/>
          <a:p>
            <a:r>
              <a:rPr lang="en-US" sz="3200" dirty="0" smtClean="0">
                <a:solidFill>
                  <a:schemeClr val="bg1">
                    <a:alpha val="75000"/>
                  </a:schemeClr>
                </a:solidFill>
              </a:rPr>
              <a:t>WHY STUDENTS READ</a:t>
            </a:r>
            <a:endParaRPr lang="en-US" sz="3200" dirty="0">
              <a:solidFill>
                <a:schemeClr val="bg1">
                  <a:alpha val="75000"/>
                </a:schemeClr>
              </a:solidFill>
            </a:endParaRPr>
          </a:p>
        </p:txBody>
      </p:sp>
    </p:spTree>
    <p:extLst>
      <p:ext uri="{BB962C8B-B14F-4D97-AF65-F5344CB8AC3E}">
        <p14:creationId xmlns:p14="http://schemas.microsoft.com/office/powerpoint/2010/main" val="390385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32" tIns="32114" rIns="64232" bIns="32114"/>
          <a:lstStyle>
            <a:lvl1pPr>
              <a:defRPr>
                <a:latin typeface="Gill Sans MT"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647" y="1600665"/>
            <a:ext cx="8228707" cy="4525119"/>
          </a:xfrm>
          <a:prstGeom prst="rect">
            <a:avLst/>
          </a:prstGeom>
        </p:spPr>
        <p:txBody>
          <a:bodyPr vert="eaVert" lIns="64232" tIns="32114" rIns="64232" bIns="32114"/>
          <a:lstStyle>
            <a:lvl1pPr>
              <a:defRPr>
                <a:latin typeface="Gill Sans MT" pitchFamily="34" charset="0"/>
              </a:defRPr>
            </a:lvl1pPr>
            <a:lvl2pPr>
              <a:defRPr>
                <a:latin typeface="Gill Sans MT" pitchFamily="34" charset="0"/>
              </a:defRPr>
            </a:lvl2pPr>
            <a:lvl3pPr>
              <a:defRPr>
                <a:latin typeface="Gill Sans MT" pitchFamily="34" charset="0"/>
              </a:defRPr>
            </a:lvl3pPr>
            <a:lvl4pPr>
              <a:defRPr>
                <a:latin typeface="Gill Sans MT" pitchFamily="34" charset="0"/>
              </a:defRPr>
            </a:lvl4pPr>
            <a:lvl5pPr>
              <a:defRPr>
                <a:latin typeface="Gill Sans M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790936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232" tIns="32114" rIns="64232" bIns="32114"/>
          <a:lstStyle>
            <a:lvl1pPr>
              <a:defRPr>
                <a:latin typeface="Gill Sans MT"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232" tIns="32114" rIns="64232" bIns="32114"/>
          <a:lstStyle>
            <a:lvl1pPr>
              <a:defRPr>
                <a:latin typeface="Gill Sans MT" pitchFamily="34" charset="0"/>
              </a:defRPr>
            </a:lvl1pPr>
            <a:lvl2pPr>
              <a:defRPr>
                <a:latin typeface="Gill Sans MT" pitchFamily="34" charset="0"/>
              </a:defRPr>
            </a:lvl2pPr>
            <a:lvl3pPr>
              <a:defRPr>
                <a:latin typeface="Gill Sans MT" pitchFamily="34" charset="0"/>
              </a:defRPr>
            </a:lvl3pPr>
            <a:lvl4pPr>
              <a:defRPr>
                <a:latin typeface="Gill Sans MT" pitchFamily="34" charset="0"/>
              </a:defRPr>
            </a:lvl4pPr>
            <a:lvl5pPr>
              <a:defRPr>
                <a:latin typeface="Gill Sans M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2022020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8_Title Slide">
    <p:spTree>
      <p:nvGrpSpPr>
        <p:cNvPr id="1" name=""/>
        <p:cNvGrpSpPr/>
        <p:nvPr/>
      </p:nvGrpSpPr>
      <p:grpSpPr>
        <a:xfrm>
          <a:off x="0" y="0"/>
          <a:ext cx="0" cy="0"/>
          <a:chOff x="0" y="0"/>
          <a:chExt cx="0" cy="0"/>
        </a:xfrm>
      </p:grpSpPr>
      <p:pic>
        <p:nvPicPr>
          <p:cNvPr id="2" name="Picture 15" descr="header.psd"/>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3"/>
          <p:cNvSpPr txBox="1">
            <a:spLocks/>
          </p:cNvSpPr>
          <p:nvPr userDrawn="1"/>
        </p:nvSpPr>
        <p:spPr bwMode="auto">
          <a:xfrm>
            <a:off x="0" y="1143000"/>
            <a:ext cx="6019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9" tIns="45680" rIns="91359" bIns="45680"/>
          <a:lstStyle>
            <a:lvl1pPr marL="342900" indent="-342900"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eaLnBrk="0" fontAlgn="base" hangingPunct="0">
              <a:spcBef>
                <a:spcPct val="0"/>
              </a:spcBef>
              <a:spcAft>
                <a:spcPct val="0"/>
              </a:spcAft>
              <a:defRPr sz="4400">
                <a:solidFill>
                  <a:schemeClr val="tx1"/>
                </a:solidFill>
                <a:latin typeface="Arial" charset="0"/>
                <a:ea typeface="ＭＳ Ｐゴシック" charset="-128"/>
              </a:defRPr>
            </a:lvl6pPr>
            <a:lvl7pPr marL="2971800" indent="-228600" eaLnBrk="0" fontAlgn="base" hangingPunct="0">
              <a:spcBef>
                <a:spcPct val="0"/>
              </a:spcBef>
              <a:spcAft>
                <a:spcPct val="0"/>
              </a:spcAft>
              <a:defRPr sz="4400">
                <a:solidFill>
                  <a:schemeClr val="tx1"/>
                </a:solidFill>
                <a:latin typeface="Arial" charset="0"/>
                <a:ea typeface="ＭＳ Ｐゴシック" charset="-128"/>
              </a:defRPr>
            </a:lvl7pPr>
            <a:lvl8pPr marL="3429000" indent="-228600" eaLnBrk="0" fontAlgn="base" hangingPunct="0">
              <a:spcBef>
                <a:spcPct val="0"/>
              </a:spcBef>
              <a:spcAft>
                <a:spcPct val="0"/>
              </a:spcAft>
              <a:defRPr sz="4400">
                <a:solidFill>
                  <a:schemeClr val="tx1"/>
                </a:solidFill>
                <a:latin typeface="Arial" charset="0"/>
                <a:ea typeface="ＭＳ Ｐゴシック" charset="-128"/>
              </a:defRPr>
            </a:lvl8pPr>
            <a:lvl9pPr marL="3886200" indent="-228600" eaLnBrk="0" fontAlgn="base" hangingPunct="0">
              <a:spcBef>
                <a:spcPct val="0"/>
              </a:spcBef>
              <a:spcAft>
                <a:spcPct val="0"/>
              </a:spcAft>
              <a:defRPr sz="4400">
                <a:solidFill>
                  <a:schemeClr val="tx1"/>
                </a:solidFill>
                <a:latin typeface="Arial" charset="0"/>
                <a:ea typeface="ＭＳ Ｐゴシック" charset="-128"/>
              </a:defRPr>
            </a:lvl9pPr>
          </a:lstStyle>
          <a:p>
            <a:pPr algn="ctr" defTabSz="914118" eaLnBrk="1" fontAlgn="base" hangingPunct="1">
              <a:spcBef>
                <a:spcPct val="20000"/>
              </a:spcBef>
              <a:spcAft>
                <a:spcPct val="0"/>
              </a:spcAft>
              <a:buFont typeface="Arial" charset="0"/>
              <a:buChar char="•"/>
              <a:defRPr/>
            </a:pPr>
            <a:endParaRPr lang="en-US" sz="1600" smtClean="0">
              <a:solidFill>
                <a:srgbClr val="000000"/>
              </a:solidFill>
              <a:latin typeface="Calibri" charset="0"/>
              <a:sym typeface="Gill Sans" pitchFamily="-1" charset="0"/>
            </a:endParaRPr>
          </a:p>
        </p:txBody>
      </p:sp>
      <p:cxnSp>
        <p:nvCxnSpPr>
          <p:cNvPr id="4" name="Straight Connector 20"/>
          <p:cNvCxnSpPr>
            <a:cxnSpLocks noChangeShapeType="1"/>
          </p:cNvCxnSpPr>
          <p:nvPr userDrawn="1"/>
        </p:nvCxnSpPr>
        <p:spPr bwMode="auto">
          <a:xfrm>
            <a:off x="0" y="1168400"/>
            <a:ext cx="9144000" cy="1588"/>
          </a:xfrm>
          <a:prstGeom prst="line">
            <a:avLst/>
          </a:prstGeom>
          <a:noFill/>
          <a:ln w="38100">
            <a:solidFill>
              <a:srgbClr val="90AD39"/>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 name="Date Placeholder 3"/>
          <p:cNvSpPr>
            <a:spLocks noGrp="1"/>
          </p:cNvSpPr>
          <p:nvPr>
            <p:ph type="dt" sz="half" idx="10"/>
          </p:nvPr>
        </p:nvSpPr>
        <p:spPr>
          <a:xfrm>
            <a:off x="457200" y="6356367"/>
            <a:ext cx="2133600" cy="365125"/>
          </a:xfrm>
          <a:prstGeom prst="rect">
            <a:avLst/>
          </a:prstGeom>
        </p:spPr>
        <p:txBody>
          <a:bodyPr vert="horz" wrap="square" lIns="91359" tIns="45680" rIns="91359" bIns="45680" numCol="1" anchor="t" anchorCtr="0" compatLnSpc="1">
            <a:prstTxWarp prst="textNoShape">
              <a:avLst/>
            </a:prstTxWarp>
          </a:bodyPr>
          <a:lstStyle>
            <a:lvl1pPr>
              <a:defRPr>
                <a:latin typeface="Calibri" charset="0"/>
                <a:ea typeface="+mn-ea"/>
              </a:defRPr>
            </a:lvl1pPr>
          </a:lstStyle>
          <a:p>
            <a:pPr algn="ctr" defTabSz="914118" fontAlgn="base">
              <a:spcBef>
                <a:spcPct val="0"/>
              </a:spcBef>
              <a:spcAft>
                <a:spcPct val="0"/>
              </a:spcAft>
              <a:defRPr/>
            </a:pPr>
            <a:endParaRPr lang="en-US" sz="3000">
              <a:solidFill>
                <a:srgbClr val="000000"/>
              </a:solidFill>
              <a:sym typeface="Gill Sans" pitchFamily="-1" charset="0"/>
            </a:endParaRPr>
          </a:p>
        </p:txBody>
      </p:sp>
      <p:sp>
        <p:nvSpPr>
          <p:cNvPr id="6" name="Footer Placeholder 4"/>
          <p:cNvSpPr>
            <a:spLocks noGrp="1"/>
          </p:cNvSpPr>
          <p:nvPr>
            <p:ph type="ftr" sz="quarter" idx="11"/>
          </p:nvPr>
        </p:nvSpPr>
        <p:spPr>
          <a:xfrm>
            <a:off x="3124201" y="6356367"/>
            <a:ext cx="2895600" cy="365125"/>
          </a:xfrm>
          <a:prstGeom prst="rect">
            <a:avLst/>
          </a:prstGeom>
        </p:spPr>
        <p:txBody>
          <a:bodyPr lIns="91359" tIns="45680" rIns="91359" bIns="45680"/>
          <a:lstStyle>
            <a:lvl1pPr>
              <a:defRPr>
                <a:ea typeface="+mn-ea"/>
              </a:defRPr>
            </a:lvl1pPr>
          </a:lstStyle>
          <a:p>
            <a:pPr algn="ctr" defTabSz="914118" fontAlgn="base">
              <a:spcBef>
                <a:spcPct val="0"/>
              </a:spcBef>
              <a:spcAft>
                <a:spcPct val="0"/>
              </a:spcAft>
              <a:defRPr/>
            </a:pPr>
            <a:endParaRPr lang="en-US" sz="3000">
              <a:solidFill>
                <a:srgbClr val="000000"/>
              </a:solidFill>
              <a:sym typeface="Gill Sans" pitchFamily="-1" charset="0"/>
            </a:endParaRPr>
          </a:p>
        </p:txBody>
      </p:sp>
      <p:sp>
        <p:nvSpPr>
          <p:cNvPr id="7" name="Slide Number Placeholder 5"/>
          <p:cNvSpPr>
            <a:spLocks noGrp="1"/>
          </p:cNvSpPr>
          <p:nvPr>
            <p:ph type="sldNum" sz="quarter" idx="12"/>
          </p:nvPr>
        </p:nvSpPr>
        <p:spPr>
          <a:xfrm>
            <a:off x="152400" y="6356367"/>
            <a:ext cx="2133600" cy="365125"/>
          </a:xfrm>
          <a:prstGeom prst="rect">
            <a:avLst/>
          </a:prstGeom>
        </p:spPr>
        <p:txBody>
          <a:bodyPr vert="horz" wrap="square" lIns="91359" tIns="45680" rIns="91359" bIns="45680" numCol="1" anchor="t" anchorCtr="0" compatLnSpc="1">
            <a:prstTxWarp prst="textNoShape">
              <a:avLst/>
            </a:prstTxWarp>
          </a:bodyPr>
          <a:lstStyle>
            <a:lvl1pPr>
              <a:defRPr/>
            </a:lvl1pPr>
          </a:lstStyle>
          <a:p>
            <a:pPr algn="ctr" defTabSz="914118" fontAlgn="base">
              <a:spcBef>
                <a:spcPct val="0"/>
              </a:spcBef>
              <a:spcAft>
                <a:spcPct val="0"/>
              </a:spcAft>
              <a:defRPr/>
            </a:pPr>
            <a:fld id="{61F2B451-E7A7-405C-8C01-49E19D099DE7}" type="slidenum">
              <a:rPr lang="en-US" sz="3000" smtClean="0">
                <a:solidFill>
                  <a:srgbClr val="000000"/>
                </a:solidFill>
                <a:sym typeface="Gill Sans" pitchFamily="-1" charset="0"/>
              </a:rPr>
              <a:pPr algn="ctr" defTabSz="914118" fontAlgn="base">
                <a:spcBef>
                  <a:spcPct val="0"/>
                </a:spcBef>
                <a:spcAft>
                  <a:spcPct val="0"/>
                </a:spcAft>
                <a:defRPr/>
              </a:pPr>
              <a:t>‹#›</a:t>
            </a:fld>
            <a:endParaRPr lang="en-US" sz="3000">
              <a:solidFill>
                <a:srgbClr val="000000"/>
              </a:solidFill>
              <a:sym typeface="Gill Sans" pitchFamily="-1" charset="0"/>
            </a:endParaRPr>
          </a:p>
        </p:txBody>
      </p:sp>
    </p:spTree>
    <p:extLst>
      <p:ext uri="{BB962C8B-B14F-4D97-AF65-F5344CB8AC3E}">
        <p14:creationId xmlns:p14="http://schemas.microsoft.com/office/powerpoint/2010/main" val="407940187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Motivation 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8110" y="152400"/>
            <a:ext cx="7298690" cy="1219200"/>
          </a:xfrm>
        </p:spPr>
        <p:txBody>
          <a:bodyPr anchor="ctr"/>
          <a:lstStyle>
            <a:lvl1pPr algn="l">
              <a:defRPr sz="4000">
                <a:solidFill>
                  <a:schemeClr val="bg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24001"/>
            <a:ext cx="8229600" cy="4602163"/>
          </a:xfrm>
        </p:spPr>
        <p:txBody>
          <a:bodyPr/>
          <a:lstStyle>
            <a:lvl1pPr marL="342761" indent="-342761">
              <a:buClr>
                <a:schemeClr val="accent1">
                  <a:lumMod val="40000"/>
                  <a:lumOff val="60000"/>
                </a:schemeClr>
              </a:buClr>
              <a:buSzPct val="100000"/>
              <a:buFont typeface="TradeGothicLH-Extended" pitchFamily="34" charset="0"/>
              <a:buChar char="•"/>
              <a:defRPr>
                <a:solidFill>
                  <a:schemeClr val="bg1"/>
                </a:solidFill>
                <a:latin typeface="+mj-lt"/>
              </a:defRPr>
            </a:lvl1pPr>
            <a:lvl2pPr marL="742646" indent="-285632">
              <a:buClr>
                <a:schemeClr val="accent1">
                  <a:lumMod val="40000"/>
                  <a:lumOff val="60000"/>
                </a:schemeClr>
              </a:buClr>
              <a:buSzPct val="100000"/>
              <a:buFont typeface="TradeGothicLH-Extended" pitchFamily="34" charset="0"/>
              <a:buChar char="•"/>
              <a:defRPr>
                <a:solidFill>
                  <a:schemeClr val="bg1"/>
                </a:solidFill>
                <a:latin typeface="+mj-lt"/>
              </a:defRPr>
            </a:lvl2pPr>
            <a:lvl3pPr marL="1142530" indent="-228505">
              <a:buClr>
                <a:schemeClr val="accent1">
                  <a:lumMod val="40000"/>
                  <a:lumOff val="60000"/>
                </a:schemeClr>
              </a:buClr>
              <a:buSzPct val="100000"/>
              <a:buFont typeface="TradeGothicLH-Extended" pitchFamily="34" charset="0"/>
              <a:buChar char="•"/>
              <a:defRPr>
                <a:solidFill>
                  <a:schemeClr val="bg1"/>
                </a:solidFill>
                <a:latin typeface="+mj-lt"/>
              </a:defRPr>
            </a:lvl3pPr>
            <a:lvl4pPr marL="1599544" indent="-228505">
              <a:buClr>
                <a:schemeClr val="accent1">
                  <a:lumMod val="40000"/>
                  <a:lumOff val="60000"/>
                </a:schemeClr>
              </a:buClr>
              <a:buSzPct val="100000"/>
              <a:buFont typeface="TradeGothicLH-Extended" pitchFamily="34" charset="0"/>
              <a:buChar char="•"/>
              <a:defRPr>
                <a:solidFill>
                  <a:schemeClr val="bg1"/>
                </a:solidFill>
                <a:latin typeface="+mj-lt"/>
              </a:defRPr>
            </a:lvl4pPr>
            <a:lvl5pPr marL="2056560" indent="-228505">
              <a:buClr>
                <a:schemeClr val="accent1">
                  <a:lumMod val="40000"/>
                  <a:lumOff val="60000"/>
                </a:schemeClr>
              </a:buClr>
              <a:buSzPct val="100000"/>
              <a:buFont typeface="TradeGothicLH-Extended" pitchFamily="34" charset="0"/>
              <a:buChar char="•"/>
              <a:defRPr>
                <a:solidFill>
                  <a:schemeClr val="bg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304801"/>
            <a:ext cx="1007110" cy="990600"/>
          </a:xfrm>
          <a:prstGeom prst="rect">
            <a:avLst/>
          </a:prstGeom>
        </p:spPr>
      </p:pic>
    </p:spTree>
    <p:extLst>
      <p:ext uri="{BB962C8B-B14F-4D97-AF65-F5344CB8AC3E}">
        <p14:creationId xmlns:p14="http://schemas.microsoft.com/office/powerpoint/2010/main" val="185845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Motivation Blank">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304801"/>
            <a:ext cx="1007110" cy="990600"/>
          </a:xfrm>
          <a:prstGeom prst="rect">
            <a:avLst/>
          </a:prstGeom>
        </p:spPr>
      </p:pic>
      <p:sp>
        <p:nvSpPr>
          <p:cNvPr id="5" name="TextBox 4"/>
          <p:cNvSpPr txBox="1"/>
          <p:nvPr userDrawn="1"/>
        </p:nvSpPr>
        <p:spPr>
          <a:xfrm>
            <a:off x="1371600" y="507713"/>
            <a:ext cx="6934200" cy="584775"/>
          </a:xfrm>
          <a:prstGeom prst="rect">
            <a:avLst/>
          </a:prstGeom>
          <a:noFill/>
        </p:spPr>
        <p:txBody>
          <a:bodyPr wrap="square" lIns="91402" tIns="45702" rIns="91402" bIns="45702" rtlCol="0" anchor="ctr" anchorCtr="0">
            <a:spAutoFit/>
          </a:bodyPr>
          <a:lstStyle/>
          <a:p>
            <a:r>
              <a:rPr lang="en-US" sz="3200" dirty="0" smtClean="0">
                <a:solidFill>
                  <a:schemeClr val="bg1">
                    <a:alpha val="75000"/>
                  </a:schemeClr>
                </a:solidFill>
              </a:rPr>
              <a:t>WHY STUDENTS READ</a:t>
            </a:r>
            <a:endParaRPr lang="en-US" sz="3200" dirty="0">
              <a:solidFill>
                <a:schemeClr val="bg1">
                  <a:alpha val="75000"/>
                </a:schemeClr>
              </a:solidFill>
            </a:endParaRPr>
          </a:p>
        </p:txBody>
      </p:sp>
      <p:sp>
        <p:nvSpPr>
          <p:cNvPr id="6" name="Title 5"/>
          <p:cNvSpPr>
            <a:spLocks noGrp="1"/>
          </p:cNvSpPr>
          <p:nvPr>
            <p:ph type="title"/>
          </p:nvPr>
        </p:nvSpPr>
        <p:spPr>
          <a:xfrm>
            <a:off x="457200" y="1447800"/>
            <a:ext cx="8229600" cy="1446550"/>
          </a:xfrm>
        </p:spPr>
        <p:txBody>
          <a:bodyPr anchor="t">
            <a:spAutoFit/>
          </a:bodyPr>
          <a:lstStyle>
            <a:lvl1pPr algn="l">
              <a:defRPr>
                <a:solidFill>
                  <a:schemeClr val="bg1"/>
                </a:soli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6905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Efficiency Section Hea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1447800"/>
            <a:ext cx="7772400" cy="1828800"/>
          </a:xfrm>
        </p:spPr>
        <p:txBody>
          <a:bodyPr anchor="b" anchorCtr="0"/>
          <a:lstStyle>
            <a:lvl1pPr algn="l">
              <a:defRPr sz="4000" b="1" cap="none" baseline="0">
                <a:solidFill>
                  <a:schemeClr val="bg1"/>
                </a:solidFill>
                <a:latin typeface="+mj-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352800"/>
            <a:ext cx="7772400" cy="2743200"/>
          </a:xfrm>
        </p:spPr>
        <p:txBody>
          <a:bodyPr anchor="t">
            <a:normAutofit/>
          </a:bodyPr>
          <a:lstStyle>
            <a:lvl1pPr marL="0" indent="0">
              <a:buNone/>
              <a:defRPr sz="3200">
                <a:solidFill>
                  <a:schemeClr val="bg1"/>
                </a:solidFill>
                <a:latin typeface="+mj-lt"/>
              </a:defRPr>
            </a:lvl1pPr>
            <a:lvl2pPr marL="457011" indent="0">
              <a:buNone/>
              <a:defRPr sz="1800">
                <a:solidFill>
                  <a:schemeClr val="tx1">
                    <a:tint val="75000"/>
                  </a:schemeClr>
                </a:solidFill>
              </a:defRPr>
            </a:lvl2pPr>
            <a:lvl3pPr marL="914024" indent="0">
              <a:buNone/>
              <a:defRPr sz="1600">
                <a:solidFill>
                  <a:schemeClr val="tx1">
                    <a:tint val="75000"/>
                  </a:schemeClr>
                </a:solidFill>
              </a:defRPr>
            </a:lvl3pPr>
            <a:lvl4pPr marL="1371040" indent="0">
              <a:buNone/>
              <a:defRPr sz="1400">
                <a:solidFill>
                  <a:schemeClr val="tx1">
                    <a:tint val="75000"/>
                  </a:schemeClr>
                </a:solidFill>
              </a:defRPr>
            </a:lvl4pPr>
            <a:lvl5pPr marL="1828052" indent="0">
              <a:buNone/>
              <a:defRPr sz="1400">
                <a:solidFill>
                  <a:schemeClr val="tx1">
                    <a:tint val="75000"/>
                  </a:schemeClr>
                </a:solidFill>
              </a:defRPr>
            </a:lvl5pPr>
            <a:lvl6pPr marL="2285064" indent="0">
              <a:buNone/>
              <a:defRPr sz="1400">
                <a:solidFill>
                  <a:schemeClr val="tx1">
                    <a:tint val="75000"/>
                  </a:schemeClr>
                </a:solidFill>
              </a:defRPr>
            </a:lvl6pPr>
            <a:lvl7pPr marL="2742079" indent="0">
              <a:buNone/>
              <a:defRPr sz="1400">
                <a:solidFill>
                  <a:schemeClr val="tx1">
                    <a:tint val="75000"/>
                  </a:schemeClr>
                </a:solidFill>
              </a:defRPr>
            </a:lvl7pPr>
            <a:lvl8pPr marL="3199088" indent="0">
              <a:buNone/>
              <a:defRPr sz="1400">
                <a:solidFill>
                  <a:schemeClr val="tx1">
                    <a:tint val="75000"/>
                  </a:schemeClr>
                </a:solidFill>
              </a:defRPr>
            </a:lvl8pPr>
            <a:lvl9pPr marL="3656104" indent="0">
              <a:buNone/>
              <a:defRPr sz="1400">
                <a:solidFill>
                  <a:schemeClr val="tx1">
                    <a:tint val="75000"/>
                  </a:schemeClr>
                </a:solidFill>
              </a:defRPr>
            </a:lvl9pPr>
          </a:lstStyle>
          <a:p>
            <a:pPr lvl="0"/>
            <a:r>
              <a:rPr lang="en-US" dirty="0" smtClean="0"/>
              <a:t>Click to edit Master text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304801"/>
            <a:ext cx="1007110" cy="990600"/>
          </a:xfrm>
          <a:prstGeom prst="rect">
            <a:avLst/>
          </a:prstGeom>
        </p:spPr>
      </p:pic>
      <p:sp>
        <p:nvSpPr>
          <p:cNvPr id="5" name="TextBox 4"/>
          <p:cNvSpPr txBox="1"/>
          <p:nvPr userDrawn="1"/>
        </p:nvSpPr>
        <p:spPr>
          <a:xfrm>
            <a:off x="1371600" y="507713"/>
            <a:ext cx="6934200" cy="584775"/>
          </a:xfrm>
          <a:prstGeom prst="rect">
            <a:avLst/>
          </a:prstGeom>
          <a:noFill/>
        </p:spPr>
        <p:txBody>
          <a:bodyPr wrap="square" lIns="91402" tIns="45702" rIns="91402" bIns="45702" rtlCol="0" anchor="ctr" anchorCtr="0">
            <a:spAutoFit/>
          </a:bodyPr>
          <a:lstStyle/>
          <a:p>
            <a:r>
              <a:rPr lang="en-US" sz="3200" dirty="0" smtClean="0">
                <a:solidFill>
                  <a:schemeClr val="bg1">
                    <a:alpha val="75000"/>
                  </a:schemeClr>
                </a:solidFill>
              </a:rPr>
              <a:t>HOW STUDENTS READ</a:t>
            </a:r>
            <a:endParaRPr lang="en-US" sz="3200" dirty="0">
              <a:solidFill>
                <a:schemeClr val="bg1">
                  <a:alpha val="75000"/>
                </a:schemeClr>
              </a:solidFill>
            </a:endParaRPr>
          </a:p>
        </p:txBody>
      </p:sp>
    </p:spTree>
    <p:extLst>
      <p:ext uri="{BB962C8B-B14F-4D97-AF65-F5344CB8AC3E}">
        <p14:creationId xmlns:p14="http://schemas.microsoft.com/office/powerpoint/2010/main" val="204567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Efficiency Title and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8110" y="152400"/>
            <a:ext cx="7298690" cy="1219200"/>
          </a:xfrm>
        </p:spPr>
        <p:txBody>
          <a:bodyPr anchor="ctr"/>
          <a:lstStyle>
            <a:lvl1pPr algn="l">
              <a:defRPr sz="4000">
                <a:solidFill>
                  <a:schemeClr val="bg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24001"/>
            <a:ext cx="8229600" cy="4602163"/>
          </a:xfrm>
        </p:spPr>
        <p:txBody>
          <a:bodyPr/>
          <a:lstStyle>
            <a:lvl1pPr marL="342761" indent="-342761">
              <a:buClr>
                <a:schemeClr val="accent2">
                  <a:lumMod val="40000"/>
                  <a:lumOff val="60000"/>
                </a:schemeClr>
              </a:buClr>
              <a:buSzPct val="100000"/>
              <a:buFont typeface="TradeGothicLH-Extended" pitchFamily="34" charset="0"/>
              <a:buChar char="•"/>
              <a:defRPr>
                <a:solidFill>
                  <a:schemeClr val="bg1"/>
                </a:solidFill>
                <a:latin typeface="+mj-lt"/>
              </a:defRPr>
            </a:lvl1pPr>
            <a:lvl2pPr marL="742646" indent="-285632">
              <a:buClr>
                <a:schemeClr val="accent2">
                  <a:lumMod val="40000"/>
                  <a:lumOff val="60000"/>
                </a:schemeClr>
              </a:buClr>
              <a:buSzPct val="100000"/>
              <a:buFont typeface="TradeGothicLH-Extended" pitchFamily="34" charset="0"/>
              <a:buChar char="•"/>
              <a:defRPr>
                <a:solidFill>
                  <a:schemeClr val="bg1"/>
                </a:solidFill>
                <a:latin typeface="+mj-lt"/>
              </a:defRPr>
            </a:lvl2pPr>
            <a:lvl3pPr marL="1142530" indent="-228505">
              <a:buClr>
                <a:schemeClr val="accent2">
                  <a:lumMod val="40000"/>
                  <a:lumOff val="60000"/>
                </a:schemeClr>
              </a:buClr>
              <a:buSzPct val="100000"/>
              <a:buFont typeface="TradeGothicLH-Extended" pitchFamily="34" charset="0"/>
              <a:buChar char="•"/>
              <a:defRPr>
                <a:solidFill>
                  <a:schemeClr val="bg1"/>
                </a:solidFill>
                <a:latin typeface="+mj-lt"/>
              </a:defRPr>
            </a:lvl3pPr>
            <a:lvl4pPr marL="1599544" indent="-228505">
              <a:buClr>
                <a:schemeClr val="accent2">
                  <a:lumMod val="40000"/>
                  <a:lumOff val="60000"/>
                </a:schemeClr>
              </a:buClr>
              <a:buSzPct val="100000"/>
              <a:buFont typeface="TradeGothicLH-Extended" pitchFamily="34" charset="0"/>
              <a:buChar char="•"/>
              <a:defRPr>
                <a:solidFill>
                  <a:schemeClr val="bg1"/>
                </a:solidFill>
                <a:latin typeface="+mj-lt"/>
              </a:defRPr>
            </a:lvl4pPr>
            <a:lvl5pPr marL="2056560" indent="-228505">
              <a:buClr>
                <a:schemeClr val="accent2">
                  <a:lumMod val="40000"/>
                  <a:lumOff val="60000"/>
                </a:schemeClr>
              </a:buClr>
              <a:buSzPct val="100000"/>
              <a:buFont typeface="TradeGothicLH-Extended" pitchFamily="34" charset="0"/>
              <a:buChar char="•"/>
              <a:defRPr>
                <a:solidFill>
                  <a:schemeClr val="bg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304801"/>
            <a:ext cx="1007110" cy="990600"/>
          </a:xfrm>
          <a:prstGeom prst="rect">
            <a:avLst/>
          </a:prstGeom>
        </p:spPr>
      </p:pic>
    </p:spTree>
    <p:extLst>
      <p:ext uri="{BB962C8B-B14F-4D97-AF65-F5344CB8AC3E}">
        <p14:creationId xmlns:p14="http://schemas.microsoft.com/office/powerpoint/2010/main" val="252559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fficiency Blank">
    <p:bg>
      <p:bgPr>
        <a:solidFill>
          <a:schemeClr val="accent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304801"/>
            <a:ext cx="1007110" cy="990600"/>
          </a:xfrm>
          <a:prstGeom prst="rect">
            <a:avLst/>
          </a:prstGeom>
        </p:spPr>
      </p:pic>
      <p:sp>
        <p:nvSpPr>
          <p:cNvPr id="5" name="TextBox 4"/>
          <p:cNvSpPr txBox="1"/>
          <p:nvPr userDrawn="1"/>
        </p:nvSpPr>
        <p:spPr>
          <a:xfrm>
            <a:off x="1371600" y="507713"/>
            <a:ext cx="6934200" cy="584775"/>
          </a:xfrm>
          <a:prstGeom prst="rect">
            <a:avLst/>
          </a:prstGeom>
          <a:noFill/>
        </p:spPr>
        <p:txBody>
          <a:bodyPr wrap="square" lIns="91402" tIns="45702" rIns="91402" bIns="45702" rtlCol="0" anchor="ctr" anchorCtr="0">
            <a:spAutoFit/>
          </a:bodyPr>
          <a:lstStyle/>
          <a:p>
            <a:r>
              <a:rPr lang="en-US" sz="3200" dirty="0" smtClean="0">
                <a:solidFill>
                  <a:schemeClr val="bg1">
                    <a:alpha val="75000"/>
                  </a:schemeClr>
                </a:solidFill>
              </a:rPr>
              <a:t>HOW STUDENTS READ</a:t>
            </a:r>
            <a:endParaRPr lang="en-US" sz="3200" dirty="0">
              <a:solidFill>
                <a:schemeClr val="bg1">
                  <a:alpha val="75000"/>
                </a:schemeClr>
              </a:solidFill>
            </a:endParaRPr>
          </a:p>
        </p:txBody>
      </p:sp>
      <p:sp>
        <p:nvSpPr>
          <p:cNvPr id="6" name="Title 5"/>
          <p:cNvSpPr>
            <a:spLocks noGrp="1"/>
          </p:cNvSpPr>
          <p:nvPr>
            <p:ph type="title"/>
          </p:nvPr>
        </p:nvSpPr>
        <p:spPr>
          <a:xfrm>
            <a:off x="457200" y="1447800"/>
            <a:ext cx="8229600" cy="1446550"/>
          </a:xfrm>
        </p:spPr>
        <p:txBody>
          <a:bodyPr anchor="t">
            <a:spAutoFit/>
          </a:bodyPr>
          <a:lstStyle>
            <a:lvl1pPr algn="l">
              <a:defRPr>
                <a:solidFill>
                  <a:schemeClr val="bg1"/>
                </a:soli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0806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8.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8.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92162"/>
          </a:xfrm>
          <a:prstGeom prst="rect">
            <a:avLst/>
          </a:prstGeom>
        </p:spPr>
        <p:txBody>
          <a:bodyPr vert="horz" lIns="91402" tIns="45702" rIns="91402" bIns="45702"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95401"/>
            <a:ext cx="8229600" cy="4830763"/>
          </a:xfrm>
          <a:prstGeom prst="rect">
            <a:avLst/>
          </a:prstGeom>
        </p:spPr>
        <p:txBody>
          <a:bodyPr vert="horz" lIns="91402" tIns="45702" rIns="91402" bIns="4570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5856898"/>
            <a:ext cx="9144000" cy="1001102"/>
          </a:xfrm>
          <a:prstGeom prst="rect">
            <a:avLst/>
          </a:prstGeom>
        </p:spPr>
      </p:pic>
      <p:pic>
        <p:nvPicPr>
          <p:cNvPr id="5" name="Picture 4"/>
          <p:cNvPicPr>
            <a:picLocks noChangeAspect="1"/>
          </p:cNvPicPr>
          <p:nvPr/>
        </p:nvPicPr>
        <p:blipFill rotWithShape="1">
          <a:blip r:embed="rId21">
            <a:extLst>
              <a:ext uri="{28A0092B-C50C-407E-A947-70E740481C1C}">
                <a14:useLocalDpi xmlns:a14="http://schemas.microsoft.com/office/drawing/2010/main" val="0"/>
              </a:ext>
            </a:extLst>
          </a:blip>
          <a:srcRect t="26103" b="27688"/>
          <a:stretch/>
        </p:blipFill>
        <p:spPr>
          <a:xfrm>
            <a:off x="6096001" y="6248400"/>
            <a:ext cx="2641194" cy="524420"/>
          </a:xfrm>
          <a:prstGeom prst="rect">
            <a:avLst/>
          </a:prstGeom>
        </p:spPr>
      </p:pic>
    </p:spTree>
    <p:extLst>
      <p:ext uri="{BB962C8B-B14F-4D97-AF65-F5344CB8AC3E}">
        <p14:creationId xmlns:p14="http://schemas.microsoft.com/office/powerpoint/2010/main" val="1121779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1" r:id="rId4"/>
    <p:sldLayoutId id="2147483660" r:id="rId5"/>
    <p:sldLayoutId id="2147483666" r:id="rId6"/>
    <p:sldLayoutId id="2147483659" r:id="rId7"/>
    <p:sldLayoutId id="2147483661" r:id="rId8"/>
    <p:sldLayoutId id="2147483665" r:id="rId9"/>
    <p:sldLayoutId id="2147483658" r:id="rId10"/>
    <p:sldLayoutId id="2147483662" r:id="rId11"/>
    <p:sldLayoutId id="2147483664" r:id="rId12"/>
    <p:sldLayoutId id="2147483652" r:id="rId13"/>
    <p:sldLayoutId id="2147483653" r:id="rId14"/>
    <p:sldLayoutId id="2147483654" r:id="rId15"/>
    <p:sldLayoutId id="2147483655" r:id="rId16"/>
    <p:sldLayoutId id="2147483656" r:id="rId17"/>
    <p:sldLayoutId id="2147483657" r:id="rId18"/>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ctr" defTabSz="914024" rtl="0" eaLnBrk="1" latinLnBrk="0" hangingPunct="1">
        <a:spcBef>
          <a:spcPct val="0"/>
        </a:spcBef>
        <a:buNone/>
        <a:defRPr sz="4400" kern="1200">
          <a:solidFill>
            <a:schemeClr val="tx2"/>
          </a:solidFill>
          <a:latin typeface="+mn-lt"/>
          <a:ea typeface="+mj-ea"/>
          <a:cs typeface="+mj-cs"/>
        </a:defRPr>
      </a:lvl1pPr>
    </p:titleStyle>
    <p:bodyStyle>
      <a:lvl1pPr marL="342761" indent="-342761" algn="l" defTabSz="914024" rtl="0" eaLnBrk="1" latinLnBrk="0" hangingPunct="1">
        <a:spcBef>
          <a:spcPct val="20000"/>
        </a:spcBef>
        <a:buClr>
          <a:schemeClr val="tx2"/>
        </a:buClr>
        <a:buSzPct val="100000"/>
        <a:buFontTx/>
        <a:buBlip>
          <a:blip r:embed="rId22"/>
        </a:buBlip>
        <a:defRPr sz="3200" kern="1200">
          <a:solidFill>
            <a:schemeClr val="tx1"/>
          </a:solidFill>
          <a:latin typeface="Gill Sans MT" pitchFamily="34" charset="0"/>
          <a:ea typeface="+mn-ea"/>
          <a:cs typeface="+mn-cs"/>
        </a:defRPr>
      </a:lvl1pPr>
      <a:lvl2pPr marL="742646" indent="-285632" algn="l" defTabSz="914024" rtl="0" eaLnBrk="1" latinLnBrk="0" hangingPunct="1">
        <a:spcBef>
          <a:spcPct val="20000"/>
        </a:spcBef>
        <a:buClr>
          <a:schemeClr val="tx2"/>
        </a:buClr>
        <a:buSzPct val="100000"/>
        <a:buFontTx/>
        <a:buBlip>
          <a:blip r:embed="rId22"/>
        </a:buBlip>
        <a:defRPr sz="2800" kern="1200">
          <a:solidFill>
            <a:schemeClr val="tx1"/>
          </a:solidFill>
          <a:latin typeface="Gill Sans MT" pitchFamily="34" charset="0"/>
          <a:ea typeface="+mn-ea"/>
          <a:cs typeface="+mn-cs"/>
        </a:defRPr>
      </a:lvl2pPr>
      <a:lvl3pPr marL="1142530" indent="-228505" algn="l" defTabSz="914024" rtl="0" eaLnBrk="1" latinLnBrk="0" hangingPunct="1">
        <a:spcBef>
          <a:spcPct val="20000"/>
        </a:spcBef>
        <a:buClr>
          <a:schemeClr val="tx2"/>
        </a:buClr>
        <a:buSzPct val="100000"/>
        <a:buFontTx/>
        <a:buBlip>
          <a:blip r:embed="rId22"/>
        </a:buBlip>
        <a:defRPr sz="2400" kern="1200">
          <a:solidFill>
            <a:schemeClr val="tx1"/>
          </a:solidFill>
          <a:latin typeface="Gill Sans MT" pitchFamily="34" charset="0"/>
          <a:ea typeface="+mn-ea"/>
          <a:cs typeface="+mn-cs"/>
        </a:defRPr>
      </a:lvl3pPr>
      <a:lvl4pPr marL="1599544" indent="-228505" algn="l" defTabSz="914024" rtl="0" eaLnBrk="1" latinLnBrk="0" hangingPunct="1">
        <a:spcBef>
          <a:spcPct val="20000"/>
        </a:spcBef>
        <a:buClr>
          <a:schemeClr val="tx2"/>
        </a:buClr>
        <a:buSzPct val="100000"/>
        <a:buFontTx/>
        <a:buBlip>
          <a:blip r:embed="rId22"/>
        </a:buBlip>
        <a:defRPr sz="2000" kern="1200">
          <a:solidFill>
            <a:schemeClr val="tx1"/>
          </a:solidFill>
          <a:latin typeface="Gill Sans MT" pitchFamily="34" charset="0"/>
          <a:ea typeface="+mn-ea"/>
          <a:cs typeface="+mn-cs"/>
        </a:defRPr>
      </a:lvl4pPr>
      <a:lvl5pPr marL="2056560" indent="-228505" algn="l" defTabSz="914024" rtl="0" eaLnBrk="1" latinLnBrk="0" hangingPunct="1">
        <a:spcBef>
          <a:spcPct val="20000"/>
        </a:spcBef>
        <a:buClr>
          <a:schemeClr val="tx2"/>
        </a:buClr>
        <a:buSzPct val="100000"/>
        <a:buFontTx/>
        <a:buBlip>
          <a:blip r:embed="rId22"/>
        </a:buBlip>
        <a:defRPr sz="2000" kern="1200">
          <a:solidFill>
            <a:schemeClr val="tx1"/>
          </a:solidFill>
          <a:latin typeface="Gill Sans MT" pitchFamily="34" charset="0"/>
          <a:ea typeface="+mn-ea"/>
          <a:cs typeface="+mn-cs"/>
        </a:defRPr>
      </a:lvl5pPr>
      <a:lvl6pPr marL="2513573" indent="-228505" algn="l" defTabSz="9140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84" indent="-228505" algn="l" defTabSz="9140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98" indent="-228505" algn="l" defTabSz="9140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09" indent="-228505" algn="l" defTabSz="91402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1"/>
          <p:cNvSpPr>
            <a:spLocks/>
          </p:cNvSpPr>
          <p:nvPr userDrawn="1"/>
        </p:nvSpPr>
        <p:spPr bwMode="auto">
          <a:xfrm>
            <a:off x="-5114" y="5904642"/>
            <a:ext cx="9166324" cy="964406"/>
          </a:xfrm>
          <a:custGeom>
            <a:avLst/>
            <a:gdLst>
              <a:gd name="T0" fmla="*/ 0 w 21586"/>
              <a:gd name="T1" fmla="*/ 13903 h 21594"/>
              <a:gd name="T2" fmla="*/ 7092 w 21586"/>
              <a:gd name="T3" fmla="*/ 17229 h 21594"/>
              <a:gd name="T4" fmla="*/ 21570 w 21586"/>
              <a:gd name="T5" fmla="*/ 0 h 21594"/>
              <a:gd name="T6" fmla="*/ 21578 w 21586"/>
              <a:gd name="T7" fmla="*/ 21386 h 21594"/>
              <a:gd name="T8" fmla="*/ 0 w 21586"/>
              <a:gd name="T9" fmla="*/ 21594 h 21594"/>
              <a:gd name="T10" fmla="*/ 0 w 21586"/>
              <a:gd name="T11" fmla="*/ 13903 h 21594"/>
              <a:gd name="T12" fmla="*/ 0 w 21586"/>
              <a:gd name="T13" fmla="*/ 13903 h 215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86" h="21594">
                <a:moveTo>
                  <a:pt x="0" y="13903"/>
                </a:moveTo>
                <a:cubicBezTo>
                  <a:pt x="0" y="13903"/>
                  <a:pt x="4188" y="19943"/>
                  <a:pt x="7092" y="17229"/>
                </a:cubicBezTo>
                <a:cubicBezTo>
                  <a:pt x="11540" y="13071"/>
                  <a:pt x="15169" y="1247"/>
                  <a:pt x="21570" y="0"/>
                </a:cubicBezTo>
                <a:cubicBezTo>
                  <a:pt x="21600" y="-6"/>
                  <a:pt x="21578" y="21386"/>
                  <a:pt x="21578" y="21386"/>
                </a:cubicBezTo>
                <a:lnTo>
                  <a:pt x="0" y="21594"/>
                </a:lnTo>
                <a:lnTo>
                  <a:pt x="0" y="13903"/>
                </a:lnTo>
                <a:close/>
                <a:moveTo>
                  <a:pt x="0" y="13903"/>
                </a:moveTo>
              </a:path>
            </a:pathLst>
          </a:custGeom>
          <a:gradFill rotWithShape="0">
            <a:gsLst>
              <a:gs pos="0">
                <a:srgbClr val="FFFFFF"/>
              </a:gs>
              <a:gs pos="39896">
                <a:srgbClr val="8BAFD6"/>
              </a:gs>
              <a:gs pos="100000">
                <a:srgbClr val="175FAE"/>
              </a:gs>
            </a:gsLst>
            <a:lin ang="0" scaled="1"/>
          </a:gradFill>
          <a:ln>
            <a:noFill/>
          </a:ln>
          <a:extLst>
            <a:ext uri="{91240B29-F687-4F45-9708-019B960494DF}">
              <a14:hiddenLine xmlns:a14="http://schemas.microsoft.com/office/drawing/2010/main" w="38100" cap="flat">
                <a:solidFill>
                  <a:srgbClr val="000000"/>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3000" dirty="0">
              <a:solidFill>
                <a:srgbClr val="000000"/>
              </a:solidFill>
              <a:latin typeface="Gill Sans MT" pitchFamily="34" charset="0"/>
              <a:sym typeface="Gill Sans" pitchFamily="-1" charset="0"/>
            </a:endParaRPr>
          </a:p>
        </p:txBody>
      </p:sp>
      <p:pic>
        <p:nvPicPr>
          <p:cNvPr id="7" name="Picture 2"/>
          <p:cNvPicPr>
            <a:picLocks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6298" y="5898623"/>
            <a:ext cx="9206508" cy="88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3"/>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661548" y="6375798"/>
            <a:ext cx="2196703" cy="37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6367994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ransition/>
  <p:txStyles>
    <p:titleStyle>
      <a:lvl1pPr algn="ctr" rtl="0" eaLnBrk="0" fontAlgn="base" hangingPunct="0">
        <a:spcBef>
          <a:spcPct val="0"/>
        </a:spcBef>
        <a:spcAft>
          <a:spcPct val="0"/>
        </a:spcAft>
        <a:defRPr sz="55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500">
          <a:solidFill>
            <a:schemeClr val="tx1"/>
          </a:solidFill>
          <a:latin typeface="Gill Sans" pitchFamily="-65" charset="0"/>
          <a:ea typeface="ヒラギノ角ゴ ProN W3" pitchFamily="-65" charset="-128"/>
          <a:cs typeface="ヒラギノ角ゴ ProN W3" pitchFamily="-65" charset="-128"/>
          <a:sym typeface="Gill Sans" pitchFamily="-1" charset="0"/>
        </a:defRPr>
      </a:lvl2pPr>
      <a:lvl3pPr algn="ctr" rtl="0" eaLnBrk="0" fontAlgn="base" hangingPunct="0">
        <a:spcBef>
          <a:spcPct val="0"/>
        </a:spcBef>
        <a:spcAft>
          <a:spcPct val="0"/>
        </a:spcAft>
        <a:defRPr sz="5500">
          <a:solidFill>
            <a:schemeClr val="tx1"/>
          </a:solidFill>
          <a:latin typeface="Gill Sans" pitchFamily="-65" charset="0"/>
          <a:ea typeface="ヒラギノ角ゴ ProN W3" pitchFamily="-65" charset="-128"/>
          <a:cs typeface="ヒラギノ角ゴ ProN W3" pitchFamily="-65" charset="-128"/>
          <a:sym typeface="Gill Sans" pitchFamily="-1" charset="0"/>
        </a:defRPr>
      </a:lvl3pPr>
      <a:lvl4pPr algn="ctr" rtl="0" eaLnBrk="0" fontAlgn="base" hangingPunct="0">
        <a:spcBef>
          <a:spcPct val="0"/>
        </a:spcBef>
        <a:spcAft>
          <a:spcPct val="0"/>
        </a:spcAft>
        <a:defRPr sz="5500">
          <a:solidFill>
            <a:schemeClr val="tx1"/>
          </a:solidFill>
          <a:latin typeface="Gill Sans" pitchFamily="-65" charset="0"/>
          <a:ea typeface="ヒラギノ角ゴ ProN W3" pitchFamily="-65" charset="-128"/>
          <a:cs typeface="ヒラギノ角ゴ ProN W3" pitchFamily="-65" charset="-128"/>
          <a:sym typeface="Gill Sans" pitchFamily="-1" charset="0"/>
        </a:defRPr>
      </a:lvl4pPr>
      <a:lvl5pPr algn="ctr" rtl="0" eaLnBrk="0" fontAlgn="base" hangingPunct="0">
        <a:spcBef>
          <a:spcPct val="0"/>
        </a:spcBef>
        <a:spcAft>
          <a:spcPct val="0"/>
        </a:spcAft>
        <a:defRPr sz="5500">
          <a:solidFill>
            <a:schemeClr val="tx1"/>
          </a:solidFill>
          <a:latin typeface="Gill Sans" pitchFamily="-65" charset="0"/>
          <a:ea typeface="ヒラギノ角ゴ ProN W3" pitchFamily="-65" charset="-128"/>
          <a:cs typeface="ヒラギノ角ゴ ProN W3" pitchFamily="-65" charset="-128"/>
          <a:sym typeface="Gill Sans" pitchFamily="-1" charset="0"/>
        </a:defRPr>
      </a:lvl5pPr>
      <a:lvl6pPr marL="321125" algn="ctr" rtl="0" fontAlgn="base">
        <a:spcBef>
          <a:spcPct val="0"/>
        </a:spcBef>
        <a:spcAft>
          <a:spcPct val="0"/>
        </a:spcAft>
        <a:defRPr sz="5500">
          <a:solidFill>
            <a:schemeClr val="tx1"/>
          </a:solidFill>
          <a:latin typeface="Gill Sans" pitchFamily="-65" charset="0"/>
          <a:ea typeface="ヒラギノ角ゴ ProN W3" pitchFamily="-65" charset="-128"/>
          <a:cs typeface="ヒラギノ角ゴ ProN W3" pitchFamily="-65" charset="-128"/>
          <a:sym typeface="Gill Sans" pitchFamily="-65" charset="0"/>
        </a:defRPr>
      </a:lvl6pPr>
      <a:lvl7pPr marL="642255" algn="ctr" rtl="0" fontAlgn="base">
        <a:spcBef>
          <a:spcPct val="0"/>
        </a:spcBef>
        <a:spcAft>
          <a:spcPct val="0"/>
        </a:spcAft>
        <a:defRPr sz="5500">
          <a:solidFill>
            <a:schemeClr val="tx1"/>
          </a:solidFill>
          <a:latin typeface="Gill Sans" pitchFamily="-65" charset="0"/>
          <a:ea typeface="ヒラギノ角ゴ ProN W3" pitchFamily="-65" charset="-128"/>
          <a:cs typeface="ヒラギノ角ゴ ProN W3" pitchFamily="-65" charset="-128"/>
          <a:sym typeface="Gill Sans" pitchFamily="-65" charset="0"/>
        </a:defRPr>
      </a:lvl7pPr>
      <a:lvl8pPr marL="963382" algn="ctr" rtl="0" fontAlgn="base">
        <a:spcBef>
          <a:spcPct val="0"/>
        </a:spcBef>
        <a:spcAft>
          <a:spcPct val="0"/>
        </a:spcAft>
        <a:defRPr sz="5500">
          <a:solidFill>
            <a:schemeClr val="tx1"/>
          </a:solidFill>
          <a:latin typeface="Gill Sans" pitchFamily="-65" charset="0"/>
          <a:ea typeface="ヒラギノ角ゴ ProN W3" pitchFamily="-65" charset="-128"/>
          <a:cs typeface="ヒラギノ角ゴ ProN W3" pitchFamily="-65" charset="-128"/>
          <a:sym typeface="Gill Sans" pitchFamily="-65" charset="0"/>
        </a:defRPr>
      </a:lvl8pPr>
      <a:lvl9pPr marL="1284513" algn="ctr" rtl="0" fontAlgn="base">
        <a:spcBef>
          <a:spcPct val="0"/>
        </a:spcBef>
        <a:spcAft>
          <a:spcPct val="0"/>
        </a:spcAft>
        <a:defRPr sz="5500">
          <a:solidFill>
            <a:schemeClr val="tx1"/>
          </a:solidFill>
          <a:latin typeface="Gill Sans" pitchFamily="-65" charset="0"/>
          <a:ea typeface="ヒラギノ角ゴ ProN W3" pitchFamily="-65" charset="-128"/>
          <a:cs typeface="ヒラギノ角ゴ ProN W3" pitchFamily="-65" charset="-128"/>
          <a:sym typeface="Gill Sans" pitchFamily="-65" charset="0"/>
        </a:defRPr>
      </a:lvl9pPr>
    </p:titleStyle>
    <p:bodyStyle>
      <a:lvl1pPr marL="490615" indent="-312208" algn="l" rtl="0" eaLnBrk="0" fontAlgn="base" hangingPunct="0">
        <a:spcBef>
          <a:spcPts val="1617"/>
        </a:spcBef>
        <a:spcAft>
          <a:spcPct val="0"/>
        </a:spcAft>
        <a:buSzPct val="171000"/>
        <a:buFont typeface="Gill Sans" pitchFamily="-1" charset="0"/>
        <a:buChar char="•"/>
        <a:defRPr sz="2700">
          <a:solidFill>
            <a:schemeClr val="tx1"/>
          </a:solidFill>
          <a:latin typeface="+mn-lt"/>
          <a:ea typeface="+mn-ea"/>
          <a:cs typeface="+mn-cs"/>
          <a:sym typeface="Gill Sans" pitchFamily="-1" charset="0"/>
        </a:defRPr>
      </a:lvl1pPr>
      <a:lvl2pPr marL="731450" indent="-312208" algn="l" rtl="0" eaLnBrk="0" fontAlgn="base" hangingPunct="0">
        <a:spcBef>
          <a:spcPts val="1617"/>
        </a:spcBef>
        <a:spcAft>
          <a:spcPct val="0"/>
        </a:spcAft>
        <a:buSzPct val="171000"/>
        <a:buFont typeface="Gill Sans" pitchFamily="-1" charset="0"/>
        <a:buChar char="•"/>
        <a:defRPr sz="2700">
          <a:solidFill>
            <a:schemeClr val="tx1"/>
          </a:solidFill>
          <a:latin typeface="+mn-lt"/>
          <a:ea typeface="+mn-ea"/>
          <a:cs typeface="+mn-cs"/>
          <a:sym typeface="Gill Sans" pitchFamily="-1" charset="0"/>
        </a:defRPr>
      </a:lvl2pPr>
      <a:lvl3pPr marL="972304" indent="-312208" algn="l" rtl="0" eaLnBrk="0" fontAlgn="base" hangingPunct="0">
        <a:spcBef>
          <a:spcPts val="1617"/>
        </a:spcBef>
        <a:spcAft>
          <a:spcPct val="0"/>
        </a:spcAft>
        <a:buSzPct val="171000"/>
        <a:buFont typeface="Gill Sans" pitchFamily="-1" charset="0"/>
        <a:buChar char="•"/>
        <a:defRPr sz="2700">
          <a:solidFill>
            <a:schemeClr val="tx1"/>
          </a:solidFill>
          <a:latin typeface="+mn-lt"/>
          <a:ea typeface="+mn-ea"/>
          <a:cs typeface="+mn-cs"/>
          <a:sym typeface="Gill Sans" pitchFamily="-1" charset="0"/>
        </a:defRPr>
      </a:lvl3pPr>
      <a:lvl4pPr marL="1222076" indent="-312208" algn="l" rtl="0" eaLnBrk="0" fontAlgn="base" hangingPunct="0">
        <a:spcBef>
          <a:spcPts val="1617"/>
        </a:spcBef>
        <a:spcAft>
          <a:spcPct val="0"/>
        </a:spcAft>
        <a:buSzPct val="171000"/>
        <a:buFont typeface="Gill Sans" pitchFamily="-1" charset="0"/>
        <a:buChar char="•"/>
        <a:defRPr sz="2700">
          <a:solidFill>
            <a:schemeClr val="tx1"/>
          </a:solidFill>
          <a:latin typeface="+mn-lt"/>
          <a:ea typeface="+mn-ea"/>
          <a:cs typeface="+mn-cs"/>
          <a:sym typeface="Gill Sans" pitchFamily="-1" charset="0"/>
        </a:defRPr>
      </a:lvl4pPr>
      <a:lvl5pPr marL="1462917" indent="-312208" algn="l" rtl="0" eaLnBrk="0" fontAlgn="base" hangingPunct="0">
        <a:spcBef>
          <a:spcPts val="1617"/>
        </a:spcBef>
        <a:spcAft>
          <a:spcPct val="0"/>
        </a:spcAft>
        <a:buSzPct val="171000"/>
        <a:buFont typeface="Gill Sans" pitchFamily="-1" charset="0"/>
        <a:buChar char="•"/>
        <a:defRPr sz="2700">
          <a:solidFill>
            <a:schemeClr val="tx1"/>
          </a:solidFill>
          <a:latin typeface="+mn-lt"/>
          <a:ea typeface="+mn-ea"/>
          <a:cs typeface="+mn-cs"/>
          <a:sym typeface="Gill Sans" pitchFamily="-1" charset="0"/>
        </a:defRPr>
      </a:lvl5pPr>
      <a:lvl6pPr marL="1784045" indent="-312208" algn="l" rtl="0" fontAlgn="base">
        <a:spcBef>
          <a:spcPts val="1617"/>
        </a:spcBef>
        <a:spcAft>
          <a:spcPct val="0"/>
        </a:spcAft>
        <a:buSzPct val="171000"/>
        <a:buFont typeface="Gill Sans" pitchFamily="-65" charset="0"/>
        <a:buChar char="•"/>
        <a:defRPr sz="2700">
          <a:solidFill>
            <a:schemeClr val="tx1"/>
          </a:solidFill>
          <a:latin typeface="+mn-lt"/>
          <a:ea typeface="+mn-ea"/>
          <a:cs typeface="+mn-cs"/>
          <a:sym typeface="Gill Sans" pitchFamily="-65" charset="0"/>
        </a:defRPr>
      </a:lvl6pPr>
      <a:lvl7pPr marL="2105174" indent="-312208" algn="l" rtl="0" fontAlgn="base">
        <a:spcBef>
          <a:spcPts val="1617"/>
        </a:spcBef>
        <a:spcAft>
          <a:spcPct val="0"/>
        </a:spcAft>
        <a:buSzPct val="171000"/>
        <a:buFont typeface="Gill Sans" pitchFamily="-65" charset="0"/>
        <a:buChar char="•"/>
        <a:defRPr sz="2700">
          <a:solidFill>
            <a:schemeClr val="tx1"/>
          </a:solidFill>
          <a:latin typeface="+mn-lt"/>
          <a:ea typeface="+mn-ea"/>
          <a:cs typeface="+mn-cs"/>
          <a:sym typeface="Gill Sans" pitchFamily="-65" charset="0"/>
        </a:defRPr>
      </a:lvl7pPr>
      <a:lvl8pPr marL="2426307" indent="-312208" algn="l" rtl="0" fontAlgn="base">
        <a:spcBef>
          <a:spcPts val="1617"/>
        </a:spcBef>
        <a:spcAft>
          <a:spcPct val="0"/>
        </a:spcAft>
        <a:buSzPct val="171000"/>
        <a:buFont typeface="Gill Sans" pitchFamily="-65" charset="0"/>
        <a:buChar char="•"/>
        <a:defRPr sz="2700">
          <a:solidFill>
            <a:schemeClr val="tx1"/>
          </a:solidFill>
          <a:latin typeface="+mn-lt"/>
          <a:ea typeface="+mn-ea"/>
          <a:cs typeface="+mn-cs"/>
          <a:sym typeface="Gill Sans" pitchFamily="-65" charset="0"/>
        </a:defRPr>
      </a:lvl8pPr>
      <a:lvl9pPr marL="2747431" indent="-312208" algn="l" rtl="0" fontAlgn="base">
        <a:spcBef>
          <a:spcPts val="1617"/>
        </a:spcBef>
        <a:spcAft>
          <a:spcPct val="0"/>
        </a:spcAft>
        <a:buSzPct val="171000"/>
        <a:buFont typeface="Gill Sans" pitchFamily="-65" charset="0"/>
        <a:buChar char="•"/>
        <a:defRPr sz="2700">
          <a:solidFill>
            <a:schemeClr val="tx1"/>
          </a:solidFill>
          <a:latin typeface="+mn-lt"/>
          <a:ea typeface="+mn-ea"/>
          <a:cs typeface="+mn-cs"/>
          <a:sym typeface="Gill Sans" pitchFamily="-65" charset="0"/>
        </a:defRPr>
      </a:lvl9pPr>
    </p:bodyStyle>
    <p:otherStyle>
      <a:defPPr>
        <a:defRPr lang="en-US"/>
      </a:defPPr>
      <a:lvl1pPr marL="0" algn="l" defTabSz="321125" rtl="0" eaLnBrk="1" latinLnBrk="0" hangingPunct="1">
        <a:defRPr sz="1300" kern="1200">
          <a:solidFill>
            <a:schemeClr val="tx1"/>
          </a:solidFill>
          <a:latin typeface="+mn-lt"/>
          <a:ea typeface="+mn-ea"/>
          <a:cs typeface="+mn-cs"/>
        </a:defRPr>
      </a:lvl1pPr>
      <a:lvl2pPr marL="321125" algn="l" defTabSz="321125" rtl="0" eaLnBrk="1" latinLnBrk="0" hangingPunct="1">
        <a:defRPr sz="1300" kern="1200">
          <a:solidFill>
            <a:schemeClr val="tx1"/>
          </a:solidFill>
          <a:latin typeface="+mn-lt"/>
          <a:ea typeface="+mn-ea"/>
          <a:cs typeface="+mn-cs"/>
        </a:defRPr>
      </a:lvl2pPr>
      <a:lvl3pPr marL="642255" algn="l" defTabSz="321125" rtl="0" eaLnBrk="1" latinLnBrk="0" hangingPunct="1">
        <a:defRPr sz="1300" kern="1200">
          <a:solidFill>
            <a:schemeClr val="tx1"/>
          </a:solidFill>
          <a:latin typeface="+mn-lt"/>
          <a:ea typeface="+mn-ea"/>
          <a:cs typeface="+mn-cs"/>
        </a:defRPr>
      </a:lvl3pPr>
      <a:lvl4pPr marL="963382" algn="l" defTabSz="321125" rtl="0" eaLnBrk="1" latinLnBrk="0" hangingPunct="1">
        <a:defRPr sz="1300" kern="1200">
          <a:solidFill>
            <a:schemeClr val="tx1"/>
          </a:solidFill>
          <a:latin typeface="+mn-lt"/>
          <a:ea typeface="+mn-ea"/>
          <a:cs typeface="+mn-cs"/>
        </a:defRPr>
      </a:lvl4pPr>
      <a:lvl5pPr marL="1284513" algn="l" defTabSz="321125" rtl="0" eaLnBrk="1" latinLnBrk="0" hangingPunct="1">
        <a:defRPr sz="1300" kern="1200">
          <a:solidFill>
            <a:schemeClr val="tx1"/>
          </a:solidFill>
          <a:latin typeface="+mn-lt"/>
          <a:ea typeface="+mn-ea"/>
          <a:cs typeface="+mn-cs"/>
        </a:defRPr>
      </a:lvl5pPr>
      <a:lvl6pPr marL="1605642" algn="l" defTabSz="321125" rtl="0" eaLnBrk="1" latinLnBrk="0" hangingPunct="1">
        <a:defRPr sz="1300" kern="1200">
          <a:solidFill>
            <a:schemeClr val="tx1"/>
          </a:solidFill>
          <a:latin typeface="+mn-lt"/>
          <a:ea typeface="+mn-ea"/>
          <a:cs typeface="+mn-cs"/>
        </a:defRPr>
      </a:lvl6pPr>
      <a:lvl7pPr marL="1926770" algn="l" defTabSz="321125" rtl="0" eaLnBrk="1" latinLnBrk="0" hangingPunct="1">
        <a:defRPr sz="1300" kern="1200">
          <a:solidFill>
            <a:schemeClr val="tx1"/>
          </a:solidFill>
          <a:latin typeface="+mn-lt"/>
          <a:ea typeface="+mn-ea"/>
          <a:cs typeface="+mn-cs"/>
        </a:defRPr>
      </a:lvl7pPr>
      <a:lvl8pPr marL="2247901" algn="l" defTabSz="321125" rtl="0" eaLnBrk="1" latinLnBrk="0" hangingPunct="1">
        <a:defRPr sz="1300" kern="1200">
          <a:solidFill>
            <a:schemeClr val="tx1"/>
          </a:solidFill>
          <a:latin typeface="+mn-lt"/>
          <a:ea typeface="+mn-ea"/>
          <a:cs typeface="+mn-cs"/>
        </a:defRPr>
      </a:lvl8pPr>
      <a:lvl9pPr marL="2569028" algn="l" defTabSz="321125"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1"/>
          <p:cNvSpPr>
            <a:spLocks/>
          </p:cNvSpPr>
          <p:nvPr userDrawn="1"/>
        </p:nvSpPr>
        <p:spPr bwMode="auto">
          <a:xfrm>
            <a:off x="-5114" y="5904642"/>
            <a:ext cx="9166324" cy="964406"/>
          </a:xfrm>
          <a:custGeom>
            <a:avLst/>
            <a:gdLst>
              <a:gd name="T0" fmla="*/ 0 w 21586"/>
              <a:gd name="T1" fmla="*/ 13903 h 21594"/>
              <a:gd name="T2" fmla="*/ 7092 w 21586"/>
              <a:gd name="T3" fmla="*/ 17229 h 21594"/>
              <a:gd name="T4" fmla="*/ 21570 w 21586"/>
              <a:gd name="T5" fmla="*/ 0 h 21594"/>
              <a:gd name="T6" fmla="*/ 21578 w 21586"/>
              <a:gd name="T7" fmla="*/ 21386 h 21594"/>
              <a:gd name="T8" fmla="*/ 0 w 21586"/>
              <a:gd name="T9" fmla="*/ 21594 h 21594"/>
              <a:gd name="T10" fmla="*/ 0 w 21586"/>
              <a:gd name="T11" fmla="*/ 13903 h 21594"/>
              <a:gd name="T12" fmla="*/ 0 w 21586"/>
              <a:gd name="T13" fmla="*/ 13903 h 215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86" h="21594">
                <a:moveTo>
                  <a:pt x="0" y="13903"/>
                </a:moveTo>
                <a:cubicBezTo>
                  <a:pt x="0" y="13903"/>
                  <a:pt x="4188" y="19943"/>
                  <a:pt x="7092" y="17229"/>
                </a:cubicBezTo>
                <a:cubicBezTo>
                  <a:pt x="11540" y="13071"/>
                  <a:pt x="15169" y="1247"/>
                  <a:pt x="21570" y="0"/>
                </a:cubicBezTo>
                <a:cubicBezTo>
                  <a:pt x="21600" y="-6"/>
                  <a:pt x="21578" y="21386"/>
                  <a:pt x="21578" y="21386"/>
                </a:cubicBezTo>
                <a:lnTo>
                  <a:pt x="0" y="21594"/>
                </a:lnTo>
                <a:lnTo>
                  <a:pt x="0" y="13903"/>
                </a:lnTo>
                <a:close/>
                <a:moveTo>
                  <a:pt x="0" y="13903"/>
                </a:moveTo>
              </a:path>
            </a:pathLst>
          </a:custGeom>
          <a:gradFill rotWithShape="0">
            <a:gsLst>
              <a:gs pos="0">
                <a:srgbClr val="FFFFFF"/>
              </a:gs>
              <a:gs pos="39896">
                <a:srgbClr val="8BAFD6"/>
              </a:gs>
              <a:gs pos="100000">
                <a:srgbClr val="175FAE"/>
              </a:gs>
            </a:gsLst>
            <a:lin ang="0" scaled="1"/>
          </a:gradFill>
          <a:ln>
            <a:noFill/>
          </a:ln>
          <a:extLst>
            <a:ext uri="{91240B29-F687-4F45-9708-019B960494DF}">
              <a14:hiddenLine xmlns:a14="http://schemas.microsoft.com/office/drawing/2010/main" w="38100" cap="flat">
                <a:solidFill>
                  <a:srgbClr val="000000"/>
                </a:solidFill>
                <a:miter lim="800000"/>
                <a:headEnd type="none" w="med" len="med"/>
                <a:tailEnd type="none" w="med" len="med"/>
              </a14:hiddenLine>
            </a:ext>
          </a:extLst>
        </p:spPr>
        <p:txBody>
          <a:bodyPr lIns="0" tIns="0" rIns="0" bIns="0"/>
          <a:lstStyle/>
          <a:p>
            <a:pPr algn="ctr" defTabSz="914118" fontAlgn="base">
              <a:spcBef>
                <a:spcPct val="0"/>
              </a:spcBef>
              <a:spcAft>
                <a:spcPct val="0"/>
              </a:spcAft>
            </a:pPr>
            <a:endParaRPr lang="en-US" sz="3000" dirty="0">
              <a:solidFill>
                <a:srgbClr val="000000"/>
              </a:solidFill>
              <a:latin typeface="Gill Sans MT" pitchFamily="34" charset="0"/>
              <a:sym typeface="Gill Sans" pitchFamily="-1" charset="0"/>
            </a:endParaRPr>
          </a:p>
        </p:txBody>
      </p:sp>
      <p:pic>
        <p:nvPicPr>
          <p:cNvPr id="7" name="Picture 2"/>
          <p:cNvPicPr>
            <a:picLocks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6298" y="5898623"/>
            <a:ext cx="9206508" cy="88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3"/>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661548" y="6375798"/>
            <a:ext cx="2196703" cy="37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42661489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ransition/>
  <p:txStyles>
    <p:titleStyle>
      <a:lvl1pPr algn="ctr" rtl="0" eaLnBrk="0" fontAlgn="base" hangingPunct="0">
        <a:spcBef>
          <a:spcPct val="0"/>
        </a:spcBef>
        <a:spcAft>
          <a:spcPct val="0"/>
        </a:spcAft>
        <a:defRPr sz="55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500">
          <a:solidFill>
            <a:schemeClr val="tx1"/>
          </a:solidFill>
          <a:latin typeface="Gill Sans" pitchFamily="-65" charset="0"/>
          <a:ea typeface="ヒラギノ角ゴ ProN W3" pitchFamily="-65" charset="-128"/>
          <a:cs typeface="ヒラギノ角ゴ ProN W3" pitchFamily="-65" charset="-128"/>
          <a:sym typeface="Gill Sans" pitchFamily="-1" charset="0"/>
        </a:defRPr>
      </a:lvl2pPr>
      <a:lvl3pPr algn="ctr" rtl="0" eaLnBrk="0" fontAlgn="base" hangingPunct="0">
        <a:spcBef>
          <a:spcPct val="0"/>
        </a:spcBef>
        <a:spcAft>
          <a:spcPct val="0"/>
        </a:spcAft>
        <a:defRPr sz="5500">
          <a:solidFill>
            <a:schemeClr val="tx1"/>
          </a:solidFill>
          <a:latin typeface="Gill Sans" pitchFamily="-65" charset="0"/>
          <a:ea typeface="ヒラギノ角ゴ ProN W3" pitchFamily="-65" charset="-128"/>
          <a:cs typeface="ヒラギノ角ゴ ProN W3" pitchFamily="-65" charset="-128"/>
          <a:sym typeface="Gill Sans" pitchFamily="-1" charset="0"/>
        </a:defRPr>
      </a:lvl3pPr>
      <a:lvl4pPr algn="ctr" rtl="0" eaLnBrk="0" fontAlgn="base" hangingPunct="0">
        <a:spcBef>
          <a:spcPct val="0"/>
        </a:spcBef>
        <a:spcAft>
          <a:spcPct val="0"/>
        </a:spcAft>
        <a:defRPr sz="5500">
          <a:solidFill>
            <a:schemeClr val="tx1"/>
          </a:solidFill>
          <a:latin typeface="Gill Sans" pitchFamily="-65" charset="0"/>
          <a:ea typeface="ヒラギノ角ゴ ProN W3" pitchFamily="-65" charset="-128"/>
          <a:cs typeface="ヒラギノ角ゴ ProN W3" pitchFamily="-65" charset="-128"/>
          <a:sym typeface="Gill Sans" pitchFamily="-1" charset="0"/>
        </a:defRPr>
      </a:lvl4pPr>
      <a:lvl5pPr algn="ctr" rtl="0" eaLnBrk="0" fontAlgn="base" hangingPunct="0">
        <a:spcBef>
          <a:spcPct val="0"/>
        </a:spcBef>
        <a:spcAft>
          <a:spcPct val="0"/>
        </a:spcAft>
        <a:defRPr sz="5500">
          <a:solidFill>
            <a:schemeClr val="tx1"/>
          </a:solidFill>
          <a:latin typeface="Gill Sans" pitchFamily="-65" charset="0"/>
          <a:ea typeface="ヒラギノ角ゴ ProN W3" pitchFamily="-65" charset="-128"/>
          <a:cs typeface="ヒラギノ角ゴ ProN W3" pitchFamily="-65" charset="-128"/>
          <a:sym typeface="Gill Sans" pitchFamily="-1" charset="0"/>
        </a:defRPr>
      </a:lvl5pPr>
      <a:lvl6pPr marL="321159" algn="ctr" rtl="0" fontAlgn="base">
        <a:spcBef>
          <a:spcPct val="0"/>
        </a:spcBef>
        <a:spcAft>
          <a:spcPct val="0"/>
        </a:spcAft>
        <a:defRPr sz="5500">
          <a:solidFill>
            <a:schemeClr val="tx1"/>
          </a:solidFill>
          <a:latin typeface="Gill Sans" pitchFamily="-65" charset="0"/>
          <a:ea typeface="ヒラギノ角ゴ ProN W3" pitchFamily="-65" charset="-128"/>
          <a:cs typeface="ヒラギノ角ゴ ProN W3" pitchFamily="-65" charset="-128"/>
          <a:sym typeface="Gill Sans" pitchFamily="-65" charset="0"/>
        </a:defRPr>
      </a:lvl6pPr>
      <a:lvl7pPr marL="642321" algn="ctr" rtl="0" fontAlgn="base">
        <a:spcBef>
          <a:spcPct val="0"/>
        </a:spcBef>
        <a:spcAft>
          <a:spcPct val="0"/>
        </a:spcAft>
        <a:defRPr sz="5500">
          <a:solidFill>
            <a:schemeClr val="tx1"/>
          </a:solidFill>
          <a:latin typeface="Gill Sans" pitchFamily="-65" charset="0"/>
          <a:ea typeface="ヒラギノ角ゴ ProN W3" pitchFamily="-65" charset="-128"/>
          <a:cs typeface="ヒラギノ角ゴ ProN W3" pitchFamily="-65" charset="-128"/>
          <a:sym typeface="Gill Sans" pitchFamily="-65" charset="0"/>
        </a:defRPr>
      </a:lvl7pPr>
      <a:lvl8pPr marL="963480" algn="ctr" rtl="0" fontAlgn="base">
        <a:spcBef>
          <a:spcPct val="0"/>
        </a:spcBef>
        <a:spcAft>
          <a:spcPct val="0"/>
        </a:spcAft>
        <a:defRPr sz="5500">
          <a:solidFill>
            <a:schemeClr val="tx1"/>
          </a:solidFill>
          <a:latin typeface="Gill Sans" pitchFamily="-65" charset="0"/>
          <a:ea typeface="ヒラギノ角ゴ ProN W3" pitchFamily="-65" charset="-128"/>
          <a:cs typeface="ヒラギノ角ゴ ProN W3" pitchFamily="-65" charset="-128"/>
          <a:sym typeface="Gill Sans" pitchFamily="-65" charset="0"/>
        </a:defRPr>
      </a:lvl8pPr>
      <a:lvl9pPr marL="1284645" algn="ctr" rtl="0" fontAlgn="base">
        <a:spcBef>
          <a:spcPct val="0"/>
        </a:spcBef>
        <a:spcAft>
          <a:spcPct val="0"/>
        </a:spcAft>
        <a:defRPr sz="5500">
          <a:solidFill>
            <a:schemeClr val="tx1"/>
          </a:solidFill>
          <a:latin typeface="Gill Sans" pitchFamily="-65" charset="0"/>
          <a:ea typeface="ヒラギノ角ゴ ProN W3" pitchFamily="-65" charset="-128"/>
          <a:cs typeface="ヒラギノ角ゴ ProN W3" pitchFamily="-65" charset="-128"/>
          <a:sym typeface="Gill Sans" pitchFamily="-65" charset="0"/>
        </a:defRPr>
      </a:lvl9pPr>
    </p:titleStyle>
    <p:bodyStyle>
      <a:lvl1pPr marL="490665" indent="-312240" algn="l" rtl="0" eaLnBrk="0" fontAlgn="base" hangingPunct="0">
        <a:spcBef>
          <a:spcPts val="1617"/>
        </a:spcBef>
        <a:spcAft>
          <a:spcPct val="0"/>
        </a:spcAft>
        <a:buSzPct val="171000"/>
        <a:buFont typeface="Gill Sans" pitchFamily="-1" charset="0"/>
        <a:buChar char="•"/>
        <a:defRPr sz="2700">
          <a:solidFill>
            <a:schemeClr val="tx1"/>
          </a:solidFill>
          <a:latin typeface="+mn-lt"/>
          <a:ea typeface="+mn-ea"/>
          <a:cs typeface="+mn-cs"/>
          <a:sym typeface="Gill Sans" pitchFamily="-1" charset="0"/>
        </a:defRPr>
      </a:lvl1pPr>
      <a:lvl2pPr marL="731526" indent="-312240" algn="l" rtl="0" eaLnBrk="0" fontAlgn="base" hangingPunct="0">
        <a:spcBef>
          <a:spcPts val="1617"/>
        </a:spcBef>
        <a:spcAft>
          <a:spcPct val="0"/>
        </a:spcAft>
        <a:buSzPct val="171000"/>
        <a:buFont typeface="Gill Sans" pitchFamily="-1" charset="0"/>
        <a:buChar char="•"/>
        <a:defRPr sz="2700">
          <a:solidFill>
            <a:schemeClr val="tx1"/>
          </a:solidFill>
          <a:latin typeface="+mn-lt"/>
          <a:ea typeface="+mn-ea"/>
          <a:cs typeface="+mn-cs"/>
          <a:sym typeface="Gill Sans" pitchFamily="-1" charset="0"/>
        </a:defRPr>
      </a:lvl2pPr>
      <a:lvl3pPr marL="972403" indent="-312240" algn="l" rtl="0" eaLnBrk="0" fontAlgn="base" hangingPunct="0">
        <a:spcBef>
          <a:spcPts val="1617"/>
        </a:spcBef>
        <a:spcAft>
          <a:spcPct val="0"/>
        </a:spcAft>
        <a:buSzPct val="171000"/>
        <a:buFont typeface="Gill Sans" pitchFamily="-1" charset="0"/>
        <a:buChar char="•"/>
        <a:defRPr sz="2700">
          <a:solidFill>
            <a:schemeClr val="tx1"/>
          </a:solidFill>
          <a:latin typeface="+mn-lt"/>
          <a:ea typeface="+mn-ea"/>
          <a:cs typeface="+mn-cs"/>
          <a:sym typeface="Gill Sans" pitchFamily="-1" charset="0"/>
        </a:defRPr>
      </a:lvl3pPr>
      <a:lvl4pPr marL="1222200" indent="-312240" algn="l" rtl="0" eaLnBrk="0" fontAlgn="base" hangingPunct="0">
        <a:spcBef>
          <a:spcPts val="1617"/>
        </a:spcBef>
        <a:spcAft>
          <a:spcPct val="0"/>
        </a:spcAft>
        <a:buSzPct val="171000"/>
        <a:buFont typeface="Gill Sans" pitchFamily="-1" charset="0"/>
        <a:buChar char="•"/>
        <a:defRPr sz="2700">
          <a:solidFill>
            <a:schemeClr val="tx1"/>
          </a:solidFill>
          <a:latin typeface="+mn-lt"/>
          <a:ea typeface="+mn-ea"/>
          <a:cs typeface="+mn-cs"/>
          <a:sym typeface="Gill Sans" pitchFamily="-1" charset="0"/>
        </a:defRPr>
      </a:lvl4pPr>
      <a:lvl5pPr marL="1463067" indent="-312240" algn="l" rtl="0" eaLnBrk="0" fontAlgn="base" hangingPunct="0">
        <a:spcBef>
          <a:spcPts val="1617"/>
        </a:spcBef>
        <a:spcAft>
          <a:spcPct val="0"/>
        </a:spcAft>
        <a:buSzPct val="171000"/>
        <a:buFont typeface="Gill Sans" pitchFamily="-1" charset="0"/>
        <a:buChar char="•"/>
        <a:defRPr sz="2700">
          <a:solidFill>
            <a:schemeClr val="tx1"/>
          </a:solidFill>
          <a:latin typeface="+mn-lt"/>
          <a:ea typeface="+mn-ea"/>
          <a:cs typeface="+mn-cs"/>
          <a:sym typeface="Gill Sans" pitchFamily="-1" charset="0"/>
        </a:defRPr>
      </a:lvl5pPr>
      <a:lvl6pPr marL="1784227" indent="-312240" algn="l" rtl="0" fontAlgn="base">
        <a:spcBef>
          <a:spcPts val="1617"/>
        </a:spcBef>
        <a:spcAft>
          <a:spcPct val="0"/>
        </a:spcAft>
        <a:buSzPct val="171000"/>
        <a:buFont typeface="Gill Sans" pitchFamily="-65" charset="0"/>
        <a:buChar char="•"/>
        <a:defRPr sz="2700">
          <a:solidFill>
            <a:schemeClr val="tx1"/>
          </a:solidFill>
          <a:latin typeface="+mn-lt"/>
          <a:ea typeface="+mn-ea"/>
          <a:cs typeface="+mn-cs"/>
          <a:sym typeface="Gill Sans" pitchFamily="-65" charset="0"/>
        </a:defRPr>
      </a:lvl6pPr>
      <a:lvl7pPr marL="2105389" indent="-312240" algn="l" rtl="0" fontAlgn="base">
        <a:spcBef>
          <a:spcPts val="1617"/>
        </a:spcBef>
        <a:spcAft>
          <a:spcPct val="0"/>
        </a:spcAft>
        <a:buSzPct val="171000"/>
        <a:buFont typeface="Gill Sans" pitchFamily="-65" charset="0"/>
        <a:buChar char="•"/>
        <a:defRPr sz="2700">
          <a:solidFill>
            <a:schemeClr val="tx1"/>
          </a:solidFill>
          <a:latin typeface="+mn-lt"/>
          <a:ea typeface="+mn-ea"/>
          <a:cs typeface="+mn-cs"/>
          <a:sym typeface="Gill Sans" pitchFamily="-65" charset="0"/>
        </a:defRPr>
      </a:lvl7pPr>
      <a:lvl8pPr marL="2426555" indent="-312240" algn="l" rtl="0" fontAlgn="base">
        <a:spcBef>
          <a:spcPts val="1617"/>
        </a:spcBef>
        <a:spcAft>
          <a:spcPct val="0"/>
        </a:spcAft>
        <a:buSzPct val="171000"/>
        <a:buFont typeface="Gill Sans" pitchFamily="-65" charset="0"/>
        <a:buChar char="•"/>
        <a:defRPr sz="2700">
          <a:solidFill>
            <a:schemeClr val="tx1"/>
          </a:solidFill>
          <a:latin typeface="+mn-lt"/>
          <a:ea typeface="+mn-ea"/>
          <a:cs typeface="+mn-cs"/>
          <a:sym typeface="Gill Sans" pitchFamily="-65" charset="0"/>
        </a:defRPr>
      </a:lvl8pPr>
      <a:lvl9pPr marL="2747713" indent="-312240" algn="l" rtl="0" fontAlgn="base">
        <a:spcBef>
          <a:spcPts val="1617"/>
        </a:spcBef>
        <a:spcAft>
          <a:spcPct val="0"/>
        </a:spcAft>
        <a:buSzPct val="171000"/>
        <a:buFont typeface="Gill Sans" pitchFamily="-65" charset="0"/>
        <a:buChar char="•"/>
        <a:defRPr sz="2700">
          <a:solidFill>
            <a:schemeClr val="tx1"/>
          </a:solidFill>
          <a:latin typeface="+mn-lt"/>
          <a:ea typeface="+mn-ea"/>
          <a:cs typeface="+mn-cs"/>
          <a:sym typeface="Gill Sans" pitchFamily="-65" charset="0"/>
        </a:defRPr>
      </a:lvl9pPr>
    </p:bodyStyle>
    <p:otherStyle>
      <a:defPPr>
        <a:defRPr lang="en-US"/>
      </a:defPPr>
      <a:lvl1pPr marL="0" algn="l" defTabSz="321159" rtl="0" eaLnBrk="1" latinLnBrk="0" hangingPunct="1">
        <a:defRPr sz="1300" kern="1200">
          <a:solidFill>
            <a:schemeClr val="tx1"/>
          </a:solidFill>
          <a:latin typeface="+mn-lt"/>
          <a:ea typeface="+mn-ea"/>
          <a:cs typeface="+mn-cs"/>
        </a:defRPr>
      </a:lvl1pPr>
      <a:lvl2pPr marL="321159" algn="l" defTabSz="321159" rtl="0" eaLnBrk="1" latinLnBrk="0" hangingPunct="1">
        <a:defRPr sz="1300" kern="1200">
          <a:solidFill>
            <a:schemeClr val="tx1"/>
          </a:solidFill>
          <a:latin typeface="+mn-lt"/>
          <a:ea typeface="+mn-ea"/>
          <a:cs typeface="+mn-cs"/>
        </a:defRPr>
      </a:lvl2pPr>
      <a:lvl3pPr marL="642321" algn="l" defTabSz="321159" rtl="0" eaLnBrk="1" latinLnBrk="0" hangingPunct="1">
        <a:defRPr sz="1300" kern="1200">
          <a:solidFill>
            <a:schemeClr val="tx1"/>
          </a:solidFill>
          <a:latin typeface="+mn-lt"/>
          <a:ea typeface="+mn-ea"/>
          <a:cs typeface="+mn-cs"/>
        </a:defRPr>
      </a:lvl3pPr>
      <a:lvl4pPr marL="963480" algn="l" defTabSz="321159" rtl="0" eaLnBrk="1" latinLnBrk="0" hangingPunct="1">
        <a:defRPr sz="1300" kern="1200">
          <a:solidFill>
            <a:schemeClr val="tx1"/>
          </a:solidFill>
          <a:latin typeface="+mn-lt"/>
          <a:ea typeface="+mn-ea"/>
          <a:cs typeface="+mn-cs"/>
        </a:defRPr>
      </a:lvl4pPr>
      <a:lvl5pPr marL="1284645" algn="l" defTabSz="321159" rtl="0" eaLnBrk="1" latinLnBrk="0" hangingPunct="1">
        <a:defRPr sz="1300" kern="1200">
          <a:solidFill>
            <a:schemeClr val="tx1"/>
          </a:solidFill>
          <a:latin typeface="+mn-lt"/>
          <a:ea typeface="+mn-ea"/>
          <a:cs typeface="+mn-cs"/>
        </a:defRPr>
      </a:lvl5pPr>
      <a:lvl6pPr marL="1605806" algn="l" defTabSz="321159" rtl="0" eaLnBrk="1" latinLnBrk="0" hangingPunct="1">
        <a:defRPr sz="1300" kern="1200">
          <a:solidFill>
            <a:schemeClr val="tx1"/>
          </a:solidFill>
          <a:latin typeface="+mn-lt"/>
          <a:ea typeface="+mn-ea"/>
          <a:cs typeface="+mn-cs"/>
        </a:defRPr>
      </a:lvl6pPr>
      <a:lvl7pPr marL="1926967" algn="l" defTabSz="321159" rtl="0" eaLnBrk="1" latinLnBrk="0" hangingPunct="1">
        <a:defRPr sz="1300" kern="1200">
          <a:solidFill>
            <a:schemeClr val="tx1"/>
          </a:solidFill>
          <a:latin typeface="+mn-lt"/>
          <a:ea typeface="+mn-ea"/>
          <a:cs typeface="+mn-cs"/>
        </a:defRPr>
      </a:lvl7pPr>
      <a:lvl8pPr marL="2248131" algn="l" defTabSz="321159" rtl="0" eaLnBrk="1" latinLnBrk="0" hangingPunct="1">
        <a:defRPr sz="1300" kern="1200">
          <a:solidFill>
            <a:schemeClr val="tx1"/>
          </a:solidFill>
          <a:latin typeface="+mn-lt"/>
          <a:ea typeface="+mn-ea"/>
          <a:cs typeface="+mn-cs"/>
        </a:defRPr>
      </a:lvl8pPr>
      <a:lvl9pPr marL="2569291" algn="l" defTabSz="321159"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8.png"/><Relationship Id="rId4" Type="http://schemas.openxmlformats.org/officeDocument/2006/relationships/oleObject" Target="../embeddings/oleObject1.bin"/></Relationships>
</file>

<file path=ppt/slides/_rels/slide10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6.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hyperlink" Target="https://learn.readingplus.com/wp-content/uploads/2013/07/Implementation-Planning-Worksheet-for-Administrators.pdf" TargetMode="Externa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hyperlink" Target="http://www.learn.readingplus.com/" TargetMode="External"/><Relationship Id="rId2" Type="http://schemas.openxmlformats.org/officeDocument/2006/relationships/hyperlink" Target="mailto:Rachel@readingplus.com" TargetMode="External"/><Relationship Id="rId1" Type="http://schemas.openxmlformats.org/officeDocument/2006/relationships/slideLayout" Target="../slideLayouts/slideLayout3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7.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s://learn.readingplus.com/wp-content/uploads/2013/07/Implementation-Planning-Worksheet-for-Administrators.pdf" TargetMode="Externa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46.png"/><Relationship Id="rId11" Type="http://schemas.openxmlformats.org/officeDocument/2006/relationships/image" Target="../media/image53.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chart" Target="../charts/chart4.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63.png"/><Relationship Id="rId5" Type="http://schemas.openxmlformats.org/officeDocument/2006/relationships/image" Target="../media/image21.jpeg"/><Relationship Id="rId4"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64.png"/><Relationship Id="rId5" Type="http://schemas.openxmlformats.org/officeDocument/2006/relationships/image" Target="../media/image21.jpeg"/><Relationship Id="rId4"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83.jpeg"/></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87.jpe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8.png"/></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8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slideLayout" Target="../slideLayouts/slideLayout2.xml"/><Relationship Id="rId7" Type="http://schemas.openxmlformats.org/officeDocument/2006/relationships/image" Target="../media/image97.png"/><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notesSlide" Target="../notesSlides/notesSlide75.xml"/></Relationships>
</file>

<file path=ppt/slides/_rels/slide8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8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9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9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15.png"/></Relationships>
</file>

<file path=ppt/slides/_rels/slide9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24" y="2019300"/>
            <a:ext cx="5981700" cy="48387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1" y="1050512"/>
            <a:ext cx="6324600" cy="1083088"/>
          </a:xfrm>
          <a:prstGeom prst="rect">
            <a:avLst/>
          </a:prstGeom>
        </p:spPr>
      </p:pic>
      <p:sp>
        <p:nvSpPr>
          <p:cNvPr id="6" name="TextBox 5"/>
          <p:cNvSpPr txBox="1"/>
          <p:nvPr/>
        </p:nvSpPr>
        <p:spPr>
          <a:xfrm>
            <a:off x="2743200" y="2209800"/>
            <a:ext cx="6019800" cy="461665"/>
          </a:xfrm>
          <a:prstGeom prst="rect">
            <a:avLst/>
          </a:prstGeom>
          <a:noFill/>
        </p:spPr>
        <p:txBody>
          <a:bodyPr wrap="square" lIns="91402" tIns="45702" rIns="91402" bIns="45702" rtlCol="0">
            <a:spAutoFit/>
          </a:bodyPr>
          <a:lstStyle/>
          <a:p>
            <a:pPr algn="r"/>
            <a:r>
              <a:rPr lang="en-US" sz="2400" dirty="0">
                <a:solidFill>
                  <a:schemeClr val="tx1">
                    <a:lumMod val="60000"/>
                    <a:lumOff val="40000"/>
                  </a:schemeClr>
                </a:solidFill>
              </a:rPr>
              <a:t>CHANGING THE WAY STUDENTS READ</a:t>
            </a:r>
          </a:p>
        </p:txBody>
      </p:sp>
    </p:spTree>
    <p:extLst>
      <p:ext uri="{BB962C8B-B14F-4D97-AF65-F5344CB8AC3E}">
        <p14:creationId xmlns:p14="http://schemas.microsoft.com/office/powerpoint/2010/main" val="310952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74082" name="Chart 152"/>
          <p:cNvGraphicFramePr>
            <a:graphicFrameLocks/>
          </p:cNvGraphicFramePr>
          <p:nvPr>
            <p:extLst>
              <p:ext uri="{D42A27DB-BD31-4B8C-83A1-F6EECF244321}">
                <p14:modId xmlns:p14="http://schemas.microsoft.com/office/powerpoint/2010/main" val="2191045660"/>
              </p:ext>
            </p:extLst>
          </p:nvPr>
        </p:nvGraphicFramePr>
        <p:xfrm>
          <a:off x="-388441" y="3429001"/>
          <a:ext cx="3429000" cy="2303859"/>
        </p:xfrm>
        <a:graphic>
          <a:graphicData uri="http://schemas.openxmlformats.org/presentationml/2006/ole">
            <mc:AlternateContent xmlns:mc="http://schemas.openxmlformats.org/markup-compatibility/2006">
              <mc:Choice xmlns:v="urn:schemas-microsoft-com:vml" Requires="v">
                <p:oleObj spid="_x0000_s1178" r:id="rId4" imgW="4876397" imgH="3273281" progId="Excel.Chart.8">
                  <p:embed/>
                </p:oleObj>
              </mc:Choice>
              <mc:Fallback>
                <p:oleObj r:id="rId4" imgW="4876397" imgH="3273281"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441" y="3429001"/>
                        <a:ext cx="3429000" cy="23038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083" name="Chart 153"/>
          <p:cNvGraphicFramePr>
            <a:graphicFrameLocks/>
          </p:cNvGraphicFramePr>
          <p:nvPr>
            <p:extLst>
              <p:ext uri="{D42A27DB-BD31-4B8C-83A1-F6EECF244321}">
                <p14:modId xmlns:p14="http://schemas.microsoft.com/office/powerpoint/2010/main" val="586188869"/>
              </p:ext>
            </p:extLst>
          </p:nvPr>
        </p:nvGraphicFramePr>
        <p:xfrm>
          <a:off x="6103441" y="3429001"/>
          <a:ext cx="3429000" cy="2303859"/>
        </p:xfrm>
        <a:graphic>
          <a:graphicData uri="http://schemas.openxmlformats.org/presentationml/2006/ole">
            <mc:AlternateContent xmlns:mc="http://schemas.openxmlformats.org/markup-compatibility/2006">
              <mc:Choice xmlns:v="urn:schemas-microsoft-com:vml" Requires="v">
                <p:oleObj spid="_x0000_s1179" r:id="rId6" imgW="4876397" imgH="3273281" progId="Excel.Chart.8">
                  <p:embed/>
                </p:oleObj>
              </mc:Choice>
              <mc:Fallback>
                <p:oleObj r:id="rId6" imgW="4876397" imgH="3273281"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3441" y="3429001"/>
                        <a:ext cx="3429000" cy="23038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1" name="Group 1"/>
          <p:cNvGraphicFramePr>
            <a:graphicFrameLocks noGrp="1"/>
          </p:cNvGraphicFramePr>
          <p:nvPr>
            <p:extLst>
              <p:ext uri="{D42A27DB-BD31-4B8C-83A1-F6EECF244321}">
                <p14:modId xmlns:p14="http://schemas.microsoft.com/office/powerpoint/2010/main" val="405368974"/>
              </p:ext>
            </p:extLst>
          </p:nvPr>
        </p:nvGraphicFramePr>
        <p:xfrm>
          <a:off x="500062" y="3388816"/>
          <a:ext cx="8126017" cy="2839641"/>
        </p:xfrm>
        <a:graphic>
          <a:graphicData uri="http://schemas.openxmlformats.org/drawingml/2006/table">
            <a:tbl>
              <a:tblPr/>
              <a:tblGrid>
                <a:gridCol w="1984639"/>
                <a:gridCol w="894962"/>
                <a:gridCol w="1557719"/>
                <a:gridCol w="927617"/>
                <a:gridCol w="822398"/>
                <a:gridCol w="1938682"/>
              </a:tblGrid>
              <a:tr h="715809">
                <a:tc rowSpan="7">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1300" b="0" i="0" u="none" strike="noStrike" cap="none" normalizeH="0" baseline="0" dirty="0" smtClean="0">
                        <a:ln>
                          <a:noFill/>
                        </a:ln>
                        <a:solidFill>
                          <a:schemeClr val="tx1"/>
                        </a:solidFill>
                        <a:effectLst/>
                        <a:latin typeface="Gill Sans" charset="0"/>
                        <a:ea typeface="ヒラギノ角ゴ ProN W3" charset="-128"/>
                        <a:sym typeface="Gill Sans" charset="0"/>
                      </a:endParaRPr>
                    </a:p>
                  </a:txBody>
                  <a:tcPr marL="35719" marR="35719" marT="35719" marB="35719"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 of students</a:t>
                      </a:r>
                    </a:p>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(Starting)</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Reading Level</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 of students</a:t>
                      </a:r>
                    </a:p>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(Current)</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Avg. Hours in GR </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rowSpan="7">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1300" b="0" i="0" u="none" strike="noStrike" cap="none" normalizeH="0" baseline="0" dirty="0" smtClean="0">
                        <a:ln>
                          <a:noFill/>
                        </a:ln>
                        <a:solidFill>
                          <a:schemeClr val="tx1"/>
                        </a:solidFill>
                        <a:effectLst/>
                        <a:latin typeface="Gill Sans" charset="0"/>
                        <a:ea typeface="ヒラギノ角ゴ ProN W3" charset="-128"/>
                        <a:sym typeface="Gill Sans" charset="0"/>
                      </a:endParaRPr>
                    </a:p>
                  </a:txBody>
                  <a:tcPr marL="35719" marR="35719" marT="35719" marB="35719" anchor="ctr"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353972">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496</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On Grade Level</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3FF1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4,238</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14</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353972">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1,144</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dirty="0" smtClean="0">
                          <a:ln>
                            <a:noFill/>
                          </a:ln>
                          <a:solidFill>
                            <a:schemeClr val="tx1"/>
                          </a:solidFill>
                          <a:effectLst/>
                          <a:latin typeface="Gill Sans" charset="0"/>
                          <a:ea typeface="ヒラギノ角ゴ ProN W3" charset="-128"/>
                          <a:sym typeface="Gill Sans" charset="0"/>
                        </a:rPr>
                        <a:t>1 Level Below</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4FE0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2,886</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10</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353972">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2,555</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2 Levels Below</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40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3,700</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8</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353972">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5,199</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dirty="0" smtClean="0">
                          <a:ln>
                            <a:noFill/>
                          </a:ln>
                          <a:solidFill>
                            <a:schemeClr val="tx1"/>
                          </a:solidFill>
                          <a:effectLst/>
                          <a:latin typeface="Gill Sans" charset="0"/>
                          <a:ea typeface="ヒラギノ角ゴ ProN W3" charset="-128"/>
                          <a:sym typeface="Gill Sans" charset="0"/>
                        </a:rPr>
                        <a:t>3 Levels Below</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A20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3,520</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7</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353972">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3,565</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4 Levels Below</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640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2,186</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7</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353972">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9,088</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5+ Levels Below</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08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dirty="0" smtClean="0">
                          <a:ln>
                            <a:noFill/>
                          </a:ln>
                          <a:solidFill>
                            <a:schemeClr val="tx1"/>
                          </a:solidFill>
                          <a:effectLst/>
                          <a:latin typeface="Gill Sans" charset="0"/>
                          <a:ea typeface="ヒラギノ角ゴ ProN W3" charset="-128"/>
                          <a:sym typeface="Gill Sans" charset="0"/>
                        </a:rPr>
                        <a:t>5,517</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dirty="0" smtClean="0">
                          <a:ln>
                            <a:noFill/>
                          </a:ln>
                          <a:solidFill>
                            <a:schemeClr val="tx1"/>
                          </a:solidFill>
                          <a:effectLst/>
                          <a:latin typeface="Gill Sans" charset="0"/>
                          <a:ea typeface="ヒラギノ角ゴ ProN W3" charset="-128"/>
                          <a:sym typeface="Gill Sans" charset="0"/>
                        </a:rPr>
                        <a:t>5</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bl>
          </a:graphicData>
        </a:graphic>
      </p:graphicFrame>
      <p:graphicFrame>
        <p:nvGraphicFramePr>
          <p:cNvPr id="15479" name="Group 119"/>
          <p:cNvGraphicFramePr>
            <a:graphicFrameLocks noGrp="1"/>
          </p:cNvGraphicFramePr>
          <p:nvPr>
            <p:extLst>
              <p:ext uri="{D42A27DB-BD31-4B8C-83A1-F6EECF244321}">
                <p14:modId xmlns:p14="http://schemas.microsoft.com/office/powerpoint/2010/main" val="1085187230"/>
              </p:ext>
            </p:extLst>
          </p:nvPr>
        </p:nvGraphicFramePr>
        <p:xfrm>
          <a:off x="449833" y="1232297"/>
          <a:ext cx="8139411" cy="1365126"/>
        </p:xfrm>
        <a:graphic>
          <a:graphicData uri="http://schemas.openxmlformats.org/drawingml/2006/table">
            <a:tbl>
              <a:tblPr/>
              <a:tblGrid>
                <a:gridCol w="2034852"/>
                <a:gridCol w="1912519"/>
                <a:gridCol w="2311012"/>
                <a:gridCol w="1881028"/>
              </a:tblGrid>
              <a:tr h="74674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dirty="0" smtClean="0">
                          <a:ln>
                            <a:noFill/>
                          </a:ln>
                          <a:solidFill>
                            <a:schemeClr val="tx1"/>
                          </a:solidFill>
                          <a:effectLst/>
                          <a:latin typeface="Gill Sans" charset="0"/>
                          <a:ea typeface="ヒラギノ角ゴ ProN W3" charset="-128"/>
                          <a:sym typeface="Gill Sans" charset="0"/>
                        </a:rPr>
                        <a:t># of Students using RP</a:t>
                      </a:r>
                    </a:p>
                  </a:txBody>
                  <a:tcPr marL="35719" marR="35719" marT="35719" marB="35719"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dirty="0" smtClean="0">
                          <a:ln>
                            <a:noFill/>
                          </a:ln>
                          <a:solidFill>
                            <a:schemeClr val="tx1"/>
                          </a:solidFill>
                          <a:effectLst/>
                          <a:latin typeface="Gill Sans" charset="0"/>
                          <a:ea typeface="ヒラギノ角ゴ ProN W3" charset="-128"/>
                          <a:sym typeface="Gill Sans" charset="0"/>
                        </a:rPr>
                        <a:t>Total Time on Task (hours)</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128"/>
                          <a:sym typeface="Gill Sans" charset="0"/>
                        </a:rPr>
                        <a:t>Total Number of Words Read w/ 70%+ Comp</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dirty="0" smtClean="0">
                          <a:ln>
                            <a:noFill/>
                          </a:ln>
                          <a:solidFill>
                            <a:schemeClr val="tx1"/>
                          </a:solidFill>
                          <a:effectLst/>
                          <a:latin typeface="Gill Sans" charset="0"/>
                          <a:ea typeface="ヒラギノ角ゴ ProN W3" charset="-128"/>
                          <a:sym typeface="Gill Sans" charset="0"/>
                        </a:rPr>
                        <a:t>Total Number of GR Lessons w/ 70%+ Comp</a:t>
                      </a:r>
                    </a:p>
                  </a:txBody>
                  <a:tcPr marL="35719" marR="35719" marT="35719" marB="35719" anchor="ctr"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tr>
              <a:tr h="618381">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3000" b="0" i="0" u="none" strike="noStrike" cap="none" normalizeH="0" baseline="0" smtClean="0">
                          <a:ln>
                            <a:noFill/>
                          </a:ln>
                          <a:solidFill>
                            <a:srgbClr val="1B63AB"/>
                          </a:solidFill>
                          <a:effectLst/>
                          <a:latin typeface="Gill Sans" charset="0"/>
                          <a:ea typeface="ヒラギノ角ゴ ProN W3" charset="-128"/>
                          <a:sym typeface="Gill Sans" charset="0"/>
                        </a:rPr>
                        <a:t>35,488</a:t>
                      </a:r>
                    </a:p>
                  </a:txBody>
                  <a:tcPr marL="35719" marR="35719" marT="35719" marB="35719"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3000" b="0" i="0" u="none" strike="noStrike" cap="none" normalizeH="0" baseline="0" smtClean="0">
                          <a:ln>
                            <a:noFill/>
                          </a:ln>
                          <a:solidFill>
                            <a:srgbClr val="1B63AB"/>
                          </a:solidFill>
                          <a:effectLst/>
                          <a:latin typeface="Gill Sans" charset="0"/>
                          <a:ea typeface="ヒラギノ角ゴ ProN W3" charset="-128"/>
                          <a:sym typeface="Gill Sans" charset="0"/>
                        </a:rPr>
                        <a:t>316,211</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2800" b="0" i="0" u="none" strike="noStrike" cap="none" normalizeH="0" baseline="0" smtClean="0">
                          <a:ln>
                            <a:noFill/>
                          </a:ln>
                          <a:solidFill>
                            <a:srgbClr val="1B63AB"/>
                          </a:solidFill>
                          <a:effectLst/>
                          <a:latin typeface="Gill Sans" charset="0"/>
                          <a:ea typeface="ヒラギノ角ゴ ProN W3" charset="-128"/>
                          <a:sym typeface="Gill Sans" charset="0"/>
                        </a:rPr>
                        <a:t>588,649,080</a:t>
                      </a:r>
                    </a:p>
                  </a:txBody>
                  <a:tcPr marL="35719" marR="35719" marT="35719" marB="3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r>
                        <a:rPr kumimoji="0" lang="en-US" sz="3000" b="0" i="0" u="none" strike="noStrike" cap="none" normalizeH="0" baseline="0" dirty="0" smtClean="0">
                          <a:ln>
                            <a:noFill/>
                          </a:ln>
                          <a:solidFill>
                            <a:srgbClr val="1B63AB"/>
                          </a:solidFill>
                          <a:effectLst/>
                          <a:latin typeface="Gill Sans" charset="0"/>
                          <a:ea typeface="ヒラギノ角ゴ ProN W3" charset="-128"/>
                          <a:sym typeface="Gill Sans" charset="0"/>
                        </a:rPr>
                        <a:t>542,517</a:t>
                      </a:r>
                    </a:p>
                  </a:txBody>
                  <a:tcPr marL="35719" marR="35719" marT="35719" marB="35719"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cxnSp>
        <p:nvCxnSpPr>
          <p:cNvPr id="174140" name="Straight Connector 155"/>
          <p:cNvCxnSpPr>
            <a:cxnSpLocks noChangeShapeType="1"/>
          </p:cNvCxnSpPr>
          <p:nvPr/>
        </p:nvCxnSpPr>
        <p:spPr bwMode="auto">
          <a:xfrm>
            <a:off x="851792" y="3857626"/>
            <a:ext cx="482203" cy="1117"/>
          </a:xfrm>
          <a:prstGeom prst="line">
            <a:avLst/>
          </a:prstGeom>
          <a:noFill/>
          <a:ln w="25400">
            <a:solidFill>
              <a:srgbClr val="000000"/>
            </a:solidFill>
            <a:round/>
            <a:headEnd/>
            <a:tailEnd/>
          </a:ln>
        </p:spPr>
      </p:cxnSp>
      <p:cxnSp>
        <p:nvCxnSpPr>
          <p:cNvPr id="174141" name="Straight Connector 157"/>
          <p:cNvCxnSpPr>
            <a:cxnSpLocks noChangeShapeType="1"/>
          </p:cNvCxnSpPr>
          <p:nvPr/>
        </p:nvCxnSpPr>
        <p:spPr bwMode="auto">
          <a:xfrm rot="16200000" flipH="1">
            <a:off x="1281534" y="3912319"/>
            <a:ext cx="159618" cy="52462"/>
          </a:xfrm>
          <a:prstGeom prst="line">
            <a:avLst/>
          </a:prstGeom>
          <a:noFill/>
          <a:ln w="25400">
            <a:solidFill>
              <a:srgbClr val="000000"/>
            </a:solidFill>
            <a:round/>
            <a:headEnd/>
            <a:tailEnd/>
          </a:ln>
        </p:spPr>
      </p:cxnSp>
      <p:sp>
        <p:nvSpPr>
          <p:cNvPr id="174142" name="TextBox 7"/>
          <p:cNvSpPr txBox="1">
            <a:spLocks noChangeArrowheads="1"/>
          </p:cNvSpPr>
          <p:nvPr/>
        </p:nvSpPr>
        <p:spPr bwMode="auto">
          <a:xfrm>
            <a:off x="769071" y="214312"/>
            <a:ext cx="7629301" cy="69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88" tIns="32144" rIns="64288" bIns="32144">
            <a:spAutoFit/>
          </a:bodyPr>
          <a:lstStyle>
            <a:lvl1pPr eaLnBrk="0" hangingPunct="0">
              <a:defRPr sz="4200">
                <a:solidFill>
                  <a:srgbClr val="000000"/>
                </a:solidFill>
                <a:latin typeface="Gill Sans" charset="0"/>
                <a:ea typeface="ヒラギノ角ゴ ProN W3" charset="-128"/>
                <a:sym typeface="Gill Sans" charset="0"/>
              </a:defRPr>
            </a:lvl1pPr>
            <a:lvl2pPr marL="37931725" indent="-37474525" eaLnBrk="0" hangingPunct="0">
              <a:defRPr sz="4200">
                <a:solidFill>
                  <a:srgbClr val="000000"/>
                </a:solidFill>
                <a:latin typeface="Gill Sans" charset="0"/>
                <a:ea typeface="ヒラギノ角ゴ ProN W3" charset="-128"/>
                <a:sym typeface="Gill Sans" charset="0"/>
              </a:defRPr>
            </a:lvl2pPr>
            <a:lvl3pPr eaLnBrk="0" hangingPunct="0">
              <a:defRPr sz="4200">
                <a:solidFill>
                  <a:srgbClr val="000000"/>
                </a:solidFill>
                <a:latin typeface="Gill Sans" charset="0"/>
                <a:ea typeface="ヒラギノ角ゴ ProN W3" charset="-128"/>
                <a:sym typeface="Gill Sans" charset="0"/>
              </a:defRPr>
            </a:lvl3pPr>
            <a:lvl4pPr eaLnBrk="0" hangingPunct="0">
              <a:defRPr sz="4200">
                <a:solidFill>
                  <a:srgbClr val="000000"/>
                </a:solidFill>
                <a:latin typeface="Gill Sans" charset="0"/>
                <a:ea typeface="ヒラギノ角ゴ ProN W3" charset="-128"/>
                <a:sym typeface="Gill Sans" charset="0"/>
              </a:defRPr>
            </a:lvl4pPr>
            <a:lvl5pPr eaLnBrk="0" hangingPunct="0">
              <a:defRPr sz="4200">
                <a:solidFill>
                  <a:srgbClr val="000000"/>
                </a:solidFill>
                <a:latin typeface="Gill Sans" charset="0"/>
                <a:ea typeface="ヒラギノ角ゴ ProN W3" charset="-128"/>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sz="3100" dirty="0">
                <a:solidFill>
                  <a:srgbClr val="1D66AD"/>
                </a:solidFill>
              </a:rPr>
              <a:t>Colorado Literacy Dashboard</a:t>
            </a:r>
          </a:p>
          <a:p>
            <a:pPr eaLnBrk="1" hangingPunct="1"/>
            <a:r>
              <a:rPr lang="en-US" sz="1000" dirty="0"/>
              <a:t>August 1, 2012 through April 9, 2013</a:t>
            </a:r>
          </a:p>
        </p:txBody>
      </p:sp>
      <p:sp>
        <p:nvSpPr>
          <p:cNvPr id="174143" name="TextBox 10"/>
          <p:cNvSpPr txBox="1">
            <a:spLocks noChangeArrowheads="1"/>
          </p:cNvSpPr>
          <p:nvPr/>
        </p:nvSpPr>
        <p:spPr bwMode="auto">
          <a:xfrm>
            <a:off x="500062" y="2772669"/>
            <a:ext cx="8126016" cy="35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88" tIns="32144" rIns="64288" bIns="32144">
            <a:spAutoFit/>
          </a:bodyPr>
          <a:lstStyle>
            <a:lvl1pPr eaLnBrk="0" hangingPunct="0">
              <a:defRPr sz="4200">
                <a:solidFill>
                  <a:srgbClr val="000000"/>
                </a:solidFill>
                <a:latin typeface="Gill Sans" charset="0"/>
                <a:ea typeface="ヒラギノ角ゴ ProN W3" charset="-128"/>
                <a:sym typeface="Gill Sans" charset="0"/>
              </a:defRPr>
            </a:lvl1pPr>
            <a:lvl2pPr marL="37931725" indent="-37474525" eaLnBrk="0" hangingPunct="0">
              <a:defRPr sz="4200">
                <a:solidFill>
                  <a:srgbClr val="000000"/>
                </a:solidFill>
                <a:latin typeface="Gill Sans" charset="0"/>
                <a:ea typeface="ヒラギノ角ゴ ProN W3" charset="-128"/>
                <a:sym typeface="Gill Sans" charset="0"/>
              </a:defRPr>
            </a:lvl2pPr>
            <a:lvl3pPr eaLnBrk="0" hangingPunct="0">
              <a:defRPr sz="4200">
                <a:solidFill>
                  <a:srgbClr val="000000"/>
                </a:solidFill>
                <a:latin typeface="Gill Sans" charset="0"/>
                <a:ea typeface="ヒラギノ角ゴ ProN W3" charset="-128"/>
                <a:sym typeface="Gill Sans" charset="0"/>
              </a:defRPr>
            </a:lvl3pPr>
            <a:lvl4pPr eaLnBrk="0" hangingPunct="0">
              <a:defRPr sz="4200">
                <a:solidFill>
                  <a:srgbClr val="000000"/>
                </a:solidFill>
                <a:latin typeface="Gill Sans" charset="0"/>
                <a:ea typeface="ヒラギノ角ゴ ProN W3" charset="-128"/>
                <a:sym typeface="Gill Sans" charset="0"/>
              </a:defRPr>
            </a:lvl4pPr>
            <a:lvl5pPr eaLnBrk="0" hangingPunct="0">
              <a:defRPr sz="4200">
                <a:solidFill>
                  <a:srgbClr val="000000"/>
                </a:solidFill>
                <a:latin typeface="Gill Sans" charset="0"/>
                <a:ea typeface="ヒラギノ角ゴ ProN W3" charset="-128"/>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sz="1900" dirty="0"/>
              <a:t>Students improved their content reading level by 3.4 levels, on average.</a:t>
            </a:r>
            <a:r>
              <a:rPr lang="en-US" sz="1700" baseline="30000" dirty="0"/>
              <a:t>*</a:t>
            </a:r>
          </a:p>
        </p:txBody>
      </p:sp>
      <p:sp>
        <p:nvSpPr>
          <p:cNvPr id="174144" name="TextBox 11"/>
          <p:cNvSpPr txBox="1">
            <a:spLocks noChangeArrowheads="1"/>
          </p:cNvSpPr>
          <p:nvPr/>
        </p:nvSpPr>
        <p:spPr bwMode="auto">
          <a:xfrm>
            <a:off x="500062" y="6536532"/>
            <a:ext cx="5036344" cy="21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88" tIns="32144" rIns="64288" bIns="32144">
            <a:spAutoFit/>
          </a:bodyPr>
          <a:lstStyle>
            <a:lvl1pPr eaLnBrk="0" hangingPunct="0">
              <a:defRPr sz="4200">
                <a:solidFill>
                  <a:srgbClr val="000000"/>
                </a:solidFill>
                <a:latin typeface="Gill Sans" charset="0"/>
                <a:ea typeface="ヒラギノ角ゴ ProN W3" charset="-128"/>
                <a:sym typeface="Gill Sans" charset="0"/>
              </a:defRPr>
            </a:lvl1pPr>
            <a:lvl2pPr marL="37931725" indent="-37474525" eaLnBrk="0" hangingPunct="0">
              <a:defRPr sz="4200">
                <a:solidFill>
                  <a:srgbClr val="000000"/>
                </a:solidFill>
                <a:latin typeface="Gill Sans" charset="0"/>
                <a:ea typeface="ヒラギノ角ゴ ProN W3" charset="-128"/>
                <a:sym typeface="Gill Sans" charset="0"/>
              </a:defRPr>
            </a:lvl2pPr>
            <a:lvl3pPr eaLnBrk="0" hangingPunct="0">
              <a:defRPr sz="4200">
                <a:solidFill>
                  <a:srgbClr val="000000"/>
                </a:solidFill>
                <a:latin typeface="Gill Sans" charset="0"/>
                <a:ea typeface="ヒラギノ角ゴ ProN W3" charset="-128"/>
                <a:sym typeface="Gill Sans" charset="0"/>
              </a:defRPr>
            </a:lvl3pPr>
            <a:lvl4pPr eaLnBrk="0" hangingPunct="0">
              <a:defRPr sz="4200">
                <a:solidFill>
                  <a:srgbClr val="000000"/>
                </a:solidFill>
                <a:latin typeface="Gill Sans" charset="0"/>
                <a:ea typeface="ヒラギノ角ゴ ProN W3" charset="-128"/>
                <a:sym typeface="Gill Sans" charset="0"/>
              </a:defRPr>
            </a:lvl4pPr>
            <a:lvl5pPr eaLnBrk="0" hangingPunct="0">
              <a:defRPr sz="4200">
                <a:solidFill>
                  <a:srgbClr val="000000"/>
                </a:solidFill>
                <a:latin typeface="Gill Sans" charset="0"/>
                <a:ea typeface="ヒラギノ角ゴ ProN W3" charset="-128"/>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l" eaLnBrk="1" hangingPunct="1"/>
            <a:r>
              <a:rPr lang="en-US" sz="1000" dirty="0"/>
              <a:t>*This includes students who have completed at least 8 hours within Guided Reading.</a:t>
            </a:r>
            <a:endParaRPr lang="en-US" sz="1000" baseline="30000" dirty="0"/>
          </a:p>
        </p:txBody>
      </p:sp>
    </p:spTree>
    <p:extLst>
      <p:ext uri="{BB962C8B-B14F-4D97-AF65-F5344CB8AC3E}">
        <p14:creationId xmlns:p14="http://schemas.microsoft.com/office/powerpoint/2010/main" val="399273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Unlimited Access (UA)</a:t>
            </a:r>
            <a:endParaRPr lang="en-US" dirty="0"/>
          </a:p>
        </p:txBody>
      </p:sp>
      <p:pic>
        <p:nvPicPr>
          <p:cNvPr id="3" name="Picture 2" descr="UU table.png"/>
          <p:cNvPicPr>
            <a:picLocks noChangeAspect="1"/>
          </p:cNvPicPr>
          <p:nvPr/>
        </p:nvPicPr>
        <p:blipFill>
          <a:blip r:embed="rId2"/>
          <a:stretch>
            <a:fillRect/>
          </a:stretch>
        </p:blipFill>
        <p:spPr>
          <a:xfrm>
            <a:off x="457648" y="1594096"/>
            <a:ext cx="8530083" cy="3423424"/>
          </a:xfrm>
          <a:prstGeom prst="rect">
            <a:avLst/>
          </a:prstGeom>
        </p:spPr>
      </p:pic>
    </p:spTree>
    <p:extLst>
      <p:ext uri="{BB962C8B-B14F-4D97-AF65-F5344CB8AC3E}">
        <p14:creationId xmlns:p14="http://schemas.microsoft.com/office/powerpoint/2010/main" val="178722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Unlimited Access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58836326"/>
              </p:ext>
            </p:extLst>
          </p:nvPr>
        </p:nvGraphicFramePr>
        <p:xfrm>
          <a:off x="457200" y="2501900"/>
          <a:ext cx="8229600" cy="3337560"/>
        </p:xfrm>
        <a:graphic>
          <a:graphicData uri="http://schemas.openxmlformats.org/drawingml/2006/table">
            <a:tbl>
              <a:tblPr firstRow="1" firstCol="1" bandRow="1">
                <a:tableStyleId>{5C22544A-7EE6-4342-B048-85BDC9FD1C3A}</a:tableStyleId>
              </a:tblPr>
              <a:tblGrid>
                <a:gridCol w="2743200"/>
                <a:gridCol w="1828800"/>
                <a:gridCol w="1828800"/>
                <a:gridCol w="1828800"/>
              </a:tblGrid>
              <a:tr h="370840">
                <a:tc>
                  <a:txBody>
                    <a:bodyPr/>
                    <a:lstStyle/>
                    <a:p>
                      <a:r>
                        <a:rPr lang="en-US" dirty="0" smtClean="0"/>
                        <a:t>Unlimited Access (UA)</a:t>
                      </a:r>
                      <a:endParaRPr lang="en-US" dirty="0"/>
                    </a:p>
                  </a:txBody>
                  <a:tcPr/>
                </a:tc>
                <a:tc>
                  <a:txBody>
                    <a:bodyPr/>
                    <a:lstStyle/>
                    <a:p>
                      <a:pPr algn="ctr"/>
                      <a:r>
                        <a:rPr lang="en-US" dirty="0" smtClean="0"/>
                        <a:t>200</a:t>
                      </a:r>
                      <a:endParaRPr lang="en-US" dirty="0"/>
                    </a:p>
                  </a:txBody>
                  <a:tcPr/>
                </a:tc>
                <a:tc>
                  <a:txBody>
                    <a:bodyPr/>
                    <a:lstStyle/>
                    <a:p>
                      <a:pPr algn="ctr"/>
                      <a:r>
                        <a:rPr lang="en-US" dirty="0" smtClean="0"/>
                        <a:t>500</a:t>
                      </a:r>
                      <a:endParaRPr lang="en-US" dirty="0"/>
                    </a:p>
                  </a:txBody>
                  <a:tcPr/>
                </a:tc>
                <a:tc>
                  <a:txBody>
                    <a:bodyPr/>
                    <a:lstStyle/>
                    <a:p>
                      <a:pPr algn="ctr"/>
                      <a:r>
                        <a:rPr lang="en-US" dirty="0" smtClean="0"/>
                        <a:t>1000</a:t>
                      </a:r>
                      <a:endParaRPr lang="en-US" dirty="0"/>
                    </a:p>
                  </a:txBody>
                  <a:tcPr/>
                </a:tc>
              </a:tr>
              <a:tr h="370840">
                <a:tc>
                  <a:txBody>
                    <a:bodyPr/>
                    <a:lstStyle/>
                    <a:p>
                      <a:endParaRPr lang="en-US" dirty="0"/>
                    </a:p>
                  </a:txBody>
                  <a:tcPr>
                    <a:solidFill>
                      <a:schemeClr val="bg1"/>
                    </a:solidFill>
                  </a:tcPr>
                </a:tc>
                <a:tc>
                  <a:txBody>
                    <a:bodyPr/>
                    <a:lstStyle/>
                    <a:p>
                      <a:pPr algn="r"/>
                      <a:endParaRPr lang="en-US" dirty="0"/>
                    </a:p>
                  </a:txBody>
                  <a:tcPr marR="457200">
                    <a:solidFill>
                      <a:schemeClr val="bg1"/>
                    </a:solidFill>
                  </a:tcPr>
                </a:tc>
                <a:tc>
                  <a:txBody>
                    <a:bodyPr/>
                    <a:lstStyle/>
                    <a:p>
                      <a:pPr algn="r"/>
                      <a:endParaRPr lang="en-US" dirty="0"/>
                    </a:p>
                  </a:txBody>
                  <a:tcPr marR="457200">
                    <a:solidFill>
                      <a:schemeClr val="bg1"/>
                    </a:solidFill>
                  </a:tcPr>
                </a:tc>
                <a:tc>
                  <a:txBody>
                    <a:bodyPr/>
                    <a:lstStyle/>
                    <a:p>
                      <a:pPr algn="r"/>
                      <a:endParaRPr lang="en-US" dirty="0"/>
                    </a:p>
                  </a:txBody>
                  <a:tcPr marR="457200">
                    <a:solidFill>
                      <a:schemeClr val="bg1"/>
                    </a:solidFill>
                  </a:tcPr>
                </a:tc>
              </a:tr>
              <a:tr h="370840">
                <a:tc>
                  <a:txBody>
                    <a:bodyPr/>
                    <a:lstStyle/>
                    <a:p>
                      <a:r>
                        <a:rPr lang="en-US" dirty="0" smtClean="0"/>
                        <a:t>1 year TOTAL</a:t>
                      </a:r>
                      <a:endParaRPr lang="en-US" dirty="0"/>
                    </a:p>
                  </a:txBody>
                  <a:tcPr/>
                </a:tc>
                <a:tc>
                  <a:txBody>
                    <a:bodyPr/>
                    <a:lstStyle/>
                    <a:p>
                      <a:pPr algn="r"/>
                      <a:r>
                        <a:rPr lang="en-US" b="1" dirty="0" smtClean="0"/>
                        <a:t>$6,293</a:t>
                      </a:r>
                      <a:endParaRPr lang="en-US" b="1" dirty="0"/>
                    </a:p>
                  </a:txBody>
                  <a:tcPr marR="457200"/>
                </a:tc>
                <a:tc>
                  <a:txBody>
                    <a:bodyPr/>
                    <a:lstStyle/>
                    <a:p>
                      <a:pPr algn="r"/>
                      <a:r>
                        <a:rPr lang="en-US" b="1" dirty="0" smtClean="0"/>
                        <a:t>$10,998</a:t>
                      </a:r>
                      <a:endParaRPr lang="en-US" b="1" dirty="0"/>
                    </a:p>
                  </a:txBody>
                  <a:tcPr marR="457200"/>
                </a:tc>
                <a:tc>
                  <a:txBody>
                    <a:bodyPr/>
                    <a:lstStyle/>
                    <a:p>
                      <a:pPr algn="r"/>
                      <a:r>
                        <a:rPr lang="en-US" b="1" dirty="0" smtClean="0"/>
                        <a:t>$17,020</a:t>
                      </a:r>
                      <a:endParaRPr lang="en-US" b="1" dirty="0"/>
                    </a:p>
                  </a:txBody>
                  <a:tcPr marR="457200"/>
                </a:tc>
              </a:tr>
              <a:tr h="370840">
                <a:tc>
                  <a:txBody>
                    <a:bodyPr/>
                    <a:lstStyle/>
                    <a:p>
                      <a:endParaRPr lang="en-US" dirty="0"/>
                    </a:p>
                  </a:txBody>
                  <a:tcPr>
                    <a:solidFill>
                      <a:schemeClr val="bg1"/>
                    </a:solidFill>
                  </a:tcPr>
                </a:tc>
                <a:tc>
                  <a:txBody>
                    <a:bodyPr/>
                    <a:lstStyle/>
                    <a:p>
                      <a:pPr algn="r"/>
                      <a:endParaRPr lang="en-US" b="1" dirty="0"/>
                    </a:p>
                  </a:txBody>
                  <a:tcPr marR="457200">
                    <a:solidFill>
                      <a:schemeClr val="bg1"/>
                    </a:solidFill>
                  </a:tcPr>
                </a:tc>
                <a:tc>
                  <a:txBody>
                    <a:bodyPr/>
                    <a:lstStyle/>
                    <a:p>
                      <a:pPr algn="r"/>
                      <a:endParaRPr lang="en-US" b="1" dirty="0"/>
                    </a:p>
                  </a:txBody>
                  <a:tcPr marR="457200">
                    <a:solidFill>
                      <a:schemeClr val="bg1"/>
                    </a:solidFill>
                  </a:tcPr>
                </a:tc>
                <a:tc>
                  <a:txBody>
                    <a:bodyPr/>
                    <a:lstStyle/>
                    <a:p>
                      <a:pPr algn="r"/>
                      <a:endParaRPr lang="en-US" b="1" dirty="0"/>
                    </a:p>
                  </a:txBody>
                  <a:tcPr marR="457200">
                    <a:solidFill>
                      <a:schemeClr val="bg1"/>
                    </a:solidFill>
                  </a:tcPr>
                </a:tc>
              </a:tr>
              <a:tr h="370840">
                <a:tc>
                  <a:txBody>
                    <a:bodyPr/>
                    <a:lstStyle/>
                    <a:p>
                      <a:r>
                        <a:rPr lang="en-US" dirty="0" smtClean="0"/>
                        <a:t>3 year TOTAL</a:t>
                      </a:r>
                      <a:endParaRPr lang="en-US" dirty="0"/>
                    </a:p>
                  </a:txBody>
                  <a:tcPr/>
                </a:tc>
                <a:tc>
                  <a:txBody>
                    <a:bodyPr/>
                    <a:lstStyle/>
                    <a:p>
                      <a:pPr algn="r"/>
                      <a:r>
                        <a:rPr lang="en-US" b="1" dirty="0" smtClean="0"/>
                        <a:t>$13,071</a:t>
                      </a:r>
                      <a:endParaRPr lang="en-US" b="1" dirty="0"/>
                    </a:p>
                  </a:txBody>
                  <a:tcPr marR="457200"/>
                </a:tc>
                <a:tc>
                  <a:txBody>
                    <a:bodyPr/>
                    <a:lstStyle/>
                    <a:p>
                      <a:pPr algn="r"/>
                      <a:r>
                        <a:rPr lang="en-US" b="1" dirty="0" smtClean="0"/>
                        <a:t>$22,842</a:t>
                      </a:r>
                      <a:endParaRPr lang="en-US" b="1" dirty="0"/>
                    </a:p>
                  </a:txBody>
                  <a:tcPr marR="457200"/>
                </a:tc>
                <a:tc>
                  <a:txBody>
                    <a:bodyPr/>
                    <a:lstStyle/>
                    <a:p>
                      <a:pPr algn="r"/>
                      <a:r>
                        <a:rPr lang="en-US" b="1" dirty="0" smtClean="0"/>
                        <a:t>$35,348</a:t>
                      </a:r>
                      <a:endParaRPr lang="en-US" b="1" dirty="0"/>
                    </a:p>
                  </a:txBody>
                  <a:tcPr marR="457200"/>
                </a:tc>
              </a:tr>
              <a:tr h="370840">
                <a:tc>
                  <a:txBody>
                    <a:bodyPr/>
                    <a:lstStyle/>
                    <a:p>
                      <a:endParaRPr lang="en-US" dirty="0"/>
                    </a:p>
                  </a:txBody>
                  <a:tcPr>
                    <a:solidFill>
                      <a:schemeClr val="bg1"/>
                    </a:solidFill>
                  </a:tcPr>
                </a:tc>
                <a:tc>
                  <a:txBody>
                    <a:bodyPr/>
                    <a:lstStyle/>
                    <a:p>
                      <a:pPr algn="r"/>
                      <a:endParaRPr lang="en-US" b="1" dirty="0"/>
                    </a:p>
                  </a:txBody>
                  <a:tcPr marR="457200">
                    <a:solidFill>
                      <a:schemeClr val="bg1"/>
                    </a:solidFill>
                  </a:tcPr>
                </a:tc>
                <a:tc>
                  <a:txBody>
                    <a:bodyPr/>
                    <a:lstStyle/>
                    <a:p>
                      <a:pPr algn="r"/>
                      <a:endParaRPr lang="en-US" b="1" dirty="0"/>
                    </a:p>
                  </a:txBody>
                  <a:tcPr marR="457200">
                    <a:solidFill>
                      <a:schemeClr val="bg1"/>
                    </a:solidFill>
                  </a:tcPr>
                </a:tc>
                <a:tc>
                  <a:txBody>
                    <a:bodyPr/>
                    <a:lstStyle/>
                    <a:p>
                      <a:pPr algn="r"/>
                      <a:endParaRPr lang="en-US" b="1" dirty="0"/>
                    </a:p>
                  </a:txBody>
                  <a:tcPr marR="457200">
                    <a:solidFill>
                      <a:schemeClr val="bg1"/>
                    </a:solidFill>
                  </a:tcPr>
                </a:tc>
              </a:tr>
              <a:tr h="370840">
                <a:tc>
                  <a:txBody>
                    <a:bodyPr/>
                    <a:lstStyle/>
                    <a:p>
                      <a:r>
                        <a:rPr lang="en-US" dirty="0" smtClean="0"/>
                        <a:t>Annualized 3 year $</a:t>
                      </a:r>
                      <a:endParaRPr lang="en-US" dirty="0"/>
                    </a:p>
                  </a:txBody>
                  <a:tcPr/>
                </a:tc>
                <a:tc>
                  <a:txBody>
                    <a:bodyPr/>
                    <a:lstStyle/>
                    <a:p>
                      <a:pPr algn="r"/>
                      <a:r>
                        <a:rPr lang="en-US" b="1" dirty="0" smtClean="0"/>
                        <a:t>$4,357</a:t>
                      </a:r>
                      <a:endParaRPr lang="en-US" b="1" dirty="0"/>
                    </a:p>
                  </a:txBody>
                  <a:tcPr marR="457200"/>
                </a:tc>
                <a:tc>
                  <a:txBody>
                    <a:bodyPr/>
                    <a:lstStyle/>
                    <a:p>
                      <a:pPr algn="r"/>
                      <a:r>
                        <a:rPr lang="en-US" b="1" dirty="0" smtClean="0"/>
                        <a:t>$7,614</a:t>
                      </a:r>
                      <a:endParaRPr lang="en-US" b="1" dirty="0"/>
                    </a:p>
                  </a:txBody>
                  <a:tcPr marR="457200"/>
                </a:tc>
                <a:tc>
                  <a:txBody>
                    <a:bodyPr/>
                    <a:lstStyle/>
                    <a:p>
                      <a:pPr algn="r"/>
                      <a:r>
                        <a:rPr lang="en-US" b="1" dirty="0" smtClean="0"/>
                        <a:t>$11,783</a:t>
                      </a:r>
                      <a:endParaRPr lang="en-US" b="1" dirty="0"/>
                    </a:p>
                  </a:txBody>
                  <a:tcPr marR="457200"/>
                </a:tc>
              </a:tr>
              <a:tr h="370840">
                <a:tc>
                  <a:txBody>
                    <a:bodyPr/>
                    <a:lstStyle/>
                    <a:p>
                      <a:endParaRPr lang="en-US" dirty="0"/>
                    </a:p>
                  </a:txBody>
                  <a:tcPr>
                    <a:solidFill>
                      <a:schemeClr val="bg1"/>
                    </a:solidFill>
                  </a:tcPr>
                </a:tc>
                <a:tc>
                  <a:txBody>
                    <a:bodyPr/>
                    <a:lstStyle/>
                    <a:p>
                      <a:pPr algn="r"/>
                      <a:endParaRPr lang="en-US" b="1" dirty="0"/>
                    </a:p>
                  </a:txBody>
                  <a:tcPr marR="457200">
                    <a:solidFill>
                      <a:schemeClr val="bg1"/>
                    </a:solidFill>
                  </a:tcPr>
                </a:tc>
                <a:tc>
                  <a:txBody>
                    <a:bodyPr/>
                    <a:lstStyle/>
                    <a:p>
                      <a:pPr algn="r"/>
                      <a:endParaRPr lang="en-US" b="1" dirty="0"/>
                    </a:p>
                  </a:txBody>
                  <a:tcPr marR="457200">
                    <a:solidFill>
                      <a:schemeClr val="bg1"/>
                    </a:solidFill>
                  </a:tcPr>
                </a:tc>
                <a:tc>
                  <a:txBody>
                    <a:bodyPr/>
                    <a:lstStyle/>
                    <a:p>
                      <a:pPr algn="r"/>
                      <a:endParaRPr lang="en-US" b="1" dirty="0"/>
                    </a:p>
                  </a:txBody>
                  <a:tcPr marR="457200">
                    <a:solidFill>
                      <a:schemeClr val="bg1"/>
                    </a:solidFill>
                  </a:tcPr>
                </a:tc>
              </a:tr>
              <a:tr h="370840">
                <a:tc>
                  <a:txBody>
                    <a:bodyPr/>
                    <a:lstStyle/>
                    <a:p>
                      <a:r>
                        <a:rPr lang="en-US" dirty="0" smtClean="0"/>
                        <a:t>Cost/Student 3 year</a:t>
                      </a:r>
                      <a:endParaRPr lang="en-US" dirty="0"/>
                    </a:p>
                  </a:txBody>
                  <a:tcPr/>
                </a:tc>
                <a:tc>
                  <a:txBody>
                    <a:bodyPr/>
                    <a:lstStyle/>
                    <a:p>
                      <a:pPr algn="r"/>
                      <a:r>
                        <a:rPr lang="en-US" b="1" dirty="0" smtClean="0"/>
                        <a:t>$22</a:t>
                      </a:r>
                      <a:endParaRPr lang="en-US" b="1" dirty="0"/>
                    </a:p>
                  </a:txBody>
                  <a:tcPr marR="457200"/>
                </a:tc>
                <a:tc>
                  <a:txBody>
                    <a:bodyPr/>
                    <a:lstStyle/>
                    <a:p>
                      <a:pPr algn="r"/>
                      <a:r>
                        <a:rPr lang="en-US" b="1" dirty="0" smtClean="0"/>
                        <a:t>$15</a:t>
                      </a:r>
                      <a:endParaRPr lang="en-US" b="1" dirty="0"/>
                    </a:p>
                  </a:txBody>
                  <a:tcPr marR="457200"/>
                </a:tc>
                <a:tc>
                  <a:txBody>
                    <a:bodyPr/>
                    <a:lstStyle/>
                    <a:p>
                      <a:pPr algn="r"/>
                      <a:r>
                        <a:rPr lang="en-US" b="1" dirty="0" smtClean="0"/>
                        <a:t>$12</a:t>
                      </a:r>
                      <a:endParaRPr lang="en-US" b="1" dirty="0"/>
                    </a:p>
                  </a:txBody>
                  <a:tcPr marR="457200"/>
                </a:tc>
              </a:tr>
            </a:tbl>
          </a:graphicData>
        </a:graphic>
      </p:graphicFrame>
      <p:sp>
        <p:nvSpPr>
          <p:cNvPr id="5" name="TextBox 4"/>
          <p:cNvSpPr txBox="1"/>
          <p:nvPr/>
        </p:nvSpPr>
        <p:spPr>
          <a:xfrm>
            <a:off x="457200" y="1219200"/>
            <a:ext cx="8229600" cy="1200329"/>
          </a:xfrm>
          <a:prstGeom prst="rect">
            <a:avLst/>
          </a:prstGeom>
          <a:noFill/>
        </p:spPr>
        <p:txBody>
          <a:bodyPr wrap="square" rtlCol="0">
            <a:spAutoFit/>
          </a:bodyPr>
          <a:lstStyle/>
          <a:p>
            <a:pPr algn="ctr"/>
            <a:r>
              <a:rPr lang="en-US" sz="2400" dirty="0" smtClean="0"/>
              <a:t>Unlimited Access Subscriptions, K-12. Includes Professional Development, Implementation, and Technical Support. (Based on total school enrollment)</a:t>
            </a:r>
            <a:endParaRPr lang="en-US" sz="2400" dirty="0"/>
          </a:p>
        </p:txBody>
      </p:sp>
    </p:spTree>
    <p:extLst>
      <p:ext uri="{BB962C8B-B14F-4D97-AF65-F5344CB8AC3E}">
        <p14:creationId xmlns:p14="http://schemas.microsoft.com/office/powerpoint/2010/main" val="499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482203" y="1297187"/>
            <a:ext cx="8941760" cy="5058674"/>
          </a:xfrm>
          <a:prstGeom prst="rect">
            <a:avLst/>
          </a:prstGeom>
          <a:noFill/>
        </p:spPr>
        <p:txBody>
          <a:bodyPr wrap="square" lIns="91231" tIns="45616" rIns="91231" bIns="45616" rtlCol="0">
            <a:spAutoFit/>
          </a:bodyPr>
          <a:lstStyle/>
          <a:p>
            <a:pPr marL="321308" indent="-321308" fontAlgn="base">
              <a:spcBef>
                <a:spcPct val="0"/>
              </a:spcBef>
              <a:spcAft>
                <a:spcPct val="0"/>
              </a:spcAft>
              <a:buFont typeface="Arial" charset="0"/>
              <a:buChar char="•"/>
            </a:pPr>
            <a:r>
              <a:rPr lang="en-US" sz="3600" b="1" dirty="0">
                <a:solidFill>
                  <a:srgbClr val="0E76BC"/>
                </a:solidFill>
                <a:latin typeface="Gill Sans MT" pitchFamily="34" charset="0"/>
                <a:ea typeface="ＭＳ Ｐゴシック" charset="-128"/>
                <a:sym typeface="Gill Sans" pitchFamily="-1" charset="0"/>
              </a:rPr>
              <a:t>Fully supported Pilots                       (Professional Development, Implementation Support, </a:t>
            </a:r>
            <a:r>
              <a:rPr lang="en-US" sz="3600" b="1">
                <a:solidFill>
                  <a:srgbClr val="0E76BC"/>
                </a:solidFill>
                <a:latin typeface="Gill Sans MT" pitchFamily="34" charset="0"/>
                <a:ea typeface="ＭＳ Ｐゴシック" charset="-128"/>
                <a:sym typeface="Gill Sans" pitchFamily="-1" charset="0"/>
              </a:rPr>
              <a:t>Technology </a:t>
            </a:r>
            <a:r>
              <a:rPr lang="en-US" sz="3600" b="1" smtClean="0">
                <a:solidFill>
                  <a:srgbClr val="0E76BC"/>
                </a:solidFill>
                <a:latin typeface="Gill Sans MT" pitchFamily="34" charset="0"/>
                <a:ea typeface="ＭＳ Ｐゴシック" charset="-128"/>
                <a:sym typeface="Gill Sans" pitchFamily="-1" charset="0"/>
              </a:rPr>
              <a:t>Support</a:t>
            </a:r>
            <a:r>
              <a:rPr lang="en-US" sz="3600" b="1" dirty="0">
                <a:solidFill>
                  <a:srgbClr val="0E76BC"/>
                </a:solidFill>
                <a:latin typeface="Gill Sans MT" pitchFamily="34" charset="0"/>
                <a:ea typeface="ＭＳ Ｐゴシック" charset="-128"/>
                <a:sym typeface="Gill Sans" pitchFamily="-1" charset="0"/>
              </a:rPr>
              <a:t>)</a:t>
            </a:r>
          </a:p>
          <a:p>
            <a:pPr marL="321308" indent="-321308" fontAlgn="base">
              <a:spcBef>
                <a:spcPct val="0"/>
              </a:spcBef>
              <a:spcAft>
                <a:spcPct val="0"/>
              </a:spcAft>
            </a:pPr>
            <a:endParaRPr lang="en-US" sz="3600" b="1" dirty="0">
              <a:solidFill>
                <a:srgbClr val="0E76BC"/>
              </a:solidFill>
              <a:latin typeface="Gill Sans MT" pitchFamily="34" charset="0"/>
              <a:ea typeface="ＭＳ Ｐゴシック" charset="-128"/>
              <a:sym typeface="Gill Sans" pitchFamily="-1" charset="0"/>
            </a:endParaRPr>
          </a:p>
          <a:p>
            <a:pPr marL="321308" indent="-321308" fontAlgn="base">
              <a:spcBef>
                <a:spcPct val="0"/>
              </a:spcBef>
              <a:spcAft>
                <a:spcPct val="0"/>
              </a:spcAft>
              <a:buFont typeface="Arial" charset="0"/>
              <a:buChar char="•"/>
            </a:pPr>
            <a:r>
              <a:rPr lang="en-US" sz="3600" b="1" dirty="0">
                <a:solidFill>
                  <a:srgbClr val="0E76BC"/>
                </a:solidFill>
                <a:latin typeface="Gill Sans MT" pitchFamily="34" charset="0"/>
                <a:ea typeface="ＭＳ Ｐゴシック" charset="-128"/>
                <a:sym typeface="Gill Sans" pitchFamily="-1" charset="0"/>
              </a:rPr>
              <a:t>10 to12 Weeks</a:t>
            </a:r>
          </a:p>
          <a:p>
            <a:pPr marL="321308" indent="-321308" fontAlgn="base">
              <a:spcBef>
                <a:spcPct val="0"/>
              </a:spcBef>
              <a:spcAft>
                <a:spcPct val="0"/>
              </a:spcAft>
              <a:buFont typeface="Arial" charset="0"/>
              <a:buChar char="•"/>
            </a:pPr>
            <a:endParaRPr lang="en-US" sz="3600" b="1" dirty="0">
              <a:solidFill>
                <a:srgbClr val="0E76BC"/>
              </a:solidFill>
              <a:latin typeface="Gill Sans MT" pitchFamily="34" charset="0"/>
              <a:ea typeface="ＭＳ Ｐゴシック" charset="-128"/>
              <a:sym typeface="Gill Sans" pitchFamily="-1" charset="0"/>
            </a:endParaRPr>
          </a:p>
          <a:p>
            <a:pPr marL="321308" indent="-321308" fontAlgn="base">
              <a:spcBef>
                <a:spcPct val="0"/>
              </a:spcBef>
              <a:spcAft>
                <a:spcPct val="0"/>
              </a:spcAft>
              <a:buFont typeface="Arial" charset="0"/>
              <a:buChar char="•"/>
            </a:pPr>
            <a:r>
              <a:rPr lang="en-US" sz="3600" b="1" dirty="0">
                <a:solidFill>
                  <a:srgbClr val="0E76BC"/>
                </a:solidFill>
                <a:latin typeface="Gill Sans MT" pitchFamily="34" charset="0"/>
                <a:ea typeface="ＭＳ Ｐゴシック" charset="-128"/>
                <a:sym typeface="Gill Sans" pitchFamily="-1" charset="0"/>
              </a:rPr>
              <a:t>At no cost to you!</a:t>
            </a:r>
          </a:p>
          <a:p>
            <a:pPr marL="321308" indent="-321308" fontAlgn="base">
              <a:spcBef>
                <a:spcPct val="0"/>
              </a:spcBef>
              <a:spcAft>
                <a:spcPct val="0"/>
              </a:spcAft>
              <a:buFont typeface="Arial" charset="0"/>
              <a:buChar char="•"/>
            </a:pPr>
            <a:endParaRPr lang="en-US" sz="3600" b="1" dirty="0">
              <a:solidFill>
                <a:srgbClr val="0E76BC"/>
              </a:solidFill>
              <a:latin typeface="Gill Sans MT" pitchFamily="34" charset="0"/>
              <a:ea typeface="ＭＳ Ｐゴシック" charset="-128"/>
              <a:sym typeface="Gill Sans" pitchFamily="-1" charset="0"/>
            </a:endParaRPr>
          </a:p>
        </p:txBody>
      </p:sp>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6114" y="3278386"/>
            <a:ext cx="3490686" cy="2383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smtClean="0"/>
              <a:t>Pilot Opportunities</a:t>
            </a:r>
            <a:endParaRPr lang="en-US" dirty="0"/>
          </a:p>
        </p:txBody>
      </p:sp>
    </p:spTree>
    <p:extLst>
      <p:ext uri="{BB962C8B-B14F-4D97-AF65-F5344CB8AC3E}">
        <p14:creationId xmlns:p14="http://schemas.microsoft.com/office/powerpoint/2010/main" val="3815805396"/>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381444" y="1981200"/>
            <a:ext cx="8234059" cy="1332803"/>
          </a:xfrm>
        </p:spPr>
        <p:txBody>
          <a:bodyPr>
            <a:noAutofit/>
          </a:bodyPr>
          <a:lstStyle/>
          <a:p>
            <a:r>
              <a:rPr lang="en-US" sz="5400" dirty="0" smtClean="0"/>
              <a:t/>
            </a:r>
            <a:br>
              <a:rPr lang="en-US" sz="5400" dirty="0" smtClean="0"/>
            </a:br>
            <a:r>
              <a:rPr lang="en-US" sz="5400" dirty="0" smtClean="0"/>
              <a:t>BOCES shares 3,040+</a:t>
            </a:r>
            <a:br>
              <a:rPr lang="en-US" sz="5400" dirty="0" smtClean="0"/>
            </a:br>
            <a:r>
              <a:rPr lang="en-US" sz="5400" dirty="0" smtClean="0"/>
              <a:t>Reading Plus seats</a:t>
            </a:r>
            <a:endParaRPr lang="en-US" sz="5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8551" y="333400"/>
            <a:ext cx="5699846" cy="854816"/>
          </a:xfrm>
          <a:prstGeom prst="rect">
            <a:avLst/>
          </a:prstGeom>
        </p:spPr>
      </p:pic>
      <p:sp>
        <p:nvSpPr>
          <p:cNvPr id="3" name="TextBox 2"/>
          <p:cNvSpPr txBox="1"/>
          <p:nvPr/>
        </p:nvSpPr>
        <p:spPr>
          <a:xfrm>
            <a:off x="2438400" y="4730827"/>
            <a:ext cx="4457246" cy="923330"/>
          </a:xfrm>
          <a:prstGeom prst="rect">
            <a:avLst/>
          </a:prstGeom>
          <a:noFill/>
        </p:spPr>
        <p:txBody>
          <a:bodyPr wrap="none" rtlCol="0">
            <a:spAutoFit/>
          </a:bodyPr>
          <a:lstStyle/>
          <a:p>
            <a:r>
              <a:rPr lang="en-US" sz="5400" dirty="0" smtClean="0"/>
              <a:t>Plan your wish!</a:t>
            </a:r>
            <a:endParaRPr lang="en-US" sz="5400" dirty="0"/>
          </a:p>
        </p:txBody>
      </p:sp>
    </p:spTree>
    <p:extLst>
      <p:ext uri="{BB962C8B-B14F-4D97-AF65-F5344CB8AC3E}">
        <p14:creationId xmlns:p14="http://schemas.microsoft.com/office/powerpoint/2010/main" val="140712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792162"/>
          </a:xfrm>
        </p:spPr>
        <p:txBody>
          <a:bodyPr>
            <a:noAutofit/>
          </a:bodyPr>
          <a:lstStyle/>
          <a:p>
            <a:r>
              <a:rPr lang="en-US" sz="6000" dirty="0" smtClean="0"/>
              <a:t>Learn.readingplus.com</a:t>
            </a:r>
            <a:endParaRPr lang="en-US" sz="6000" dirty="0"/>
          </a:p>
        </p:txBody>
      </p:sp>
      <p:sp>
        <p:nvSpPr>
          <p:cNvPr id="2" name="Rectangle 1"/>
          <p:cNvSpPr/>
          <p:nvPr/>
        </p:nvSpPr>
        <p:spPr>
          <a:xfrm>
            <a:off x="1600200" y="2209800"/>
            <a:ext cx="5562600" cy="3724096"/>
          </a:xfrm>
          <a:prstGeom prst="rect">
            <a:avLst/>
          </a:prstGeom>
        </p:spPr>
        <p:txBody>
          <a:bodyPr wrap="square">
            <a:spAutoFit/>
          </a:bodyPr>
          <a:lstStyle/>
          <a:p>
            <a:r>
              <a:rPr lang="en-US" sz="3200" dirty="0">
                <a:solidFill>
                  <a:srgbClr val="6A6A6A"/>
                </a:solidFill>
                <a:hlinkClick r:id="rId2"/>
              </a:rPr>
              <a:t>https://</a:t>
            </a:r>
            <a:r>
              <a:rPr lang="en-US" sz="3200" dirty="0" smtClean="0">
                <a:solidFill>
                  <a:srgbClr val="6A6A6A"/>
                </a:solidFill>
                <a:hlinkClick r:id="rId2"/>
              </a:rPr>
              <a:t>learn.readingplus.com/wp-content/uploads/2013/07/Implementation-Planning-Worksheet-for-Administrators.pdf</a:t>
            </a:r>
            <a:endParaRPr lang="en-US" sz="3200" dirty="0" smtClean="0">
              <a:solidFill>
                <a:srgbClr val="6A6A6A"/>
              </a:solidFill>
            </a:endParaRPr>
          </a:p>
          <a:p>
            <a:endParaRPr lang="en-US" sz="3200" dirty="0">
              <a:solidFill>
                <a:srgbClr val="6A6A6A"/>
              </a:solidFill>
            </a:endParaRPr>
          </a:p>
          <a:p>
            <a:r>
              <a:rPr lang="en-US" sz="4400" dirty="0" smtClean="0">
                <a:solidFill>
                  <a:srgbClr val="2091D0"/>
                </a:solidFill>
              </a:rPr>
              <a:t>Due November 8, 2013</a:t>
            </a:r>
            <a:endParaRPr lang="en-US" sz="4400" dirty="0">
              <a:solidFill>
                <a:srgbClr val="2091D0"/>
              </a:solidFill>
            </a:endParaRPr>
          </a:p>
        </p:txBody>
      </p:sp>
    </p:spTree>
    <p:extLst>
      <p:ext uri="{BB962C8B-B14F-4D97-AF65-F5344CB8AC3E}">
        <p14:creationId xmlns:p14="http://schemas.microsoft.com/office/powerpoint/2010/main" val="250960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647" y="381000"/>
            <a:ext cx="8305353" cy="1295400"/>
          </a:xfrm>
        </p:spPr>
        <p:txBody>
          <a:bodyPr/>
          <a:lstStyle/>
          <a:p>
            <a:r>
              <a:rPr lang="en-US" dirty="0">
                <a:hlinkClick r:id="rId2"/>
              </a:rPr>
              <a:t/>
            </a:r>
            <a:br>
              <a:rPr lang="en-US" dirty="0">
                <a:hlinkClick r:id="rId2"/>
              </a:rPr>
            </a:br>
            <a:r>
              <a:rPr lang="en-US" sz="4600" dirty="0" smtClean="0">
                <a:hlinkClick r:id="rId2"/>
              </a:rPr>
              <a:t>Rachel@readingplus.com</a:t>
            </a:r>
            <a:r>
              <a:rPr lang="en-US" sz="4600" dirty="0"/>
              <a:t/>
            </a:r>
            <a:br>
              <a:rPr lang="en-US" sz="4600" dirty="0"/>
            </a:br>
            <a:r>
              <a:rPr lang="en-US" sz="4600" dirty="0"/>
              <a:t>(802) </a:t>
            </a:r>
            <a:r>
              <a:rPr lang="en-US" sz="4600" dirty="0" smtClean="0"/>
              <a:t>777-7111</a:t>
            </a:r>
            <a:br>
              <a:rPr lang="en-US" sz="4600" dirty="0" smtClean="0"/>
            </a:br>
            <a:r>
              <a:rPr lang="en-US" sz="4600" dirty="0" smtClean="0"/>
              <a:t/>
            </a:r>
            <a:br>
              <a:rPr lang="en-US" sz="4600" dirty="0" smtClean="0"/>
            </a:br>
            <a:r>
              <a:rPr lang="en-US" sz="4600" dirty="0"/>
              <a:t/>
            </a:r>
            <a:br>
              <a:rPr lang="en-US" sz="4600" dirty="0"/>
            </a:br>
            <a:r>
              <a:rPr lang="en-US" sz="4600" dirty="0" smtClean="0">
                <a:hlinkClick r:id="rId3"/>
              </a:rPr>
              <a:t>learn.readingplus.com</a:t>
            </a:r>
            <a:r>
              <a:rPr lang="en-US" sz="4600" dirty="0" smtClean="0"/>
              <a:t/>
            </a:r>
            <a:br>
              <a:rPr lang="en-US" sz="4600" dirty="0" smtClean="0"/>
            </a:br>
            <a:endParaRPr lang="en-US" sz="4600" dirty="0"/>
          </a:p>
        </p:txBody>
      </p:sp>
    </p:spTree>
    <p:extLst>
      <p:ext uri="{BB962C8B-B14F-4D97-AF65-F5344CB8AC3E}">
        <p14:creationId xmlns:p14="http://schemas.microsoft.com/office/powerpoint/2010/main" val="2344616466"/>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24" y="2019300"/>
            <a:ext cx="5981700" cy="48387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1" y="1050512"/>
            <a:ext cx="6324600" cy="1083088"/>
          </a:xfrm>
          <a:prstGeom prst="rect">
            <a:avLst/>
          </a:prstGeom>
        </p:spPr>
      </p:pic>
      <p:sp>
        <p:nvSpPr>
          <p:cNvPr id="6" name="TextBox 5"/>
          <p:cNvSpPr txBox="1"/>
          <p:nvPr/>
        </p:nvSpPr>
        <p:spPr>
          <a:xfrm>
            <a:off x="2743200" y="2209800"/>
            <a:ext cx="6019800" cy="461665"/>
          </a:xfrm>
          <a:prstGeom prst="rect">
            <a:avLst/>
          </a:prstGeom>
          <a:noFill/>
        </p:spPr>
        <p:txBody>
          <a:bodyPr wrap="square" lIns="91402" tIns="45702" rIns="91402" bIns="45702" rtlCol="0">
            <a:spAutoFit/>
          </a:bodyPr>
          <a:lstStyle/>
          <a:p>
            <a:pPr algn="r"/>
            <a:r>
              <a:rPr lang="en-US" sz="2400" dirty="0">
                <a:solidFill>
                  <a:schemeClr val="tx1">
                    <a:lumMod val="60000"/>
                    <a:lumOff val="40000"/>
                  </a:schemeClr>
                </a:solidFill>
              </a:rPr>
              <a:t>CHANGING THE WAY STUDENTS READ</a:t>
            </a:r>
          </a:p>
        </p:txBody>
      </p:sp>
    </p:spTree>
    <p:extLst>
      <p:ext uri="{BB962C8B-B14F-4D97-AF65-F5344CB8AC3E}">
        <p14:creationId xmlns:p14="http://schemas.microsoft.com/office/powerpoint/2010/main" val="16365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624052" y="3566029"/>
            <a:ext cx="2719347" cy="347472"/>
          </a:xfrm>
          <a:prstGeom prst="rect">
            <a:avLst/>
          </a:prstGeom>
          <a:solidFill>
            <a:srgbClr val="D90B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endParaRPr lang="en-US"/>
          </a:p>
        </p:txBody>
      </p:sp>
      <p:sp>
        <p:nvSpPr>
          <p:cNvPr id="2" name="Title 1"/>
          <p:cNvSpPr>
            <a:spLocks noGrp="1"/>
          </p:cNvSpPr>
          <p:nvPr>
            <p:ph type="title"/>
          </p:nvPr>
        </p:nvSpPr>
        <p:spPr/>
        <p:txBody>
          <a:bodyPr/>
          <a:lstStyle/>
          <a:p>
            <a:r>
              <a:rPr lang="en-US" dirty="0" smtClean="0"/>
              <a:t>Common Goal</a:t>
            </a:r>
            <a:endParaRPr lang="en-US" dirty="0"/>
          </a:p>
        </p:txBody>
      </p:sp>
      <p:grpSp>
        <p:nvGrpSpPr>
          <p:cNvPr id="3" name="Group 6"/>
          <p:cNvGrpSpPr>
            <a:grpSpLocks/>
          </p:cNvGrpSpPr>
          <p:nvPr/>
        </p:nvGrpSpPr>
        <p:grpSpPr bwMode="auto">
          <a:xfrm>
            <a:off x="517930" y="1053703"/>
            <a:ext cx="8854901" cy="1562695"/>
            <a:chOff x="0" y="0"/>
            <a:chExt cx="7933" cy="1400"/>
          </a:xfrm>
        </p:grpSpPr>
        <p:sp>
          <p:nvSpPr>
            <p:cNvPr id="4" name="AutoShape 2"/>
            <p:cNvSpPr>
              <a:spLocks/>
            </p:cNvSpPr>
            <p:nvPr/>
          </p:nvSpPr>
          <p:spPr bwMode="auto">
            <a:xfrm>
              <a:off x="0" y="0"/>
              <a:ext cx="7933" cy="1400"/>
            </a:xfrm>
            <a:prstGeom prst="roundRect">
              <a:avLst>
                <a:gd name="adj" fmla="val 8569"/>
              </a:avLst>
            </a:prstGeom>
            <a:gradFill rotWithShape="0">
              <a:gsLst>
                <a:gs pos="0">
                  <a:srgbClr val="1C61AB"/>
                </a:gs>
                <a:gs pos="79732">
                  <a:srgbClr val="8DB0D5"/>
                </a:gs>
                <a:gs pos="100000">
                  <a:srgbClr val="FFFFFF"/>
                </a:gs>
              </a:gsLst>
              <a:lin ang="0" scaled="1"/>
            </a:gra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5" name="Line 3"/>
            <p:cNvSpPr>
              <a:spLocks noChangeShapeType="1"/>
            </p:cNvSpPr>
            <p:nvPr/>
          </p:nvSpPr>
          <p:spPr bwMode="auto">
            <a:xfrm>
              <a:off x="1721" y="113"/>
              <a:ext cx="0" cy="1157"/>
            </a:xfrm>
            <a:prstGeom prst="line">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Rectangle 4"/>
            <p:cNvSpPr>
              <a:spLocks/>
            </p:cNvSpPr>
            <p:nvPr/>
          </p:nvSpPr>
          <p:spPr bwMode="auto">
            <a:xfrm>
              <a:off x="2039" y="148"/>
              <a:ext cx="5416" cy="1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algn="l"/>
              <a:r>
                <a:rPr lang="en-US" sz="2800" dirty="0">
                  <a:solidFill>
                    <a:schemeClr val="bg1"/>
                  </a:solidFill>
                  <a:effectLst>
                    <a:outerShdw blurRad="38100" dist="38100" dir="2700000" algn="tl">
                      <a:srgbClr val="000000">
                        <a:alpha val="43137"/>
                      </a:srgbClr>
                    </a:outerShdw>
                  </a:effectLst>
                </a:rPr>
                <a:t>Increase capacity to independently</a:t>
              </a:r>
            </a:p>
            <a:p>
              <a:pPr algn="l"/>
              <a:r>
                <a:rPr lang="en-US" sz="2800" dirty="0">
                  <a:solidFill>
                    <a:schemeClr val="bg1"/>
                  </a:solidFill>
                  <a:effectLst>
                    <a:outerShdw blurRad="38100" dist="38100" dir="2700000" algn="tl">
                      <a:srgbClr val="000000">
                        <a:alpha val="43137"/>
                      </a:srgbClr>
                    </a:outerShdw>
                  </a:effectLst>
                </a:rPr>
                <a:t>read and comprehend complex text </a:t>
              </a:r>
            </a:p>
          </p:txBody>
        </p:sp>
        <p:sp>
          <p:nvSpPr>
            <p:cNvPr id="7" name="Rectangle 5"/>
            <p:cNvSpPr>
              <a:spLocks/>
            </p:cNvSpPr>
            <p:nvPr/>
          </p:nvSpPr>
          <p:spPr bwMode="auto">
            <a:xfrm>
              <a:off x="82" y="198"/>
              <a:ext cx="1488" cy="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pPr algn="ctr"/>
              <a:r>
                <a:rPr lang="en-US" sz="2400" dirty="0">
                  <a:solidFill>
                    <a:schemeClr val="bg1"/>
                  </a:solidFill>
                  <a:effectLst>
                    <a:outerShdw blurRad="38100" dist="38100" dir="2700000" algn="tl">
                      <a:srgbClr val="000000">
                        <a:alpha val="43137"/>
                      </a:srgbClr>
                    </a:outerShdw>
                  </a:effectLst>
                </a:rPr>
                <a:t>COLLEGE</a:t>
              </a:r>
            </a:p>
            <a:p>
              <a:pPr algn="ctr"/>
              <a:r>
                <a:rPr lang="en-US" sz="2400" dirty="0">
                  <a:solidFill>
                    <a:schemeClr val="bg1"/>
                  </a:solidFill>
                  <a:effectLst>
                    <a:outerShdw blurRad="38100" dist="38100" dir="2700000" algn="tl">
                      <a:srgbClr val="000000">
                        <a:alpha val="43137"/>
                      </a:srgbClr>
                    </a:outerShdw>
                  </a:effectLst>
                </a:rPr>
                <a:t>&amp; CAREER</a:t>
              </a:r>
            </a:p>
            <a:p>
              <a:pPr algn="ctr"/>
              <a:r>
                <a:rPr lang="en-US" sz="2400" dirty="0">
                  <a:solidFill>
                    <a:schemeClr val="bg1"/>
                  </a:solidFill>
                  <a:effectLst>
                    <a:outerShdw blurRad="38100" dist="38100" dir="2700000" algn="tl">
                      <a:srgbClr val="000000">
                        <a:alpha val="43137"/>
                      </a:srgbClr>
                    </a:outerShdw>
                  </a:effectLst>
                </a:rPr>
                <a:t>READY</a:t>
              </a:r>
            </a:p>
          </p:txBody>
        </p:sp>
      </p:grpSp>
      <p:graphicFrame>
        <p:nvGraphicFramePr>
          <p:cNvPr id="13" name="Table 12"/>
          <p:cNvGraphicFramePr>
            <a:graphicFrameLocks noGrp="1"/>
          </p:cNvGraphicFramePr>
          <p:nvPr>
            <p:extLst>
              <p:ext uri="{D42A27DB-BD31-4B8C-83A1-F6EECF244321}">
                <p14:modId xmlns:p14="http://schemas.microsoft.com/office/powerpoint/2010/main" val="4073668793"/>
              </p:ext>
            </p:extLst>
          </p:nvPr>
        </p:nvGraphicFramePr>
        <p:xfrm>
          <a:off x="517924" y="3200402"/>
          <a:ext cx="8360430" cy="2202927"/>
        </p:xfrm>
        <a:graphic>
          <a:graphicData uri="http://schemas.openxmlformats.org/drawingml/2006/table">
            <a:tbl>
              <a:tblPr firstRow="1" firstCol="1">
                <a:tableStyleId>{5940675A-B579-460E-94D1-54222C63F5DA}</a:tableStyleId>
              </a:tblPr>
              <a:tblGrid>
                <a:gridCol w="1097280"/>
                <a:gridCol w="1210525"/>
                <a:gridCol w="1210525"/>
                <a:gridCol w="1210525"/>
                <a:gridCol w="1210525"/>
                <a:gridCol w="1210525"/>
                <a:gridCol w="1210525"/>
              </a:tblGrid>
              <a:tr h="352697">
                <a:tc>
                  <a:txBody>
                    <a:bodyPr/>
                    <a:lstStyle/>
                    <a:p>
                      <a:pPr algn="ctr"/>
                      <a:endParaRPr lang="en-US" sz="1400" b="1" dirty="0">
                        <a:solidFill>
                          <a:schemeClr val="tx1">
                            <a:lumMod val="50000"/>
                          </a:schemeClr>
                        </a:solidFill>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ctr"/>
                      <a:r>
                        <a:rPr lang="en-US" sz="1600" b="1" dirty="0" smtClean="0">
                          <a:solidFill>
                            <a:schemeClr val="tx1">
                              <a:lumMod val="50000"/>
                            </a:schemeClr>
                          </a:solidFill>
                        </a:rPr>
                        <a:t>450-600</a:t>
                      </a:r>
                      <a:endParaRPr lang="en-US" sz="1600" b="1" dirty="0">
                        <a:solidFill>
                          <a:schemeClr val="tx1">
                            <a:lumMod val="50000"/>
                          </a:schemeClr>
                        </a:solidFill>
                      </a:endParaRPr>
                    </a:p>
                  </a:txBody>
                  <a:tcPr anchor="ctr">
                    <a:solidFill>
                      <a:schemeClr val="bg1">
                        <a:lumMod val="85000"/>
                      </a:schemeClr>
                    </a:solidFill>
                  </a:tcPr>
                </a:tc>
                <a:tc>
                  <a:txBody>
                    <a:bodyPr/>
                    <a:lstStyle/>
                    <a:p>
                      <a:pPr algn="ctr"/>
                      <a:r>
                        <a:rPr lang="en-US" sz="1600" b="1" dirty="0" smtClean="0">
                          <a:solidFill>
                            <a:schemeClr val="tx1">
                              <a:lumMod val="50000"/>
                            </a:schemeClr>
                          </a:solidFill>
                        </a:rPr>
                        <a:t>600-750</a:t>
                      </a:r>
                      <a:endParaRPr lang="en-US" sz="1600" b="1" dirty="0">
                        <a:solidFill>
                          <a:schemeClr val="tx1">
                            <a:lumMod val="50000"/>
                          </a:schemeClr>
                        </a:solidFill>
                      </a:endParaRPr>
                    </a:p>
                  </a:txBody>
                  <a:tcPr anchor="ctr">
                    <a:solidFill>
                      <a:schemeClr val="bg1">
                        <a:lumMod val="85000"/>
                      </a:schemeClr>
                    </a:solidFill>
                  </a:tcPr>
                </a:tc>
                <a:tc>
                  <a:txBody>
                    <a:bodyPr/>
                    <a:lstStyle/>
                    <a:p>
                      <a:pPr algn="ctr"/>
                      <a:r>
                        <a:rPr lang="en-US" sz="1600" b="1" dirty="0" smtClean="0">
                          <a:solidFill>
                            <a:schemeClr val="tx1">
                              <a:lumMod val="50000"/>
                            </a:schemeClr>
                          </a:solidFill>
                        </a:rPr>
                        <a:t>750-900</a:t>
                      </a:r>
                      <a:endParaRPr lang="en-US" sz="1600" b="1" dirty="0">
                        <a:solidFill>
                          <a:schemeClr val="tx1">
                            <a:lumMod val="50000"/>
                          </a:schemeClr>
                        </a:solidFill>
                      </a:endParaRPr>
                    </a:p>
                  </a:txBody>
                  <a:tcPr anchor="ctr">
                    <a:solidFill>
                      <a:schemeClr val="bg1">
                        <a:lumMod val="85000"/>
                      </a:schemeClr>
                    </a:solidFill>
                  </a:tcPr>
                </a:tc>
                <a:tc>
                  <a:txBody>
                    <a:bodyPr/>
                    <a:lstStyle/>
                    <a:p>
                      <a:pPr algn="ctr"/>
                      <a:r>
                        <a:rPr lang="en-US" sz="1600" b="1" dirty="0" smtClean="0">
                          <a:solidFill>
                            <a:schemeClr val="tx1">
                              <a:lumMod val="50000"/>
                            </a:schemeClr>
                          </a:solidFill>
                        </a:rPr>
                        <a:t>900-1050</a:t>
                      </a:r>
                      <a:endParaRPr lang="en-US" sz="1600" b="1" dirty="0">
                        <a:solidFill>
                          <a:schemeClr val="tx1">
                            <a:lumMod val="50000"/>
                          </a:schemeClr>
                        </a:solidFill>
                      </a:endParaRPr>
                    </a:p>
                  </a:txBody>
                  <a:tcPr anchor="ctr">
                    <a:solidFill>
                      <a:schemeClr val="bg1">
                        <a:lumMod val="85000"/>
                      </a:schemeClr>
                    </a:solidFill>
                  </a:tcPr>
                </a:tc>
                <a:tc>
                  <a:txBody>
                    <a:bodyPr/>
                    <a:lstStyle/>
                    <a:p>
                      <a:pPr algn="ctr"/>
                      <a:r>
                        <a:rPr lang="en-US" sz="1600" b="1" dirty="0" smtClean="0">
                          <a:solidFill>
                            <a:schemeClr val="tx1">
                              <a:lumMod val="50000"/>
                            </a:schemeClr>
                          </a:solidFill>
                        </a:rPr>
                        <a:t>1050-1200</a:t>
                      </a:r>
                      <a:endParaRPr lang="en-US" sz="1600" b="1" dirty="0">
                        <a:solidFill>
                          <a:schemeClr val="tx1">
                            <a:lumMod val="50000"/>
                          </a:schemeClr>
                        </a:solidFill>
                      </a:endParaRPr>
                    </a:p>
                  </a:txBody>
                  <a:tcPr anchor="ctr">
                    <a:solidFill>
                      <a:schemeClr val="bg1">
                        <a:lumMod val="85000"/>
                      </a:schemeClr>
                    </a:solidFill>
                  </a:tcPr>
                </a:tc>
                <a:tc>
                  <a:txBody>
                    <a:bodyPr/>
                    <a:lstStyle/>
                    <a:p>
                      <a:pPr algn="ctr"/>
                      <a:r>
                        <a:rPr lang="en-US" sz="1600" b="1" dirty="0" smtClean="0">
                          <a:solidFill>
                            <a:schemeClr val="tx1">
                              <a:lumMod val="50000"/>
                            </a:schemeClr>
                          </a:solidFill>
                        </a:rPr>
                        <a:t>1200-1350</a:t>
                      </a:r>
                      <a:endParaRPr lang="en-US" sz="1600" b="1" dirty="0">
                        <a:solidFill>
                          <a:schemeClr val="tx1">
                            <a:lumMod val="50000"/>
                          </a:schemeClr>
                        </a:solidFill>
                      </a:endParaRPr>
                    </a:p>
                  </a:txBody>
                  <a:tcPr anchor="ctr">
                    <a:solidFill>
                      <a:schemeClr val="bg1">
                        <a:lumMod val="85000"/>
                      </a:schemeClr>
                    </a:solidFill>
                  </a:tcPr>
                </a:tc>
              </a:tr>
              <a:tr h="370046">
                <a:tc>
                  <a:txBody>
                    <a:bodyPr/>
                    <a:lstStyle/>
                    <a:p>
                      <a:pPr algn="ctr"/>
                      <a:r>
                        <a:rPr lang="en-US" sz="1600" b="1" dirty="0" smtClean="0">
                          <a:solidFill>
                            <a:schemeClr val="tx1">
                              <a:lumMod val="50000"/>
                            </a:schemeClr>
                          </a:solidFill>
                        </a:rPr>
                        <a:t>2-3</a:t>
                      </a:r>
                      <a:endParaRPr lang="en-US" sz="1600" b="1" dirty="0">
                        <a:solidFill>
                          <a:schemeClr val="tx1">
                            <a:lumMod val="50000"/>
                          </a:schemeClr>
                        </a:solidFill>
                      </a:endParaRPr>
                    </a:p>
                  </a:txBody>
                  <a:tcPr anchor="ctr">
                    <a:solidFill>
                      <a:schemeClr val="bg1">
                        <a:lumMod val="85000"/>
                      </a:schemeClr>
                    </a:solidFill>
                  </a:tcPr>
                </a:tc>
                <a:tc>
                  <a:txBody>
                    <a:bodyPr/>
                    <a:lstStyle/>
                    <a:p>
                      <a:endParaRPr lang="en-US" sz="1800" dirty="0"/>
                    </a:p>
                  </a:txBody>
                  <a:tcPr anchor="ctr"/>
                </a:tc>
                <a:tc>
                  <a:txBody>
                    <a:bodyPr/>
                    <a:lstStyle/>
                    <a:p>
                      <a:endParaRPr lang="en-US" sz="1800" dirty="0"/>
                    </a:p>
                  </a:txBody>
                  <a:tcPr anchor="ctr"/>
                </a:tc>
                <a:tc>
                  <a:txBody>
                    <a:bodyPr/>
                    <a:lstStyle/>
                    <a:p>
                      <a:endParaRPr lang="en-US" sz="1800" dirty="0"/>
                    </a:p>
                  </a:txBody>
                  <a:tcPr anchor="ctr"/>
                </a:tc>
                <a:tc>
                  <a:txBody>
                    <a:bodyPr/>
                    <a:lstStyle/>
                    <a:p>
                      <a:endParaRPr lang="en-US" sz="1800"/>
                    </a:p>
                  </a:txBody>
                  <a:tcPr anchor="ctr"/>
                </a:tc>
                <a:tc>
                  <a:txBody>
                    <a:bodyPr/>
                    <a:lstStyle/>
                    <a:p>
                      <a:endParaRPr lang="en-US" sz="1800"/>
                    </a:p>
                  </a:txBody>
                  <a:tcPr anchor="ctr"/>
                </a:tc>
                <a:tc>
                  <a:txBody>
                    <a:bodyPr/>
                    <a:lstStyle/>
                    <a:p>
                      <a:endParaRPr lang="en-US" sz="1800"/>
                    </a:p>
                  </a:txBody>
                  <a:tcPr anchor="ctr"/>
                </a:tc>
              </a:tr>
              <a:tr h="370046">
                <a:tc>
                  <a:txBody>
                    <a:bodyPr/>
                    <a:lstStyle/>
                    <a:p>
                      <a:pPr algn="ctr"/>
                      <a:r>
                        <a:rPr lang="en-US" sz="1600" b="1" dirty="0" smtClean="0">
                          <a:solidFill>
                            <a:schemeClr val="tx1">
                              <a:lumMod val="50000"/>
                            </a:schemeClr>
                          </a:solidFill>
                        </a:rPr>
                        <a:t>4-5</a:t>
                      </a:r>
                      <a:endParaRPr lang="en-US" sz="1600" b="1" dirty="0">
                        <a:solidFill>
                          <a:schemeClr val="tx1">
                            <a:lumMod val="50000"/>
                          </a:schemeClr>
                        </a:solidFill>
                      </a:endParaRPr>
                    </a:p>
                  </a:txBody>
                  <a:tcPr anchor="ctr">
                    <a:solidFill>
                      <a:schemeClr val="bg1">
                        <a:lumMod val="85000"/>
                      </a:schemeClr>
                    </a:solidFill>
                  </a:tcPr>
                </a:tc>
                <a:tc>
                  <a:txBody>
                    <a:bodyPr/>
                    <a:lstStyle/>
                    <a:p>
                      <a:endParaRPr lang="en-US" sz="1800" dirty="0"/>
                    </a:p>
                  </a:txBody>
                  <a:tcPr anchor="ctr"/>
                </a:tc>
                <a:tc>
                  <a:txBody>
                    <a:bodyPr/>
                    <a:lstStyle/>
                    <a:p>
                      <a:endParaRPr lang="en-US" sz="1800" dirty="0"/>
                    </a:p>
                  </a:txBody>
                  <a:tcPr anchor="ctr"/>
                </a:tc>
                <a:tc>
                  <a:txBody>
                    <a:bodyPr/>
                    <a:lstStyle/>
                    <a:p>
                      <a:endParaRPr lang="en-US" sz="1800" dirty="0"/>
                    </a:p>
                  </a:txBody>
                  <a:tcPr anchor="ctr"/>
                </a:tc>
                <a:tc>
                  <a:txBody>
                    <a:bodyPr/>
                    <a:lstStyle/>
                    <a:p>
                      <a:endParaRPr lang="en-US" sz="1800" dirty="0"/>
                    </a:p>
                  </a:txBody>
                  <a:tcPr anchor="ctr"/>
                </a:tc>
                <a:tc>
                  <a:txBody>
                    <a:bodyPr/>
                    <a:lstStyle/>
                    <a:p>
                      <a:endParaRPr lang="en-US" sz="1800"/>
                    </a:p>
                  </a:txBody>
                  <a:tcPr anchor="ctr"/>
                </a:tc>
                <a:tc>
                  <a:txBody>
                    <a:bodyPr/>
                    <a:lstStyle/>
                    <a:p>
                      <a:endParaRPr lang="en-US" sz="1800"/>
                    </a:p>
                  </a:txBody>
                  <a:tcPr anchor="ctr"/>
                </a:tc>
              </a:tr>
              <a:tr h="370046">
                <a:tc>
                  <a:txBody>
                    <a:bodyPr/>
                    <a:lstStyle/>
                    <a:p>
                      <a:pPr algn="ctr"/>
                      <a:r>
                        <a:rPr lang="en-US" sz="1600" b="1" dirty="0" smtClean="0">
                          <a:solidFill>
                            <a:schemeClr val="tx1">
                              <a:lumMod val="50000"/>
                            </a:schemeClr>
                          </a:solidFill>
                        </a:rPr>
                        <a:t>6-8</a:t>
                      </a:r>
                      <a:endParaRPr lang="en-US" sz="1600" b="1" dirty="0">
                        <a:solidFill>
                          <a:schemeClr val="tx1">
                            <a:lumMod val="50000"/>
                          </a:schemeClr>
                        </a:solidFill>
                      </a:endParaRPr>
                    </a:p>
                  </a:txBody>
                  <a:tcPr anchor="ctr">
                    <a:solidFill>
                      <a:schemeClr val="bg1">
                        <a:lumMod val="85000"/>
                      </a:schemeClr>
                    </a:solidFill>
                  </a:tcPr>
                </a:tc>
                <a:tc>
                  <a:txBody>
                    <a:bodyPr/>
                    <a:lstStyle/>
                    <a:p>
                      <a:endParaRPr lang="en-US" sz="1800" dirty="0"/>
                    </a:p>
                  </a:txBody>
                  <a:tcPr anchor="ctr"/>
                </a:tc>
                <a:tc>
                  <a:txBody>
                    <a:bodyPr/>
                    <a:lstStyle/>
                    <a:p>
                      <a:endParaRPr lang="en-US" sz="1800"/>
                    </a:p>
                  </a:txBody>
                  <a:tcPr anchor="ctr"/>
                </a:tc>
                <a:tc>
                  <a:txBody>
                    <a:bodyPr/>
                    <a:lstStyle/>
                    <a:p>
                      <a:endParaRPr lang="en-US" sz="1800" dirty="0"/>
                    </a:p>
                  </a:txBody>
                  <a:tcPr anchor="ctr"/>
                </a:tc>
                <a:tc>
                  <a:txBody>
                    <a:bodyPr/>
                    <a:lstStyle/>
                    <a:p>
                      <a:endParaRPr lang="en-US" sz="1800" dirty="0"/>
                    </a:p>
                  </a:txBody>
                  <a:tcPr anchor="ctr"/>
                </a:tc>
                <a:tc>
                  <a:txBody>
                    <a:bodyPr/>
                    <a:lstStyle/>
                    <a:p>
                      <a:endParaRPr lang="en-US" sz="1800" dirty="0"/>
                    </a:p>
                  </a:txBody>
                  <a:tcPr anchor="ctr"/>
                </a:tc>
                <a:tc>
                  <a:txBody>
                    <a:bodyPr/>
                    <a:lstStyle/>
                    <a:p>
                      <a:endParaRPr lang="en-US" sz="1800"/>
                    </a:p>
                  </a:txBody>
                  <a:tcPr anchor="ctr"/>
                </a:tc>
              </a:tr>
              <a:tr h="370046">
                <a:tc>
                  <a:txBody>
                    <a:bodyPr/>
                    <a:lstStyle/>
                    <a:p>
                      <a:pPr algn="ctr"/>
                      <a:r>
                        <a:rPr lang="en-US" sz="1600" b="1" dirty="0" smtClean="0">
                          <a:solidFill>
                            <a:schemeClr val="tx1">
                              <a:lumMod val="50000"/>
                            </a:schemeClr>
                          </a:solidFill>
                        </a:rPr>
                        <a:t>9-10</a:t>
                      </a:r>
                      <a:endParaRPr lang="en-US" sz="1600" b="1" dirty="0">
                        <a:solidFill>
                          <a:schemeClr val="tx1">
                            <a:lumMod val="50000"/>
                          </a:schemeClr>
                        </a:solidFill>
                      </a:endParaRPr>
                    </a:p>
                  </a:txBody>
                  <a:tcPr anchor="ctr">
                    <a:solidFill>
                      <a:schemeClr val="bg1">
                        <a:lumMod val="85000"/>
                      </a:schemeClr>
                    </a:solidFill>
                  </a:tcPr>
                </a:tc>
                <a:tc>
                  <a:txBody>
                    <a:bodyPr/>
                    <a:lstStyle/>
                    <a:p>
                      <a:endParaRPr lang="en-US" sz="1800" dirty="0"/>
                    </a:p>
                  </a:txBody>
                  <a:tcPr anchor="ctr"/>
                </a:tc>
                <a:tc>
                  <a:txBody>
                    <a:bodyPr/>
                    <a:lstStyle/>
                    <a:p>
                      <a:endParaRPr lang="en-US" sz="1800"/>
                    </a:p>
                  </a:txBody>
                  <a:tcPr anchor="ctr"/>
                </a:tc>
                <a:tc>
                  <a:txBody>
                    <a:bodyPr/>
                    <a:lstStyle/>
                    <a:p>
                      <a:endParaRPr lang="en-US" sz="1800"/>
                    </a:p>
                  </a:txBody>
                  <a:tcPr anchor="ctr"/>
                </a:tc>
                <a:tc>
                  <a:txBody>
                    <a:bodyPr/>
                    <a:lstStyle/>
                    <a:p>
                      <a:endParaRPr lang="en-US" sz="1800" dirty="0"/>
                    </a:p>
                  </a:txBody>
                  <a:tcPr anchor="ctr"/>
                </a:tc>
                <a:tc>
                  <a:txBody>
                    <a:bodyPr/>
                    <a:lstStyle/>
                    <a:p>
                      <a:endParaRPr lang="en-US" sz="1800" dirty="0"/>
                    </a:p>
                  </a:txBody>
                  <a:tcPr anchor="ctr"/>
                </a:tc>
                <a:tc>
                  <a:txBody>
                    <a:bodyPr/>
                    <a:lstStyle/>
                    <a:p>
                      <a:endParaRPr lang="en-US" sz="1800" dirty="0"/>
                    </a:p>
                  </a:txBody>
                  <a:tcPr anchor="ctr"/>
                </a:tc>
              </a:tr>
              <a:tr h="370046">
                <a:tc>
                  <a:txBody>
                    <a:bodyPr/>
                    <a:lstStyle/>
                    <a:p>
                      <a:pPr algn="ctr"/>
                      <a:r>
                        <a:rPr lang="en-US" sz="1600" b="1" dirty="0" smtClean="0">
                          <a:solidFill>
                            <a:schemeClr val="tx1">
                              <a:lumMod val="50000"/>
                            </a:schemeClr>
                          </a:solidFill>
                        </a:rPr>
                        <a:t>11-CCR</a:t>
                      </a:r>
                      <a:endParaRPr lang="en-US" sz="1600" b="1" dirty="0">
                        <a:solidFill>
                          <a:schemeClr val="tx1">
                            <a:lumMod val="50000"/>
                          </a:schemeClr>
                        </a:solidFill>
                      </a:endParaRPr>
                    </a:p>
                  </a:txBody>
                  <a:tcPr anchor="ctr">
                    <a:solidFill>
                      <a:schemeClr val="bg1">
                        <a:lumMod val="85000"/>
                      </a:schemeClr>
                    </a:solidFill>
                  </a:tcPr>
                </a:tc>
                <a:tc>
                  <a:txBody>
                    <a:bodyPr/>
                    <a:lstStyle/>
                    <a:p>
                      <a:endParaRPr lang="en-US" sz="1800" dirty="0"/>
                    </a:p>
                  </a:txBody>
                  <a:tcPr anchor="ctr"/>
                </a:tc>
                <a:tc>
                  <a:txBody>
                    <a:bodyPr/>
                    <a:lstStyle/>
                    <a:p>
                      <a:endParaRPr lang="en-US" sz="1800" dirty="0"/>
                    </a:p>
                  </a:txBody>
                  <a:tcPr anchor="ctr"/>
                </a:tc>
                <a:tc>
                  <a:txBody>
                    <a:bodyPr/>
                    <a:lstStyle/>
                    <a:p>
                      <a:endParaRPr lang="en-US" sz="1800" dirty="0"/>
                    </a:p>
                  </a:txBody>
                  <a:tcPr anchor="ctr"/>
                </a:tc>
                <a:tc>
                  <a:txBody>
                    <a:bodyPr/>
                    <a:lstStyle/>
                    <a:p>
                      <a:endParaRPr lang="en-US" sz="1800" dirty="0"/>
                    </a:p>
                  </a:txBody>
                  <a:tcPr anchor="ctr"/>
                </a:tc>
                <a:tc>
                  <a:txBody>
                    <a:bodyPr/>
                    <a:lstStyle/>
                    <a:p>
                      <a:endParaRPr lang="en-US" sz="1800" dirty="0"/>
                    </a:p>
                  </a:txBody>
                  <a:tcPr anchor="ctr"/>
                </a:tc>
                <a:tc>
                  <a:txBody>
                    <a:bodyPr/>
                    <a:lstStyle/>
                    <a:p>
                      <a:endParaRPr lang="en-US" sz="1800" dirty="0"/>
                    </a:p>
                  </a:txBody>
                  <a:tcPr anchor="ctr"/>
                </a:tc>
              </a:tr>
            </a:tbl>
          </a:graphicData>
        </a:graphic>
      </p:graphicFrame>
      <p:sp>
        <p:nvSpPr>
          <p:cNvPr id="14" name="Rectangle 13"/>
          <p:cNvSpPr/>
          <p:nvPr/>
        </p:nvSpPr>
        <p:spPr>
          <a:xfrm>
            <a:off x="1624053" y="3565498"/>
            <a:ext cx="2209800" cy="347472"/>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endParaRPr lang="en-US"/>
          </a:p>
        </p:txBody>
      </p:sp>
      <p:sp>
        <p:nvSpPr>
          <p:cNvPr id="20" name="Rectangle 19"/>
          <p:cNvSpPr/>
          <p:nvPr/>
        </p:nvSpPr>
        <p:spPr>
          <a:xfrm>
            <a:off x="4267200" y="3928210"/>
            <a:ext cx="1447800" cy="347472"/>
          </a:xfrm>
          <a:prstGeom prst="rect">
            <a:avLst/>
          </a:prstGeom>
          <a:solidFill>
            <a:srgbClr val="D90B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endParaRPr lang="en-US"/>
          </a:p>
        </p:txBody>
      </p:sp>
      <p:sp>
        <p:nvSpPr>
          <p:cNvPr id="21" name="Rectangle 20"/>
          <p:cNvSpPr/>
          <p:nvPr/>
        </p:nvSpPr>
        <p:spPr>
          <a:xfrm>
            <a:off x="5816576" y="4293572"/>
            <a:ext cx="1517837" cy="347472"/>
          </a:xfrm>
          <a:prstGeom prst="rect">
            <a:avLst/>
          </a:prstGeom>
          <a:solidFill>
            <a:srgbClr val="D90B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endParaRPr lang="en-US"/>
          </a:p>
        </p:txBody>
      </p:sp>
      <p:sp>
        <p:nvSpPr>
          <p:cNvPr id="22" name="Rectangle 21"/>
          <p:cNvSpPr/>
          <p:nvPr/>
        </p:nvSpPr>
        <p:spPr>
          <a:xfrm>
            <a:off x="6781801" y="4658406"/>
            <a:ext cx="1066800" cy="347472"/>
          </a:xfrm>
          <a:prstGeom prst="rect">
            <a:avLst/>
          </a:prstGeom>
          <a:solidFill>
            <a:srgbClr val="D90B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endParaRPr lang="en-US"/>
          </a:p>
        </p:txBody>
      </p:sp>
      <p:sp>
        <p:nvSpPr>
          <p:cNvPr id="23" name="Rectangle 22"/>
          <p:cNvSpPr/>
          <p:nvPr/>
        </p:nvSpPr>
        <p:spPr>
          <a:xfrm>
            <a:off x="7772400" y="5021780"/>
            <a:ext cx="1066874" cy="356616"/>
          </a:xfrm>
          <a:prstGeom prst="rect">
            <a:avLst/>
          </a:prstGeom>
          <a:solidFill>
            <a:srgbClr val="D90B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endParaRPr lang="en-US"/>
          </a:p>
        </p:txBody>
      </p:sp>
      <p:sp>
        <p:nvSpPr>
          <p:cNvPr id="24" name="TextBox 23"/>
          <p:cNvSpPr txBox="1"/>
          <p:nvPr/>
        </p:nvSpPr>
        <p:spPr>
          <a:xfrm>
            <a:off x="1624054" y="2743201"/>
            <a:ext cx="2947947" cy="461665"/>
          </a:xfrm>
          <a:prstGeom prst="rect">
            <a:avLst/>
          </a:prstGeom>
          <a:noFill/>
        </p:spPr>
        <p:txBody>
          <a:bodyPr wrap="square" lIns="91402" tIns="45702" rIns="91402" bIns="45702" rtlCol="0">
            <a:spAutoFit/>
          </a:bodyPr>
          <a:lstStyle/>
          <a:p>
            <a:r>
              <a:rPr lang="en-US" sz="2400" dirty="0">
                <a:solidFill>
                  <a:schemeClr val="tx1">
                    <a:lumMod val="50000"/>
                  </a:schemeClr>
                </a:solidFill>
              </a:rPr>
              <a:t>Lexiles</a:t>
            </a:r>
            <a:r>
              <a:rPr lang="en-US" sz="2400" baseline="30000" dirty="0">
                <a:solidFill>
                  <a:schemeClr val="tx1">
                    <a:lumMod val="50000"/>
                  </a:schemeClr>
                </a:solidFill>
                <a:latin typeface="TradeGothicLH-Extended"/>
              </a:rPr>
              <a:t>®</a:t>
            </a:r>
            <a:endParaRPr lang="en-US" sz="2400" baseline="30000" dirty="0">
              <a:solidFill>
                <a:schemeClr val="tx1">
                  <a:lumMod val="50000"/>
                </a:schemeClr>
              </a:solidFill>
            </a:endParaRPr>
          </a:p>
        </p:txBody>
      </p:sp>
      <p:grpSp>
        <p:nvGrpSpPr>
          <p:cNvPr id="29" name="Group 28"/>
          <p:cNvGrpSpPr/>
          <p:nvPr/>
        </p:nvGrpSpPr>
        <p:grpSpPr>
          <a:xfrm>
            <a:off x="1778008" y="5514985"/>
            <a:ext cx="3379747" cy="400110"/>
            <a:chOff x="1778000" y="5514945"/>
            <a:chExt cx="3379747" cy="400110"/>
          </a:xfrm>
        </p:grpSpPr>
        <p:sp>
          <p:nvSpPr>
            <p:cNvPr id="25" name="TextBox 24"/>
            <p:cNvSpPr txBox="1"/>
            <p:nvPr/>
          </p:nvSpPr>
          <p:spPr>
            <a:xfrm>
              <a:off x="2209800" y="5514945"/>
              <a:ext cx="2947947" cy="400110"/>
            </a:xfrm>
            <a:prstGeom prst="rect">
              <a:avLst/>
            </a:prstGeom>
            <a:noFill/>
          </p:spPr>
          <p:txBody>
            <a:bodyPr wrap="square" rtlCol="0">
              <a:spAutoFit/>
            </a:bodyPr>
            <a:lstStyle/>
            <a:p>
              <a:r>
                <a:rPr lang="en-US" sz="2000" dirty="0">
                  <a:solidFill>
                    <a:schemeClr val="tx1">
                      <a:lumMod val="50000"/>
                    </a:schemeClr>
                  </a:solidFill>
                </a:rPr>
                <a:t>Old Text Difficulty Range</a:t>
              </a:r>
              <a:endParaRPr lang="en-US" sz="2000" baseline="30000" dirty="0">
                <a:solidFill>
                  <a:schemeClr val="tx1">
                    <a:lumMod val="50000"/>
                  </a:schemeClr>
                </a:solidFill>
              </a:endParaRPr>
            </a:p>
          </p:txBody>
        </p:sp>
        <p:sp>
          <p:nvSpPr>
            <p:cNvPr id="27" name="Rectangle 26"/>
            <p:cNvSpPr/>
            <p:nvPr/>
          </p:nvSpPr>
          <p:spPr>
            <a:xfrm>
              <a:off x="1778000" y="5541264"/>
              <a:ext cx="431800" cy="347472"/>
            </a:xfrm>
            <a:prstGeom prst="rect">
              <a:avLst/>
            </a:prstGeom>
            <a:solidFill>
              <a:schemeClr val="tx2">
                <a:alpha val="7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5410200" y="5514917"/>
            <a:ext cx="3406601" cy="400110"/>
            <a:chOff x="5410200" y="5514945"/>
            <a:chExt cx="3406601" cy="400110"/>
          </a:xfrm>
        </p:grpSpPr>
        <p:sp>
          <p:nvSpPr>
            <p:cNvPr id="26" name="TextBox 25"/>
            <p:cNvSpPr txBox="1"/>
            <p:nvPr/>
          </p:nvSpPr>
          <p:spPr>
            <a:xfrm>
              <a:off x="5868854" y="5514945"/>
              <a:ext cx="2947947" cy="400110"/>
            </a:xfrm>
            <a:prstGeom prst="rect">
              <a:avLst/>
            </a:prstGeom>
            <a:noFill/>
          </p:spPr>
          <p:txBody>
            <a:bodyPr wrap="square" rtlCol="0">
              <a:spAutoFit/>
            </a:bodyPr>
            <a:lstStyle/>
            <a:p>
              <a:r>
                <a:rPr lang="en-US" sz="2000" dirty="0">
                  <a:solidFill>
                    <a:schemeClr val="tx1">
                      <a:lumMod val="50000"/>
                    </a:schemeClr>
                  </a:solidFill>
                </a:rPr>
                <a:t>New Text Difficulty Range</a:t>
              </a:r>
              <a:endParaRPr lang="en-US" sz="2000" baseline="30000" dirty="0">
                <a:solidFill>
                  <a:schemeClr val="tx1">
                    <a:lumMod val="50000"/>
                  </a:schemeClr>
                </a:solidFill>
              </a:endParaRPr>
            </a:p>
          </p:txBody>
        </p:sp>
        <p:sp>
          <p:nvSpPr>
            <p:cNvPr id="28" name="Rectangle 27"/>
            <p:cNvSpPr/>
            <p:nvPr/>
          </p:nvSpPr>
          <p:spPr>
            <a:xfrm>
              <a:off x="5410200" y="5541264"/>
              <a:ext cx="431800" cy="356616"/>
            </a:xfrm>
            <a:prstGeom prst="rect">
              <a:avLst/>
            </a:prstGeom>
            <a:solidFill>
              <a:srgbClr val="D90B00">
                <a:alpha val="7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3124201" y="3927679"/>
            <a:ext cx="1524000" cy="347472"/>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endParaRPr lang="en-US"/>
          </a:p>
        </p:txBody>
      </p:sp>
      <p:sp>
        <p:nvSpPr>
          <p:cNvPr id="16" name="Rectangle 15"/>
          <p:cNvSpPr/>
          <p:nvPr/>
        </p:nvSpPr>
        <p:spPr>
          <a:xfrm>
            <a:off x="4648200" y="4293041"/>
            <a:ext cx="1981200" cy="347472"/>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endParaRPr lang="en-US"/>
          </a:p>
        </p:txBody>
      </p:sp>
      <p:sp>
        <p:nvSpPr>
          <p:cNvPr id="17" name="Rectangle 16"/>
          <p:cNvSpPr/>
          <p:nvPr/>
        </p:nvSpPr>
        <p:spPr>
          <a:xfrm>
            <a:off x="5867400" y="4657875"/>
            <a:ext cx="1371600" cy="347472"/>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endParaRPr lang="en-US"/>
          </a:p>
        </p:txBody>
      </p:sp>
      <p:sp>
        <p:nvSpPr>
          <p:cNvPr id="18" name="Rectangle 17"/>
          <p:cNvSpPr/>
          <p:nvPr/>
        </p:nvSpPr>
        <p:spPr>
          <a:xfrm>
            <a:off x="6877212" y="5021249"/>
            <a:ext cx="895188" cy="356616"/>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endParaRPr lang="en-US"/>
          </a:p>
        </p:txBody>
      </p:sp>
    </p:spTree>
    <p:extLst>
      <p:ext uri="{BB962C8B-B14F-4D97-AF65-F5344CB8AC3E}">
        <p14:creationId xmlns:p14="http://schemas.microsoft.com/office/powerpoint/2010/main" val="53627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2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par>
                                <p:cTn id="27" presetID="22" presetClass="entr" presetSubtype="8"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par>
                                <p:cTn id="30" presetID="22" presetClass="entr" presetSubtype="8"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10"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20" grpId="0" animBg="1"/>
      <p:bldP spid="21" grpId="0" animBg="1"/>
      <p:bldP spid="22" grpId="0" animBg="1"/>
      <p:bldP spid="2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0" y="2768204"/>
            <a:ext cx="4741664" cy="412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4519" name="Oval 7"/>
          <p:cNvSpPr>
            <a:spLocks/>
          </p:cNvSpPr>
          <p:nvPr/>
        </p:nvSpPr>
        <p:spPr bwMode="auto">
          <a:xfrm>
            <a:off x="2330648" y="2955727"/>
            <a:ext cx="285750" cy="285750"/>
          </a:xfrm>
          <a:prstGeom prst="ellipse">
            <a:avLst/>
          </a:prstGeom>
          <a:solidFill>
            <a:srgbClr val="B9212E"/>
          </a:solidFill>
          <a:ln w="12700" cap="flat">
            <a:solidFill>
              <a:srgbClr val="76151E"/>
            </a:solidFill>
            <a:prstDash val="solid"/>
            <a:miter lim="800000"/>
            <a:headEnd type="none" w="med" len="med"/>
            <a:tailEnd type="none" w="med" len="med"/>
          </a:ln>
          <a:effectLst>
            <a:outerShdw blurRad="50800" dist="101599" dir="3180003" algn="ctr" rotWithShape="0">
              <a:schemeClr val="bg2">
                <a:alpha val="50000"/>
              </a:schemeClr>
            </a:outerShdw>
          </a:effectLst>
        </p:spPr>
        <p:txBody>
          <a:bodyPr lIns="0" tIns="0" rIns="0" bIns="0"/>
          <a:lstStyle/>
          <a:p>
            <a:endParaRPr lang="en-US"/>
          </a:p>
        </p:txBody>
      </p:sp>
      <p:sp>
        <p:nvSpPr>
          <p:cNvPr id="64520" name="Oval 8"/>
          <p:cNvSpPr>
            <a:spLocks/>
          </p:cNvSpPr>
          <p:nvPr/>
        </p:nvSpPr>
        <p:spPr bwMode="auto">
          <a:xfrm>
            <a:off x="2125266" y="3152181"/>
            <a:ext cx="133945" cy="133945"/>
          </a:xfrm>
          <a:prstGeom prst="ellipse">
            <a:avLst/>
          </a:prstGeom>
          <a:solidFill>
            <a:srgbClr val="B9212E"/>
          </a:solidFill>
          <a:ln w="12700" cap="flat">
            <a:solidFill>
              <a:srgbClr val="76151E"/>
            </a:solidFill>
            <a:prstDash val="solid"/>
            <a:miter lim="800000"/>
            <a:headEnd type="none" w="med" len="med"/>
            <a:tailEnd type="none" w="med" len="med"/>
          </a:ln>
          <a:effectLst>
            <a:outerShdw blurRad="50800" dist="101599" dir="3180003" algn="ctr" rotWithShape="0">
              <a:schemeClr val="bg2">
                <a:alpha val="50000"/>
              </a:schemeClr>
            </a:outerShdw>
          </a:effectLst>
        </p:spPr>
        <p:txBody>
          <a:bodyPr lIns="0" tIns="0" rIns="0" bIns="0"/>
          <a:lstStyle/>
          <a:p>
            <a:endParaRPr lang="en-US"/>
          </a:p>
        </p:txBody>
      </p:sp>
      <p:sp>
        <p:nvSpPr>
          <p:cNvPr id="64521" name="AutoShape 9"/>
          <p:cNvSpPr>
            <a:spLocks/>
          </p:cNvSpPr>
          <p:nvPr/>
        </p:nvSpPr>
        <p:spPr bwMode="auto">
          <a:xfrm>
            <a:off x="2723555" y="2768204"/>
            <a:ext cx="6649269" cy="607219"/>
          </a:xfrm>
          <a:prstGeom prst="roundRect">
            <a:avLst>
              <a:gd name="adj" fmla="val 22056"/>
            </a:avLst>
          </a:prstGeom>
          <a:gradFill rotWithShape="0">
            <a:gsLst>
              <a:gs pos="0">
                <a:srgbClr val="B9212E"/>
              </a:gs>
              <a:gs pos="100000">
                <a:srgbClr val="FFFFFF"/>
              </a:gs>
            </a:gsLst>
            <a:lin ang="0" scaled="1"/>
          </a:gra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91402" tIns="0" rIns="0" bIns="0" anchor="ctr"/>
          <a:lstStyle/>
          <a:p>
            <a:pPr algn="l"/>
            <a:r>
              <a:rPr lang="en-US" sz="2500" dirty="0">
                <a:solidFill>
                  <a:srgbClr val="FFFFFF"/>
                </a:solidFill>
                <a:effectLst>
                  <a:outerShdw blurRad="38100" dist="38100" dir="2700000" algn="tl">
                    <a:srgbClr val="000000"/>
                  </a:outerShdw>
                </a:effectLst>
                <a:ea typeface="Gill Sans" charset="0"/>
                <a:cs typeface="Gill Sans" charset="0"/>
              </a:rPr>
              <a:t>“I hate to read”</a:t>
            </a:r>
          </a:p>
        </p:txBody>
      </p:sp>
      <p:sp>
        <p:nvSpPr>
          <p:cNvPr id="2" name="Title 1"/>
          <p:cNvSpPr>
            <a:spLocks noGrp="1"/>
          </p:cNvSpPr>
          <p:nvPr>
            <p:ph type="title"/>
          </p:nvPr>
        </p:nvSpPr>
        <p:spPr/>
        <p:txBody>
          <a:bodyPr/>
          <a:lstStyle/>
          <a:p>
            <a:r>
              <a:rPr lang="en-US" dirty="0" smtClean="0"/>
              <a:t>Common Problem</a:t>
            </a:r>
            <a:endParaRPr lang="en-US" dirty="0"/>
          </a:p>
        </p:txBody>
      </p:sp>
      <p:grpSp>
        <p:nvGrpSpPr>
          <p:cNvPr id="13" name="Group 6"/>
          <p:cNvGrpSpPr>
            <a:grpSpLocks/>
          </p:cNvGrpSpPr>
          <p:nvPr/>
        </p:nvGrpSpPr>
        <p:grpSpPr bwMode="auto">
          <a:xfrm>
            <a:off x="517930" y="1053703"/>
            <a:ext cx="8854901" cy="1562695"/>
            <a:chOff x="0" y="0"/>
            <a:chExt cx="7933" cy="1400"/>
          </a:xfrm>
        </p:grpSpPr>
        <p:sp>
          <p:nvSpPr>
            <p:cNvPr id="14" name="AutoShape 2"/>
            <p:cNvSpPr>
              <a:spLocks/>
            </p:cNvSpPr>
            <p:nvPr/>
          </p:nvSpPr>
          <p:spPr bwMode="auto">
            <a:xfrm>
              <a:off x="0" y="0"/>
              <a:ext cx="7933" cy="1400"/>
            </a:xfrm>
            <a:prstGeom prst="roundRect">
              <a:avLst>
                <a:gd name="adj" fmla="val 8569"/>
              </a:avLst>
            </a:prstGeom>
            <a:gradFill rotWithShape="0">
              <a:gsLst>
                <a:gs pos="0">
                  <a:srgbClr val="1C61AB"/>
                </a:gs>
                <a:gs pos="79732">
                  <a:srgbClr val="8DB0D5"/>
                </a:gs>
                <a:gs pos="100000">
                  <a:srgbClr val="FFFFFF"/>
                </a:gs>
              </a:gsLst>
              <a:lin ang="0" scaled="1"/>
            </a:gra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15" name="Line 3"/>
            <p:cNvSpPr>
              <a:spLocks noChangeShapeType="1"/>
            </p:cNvSpPr>
            <p:nvPr/>
          </p:nvSpPr>
          <p:spPr bwMode="auto">
            <a:xfrm>
              <a:off x="1721" y="113"/>
              <a:ext cx="0" cy="1157"/>
            </a:xfrm>
            <a:prstGeom prst="line">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 name="Rectangle 4"/>
            <p:cNvSpPr>
              <a:spLocks/>
            </p:cNvSpPr>
            <p:nvPr/>
          </p:nvSpPr>
          <p:spPr bwMode="auto">
            <a:xfrm>
              <a:off x="2039" y="148"/>
              <a:ext cx="5416" cy="1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algn="l"/>
              <a:r>
                <a:rPr lang="en-US" sz="2800" dirty="0">
                  <a:solidFill>
                    <a:schemeClr val="bg1"/>
                  </a:solidFill>
                  <a:effectLst>
                    <a:outerShdw blurRad="38100" dist="38100" dir="2700000" algn="tl">
                      <a:srgbClr val="000000">
                        <a:alpha val="43137"/>
                      </a:srgbClr>
                    </a:outerShdw>
                  </a:effectLst>
                </a:rPr>
                <a:t>Increase capacity to independently</a:t>
              </a:r>
            </a:p>
            <a:p>
              <a:pPr algn="l"/>
              <a:r>
                <a:rPr lang="en-US" sz="2800" dirty="0">
                  <a:solidFill>
                    <a:schemeClr val="bg1"/>
                  </a:solidFill>
                  <a:effectLst>
                    <a:outerShdw blurRad="38100" dist="38100" dir="2700000" algn="tl">
                      <a:srgbClr val="000000">
                        <a:alpha val="43137"/>
                      </a:srgbClr>
                    </a:outerShdw>
                  </a:effectLst>
                </a:rPr>
                <a:t>read and comprehend complex text </a:t>
              </a:r>
            </a:p>
          </p:txBody>
        </p:sp>
        <p:sp>
          <p:nvSpPr>
            <p:cNvPr id="17" name="Rectangle 5"/>
            <p:cNvSpPr>
              <a:spLocks/>
            </p:cNvSpPr>
            <p:nvPr/>
          </p:nvSpPr>
          <p:spPr bwMode="auto">
            <a:xfrm>
              <a:off x="82" y="198"/>
              <a:ext cx="1488" cy="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pPr algn="ctr"/>
              <a:r>
                <a:rPr lang="en-US" sz="2400" dirty="0">
                  <a:solidFill>
                    <a:schemeClr val="bg1"/>
                  </a:solidFill>
                  <a:effectLst>
                    <a:outerShdw blurRad="38100" dist="38100" dir="2700000" algn="tl">
                      <a:srgbClr val="000000">
                        <a:alpha val="43137"/>
                      </a:srgbClr>
                    </a:outerShdw>
                  </a:effectLst>
                </a:rPr>
                <a:t>COLLEGE</a:t>
              </a:r>
            </a:p>
            <a:p>
              <a:pPr algn="ctr"/>
              <a:r>
                <a:rPr lang="en-US" sz="2400" dirty="0">
                  <a:solidFill>
                    <a:schemeClr val="bg1"/>
                  </a:solidFill>
                  <a:effectLst>
                    <a:outerShdw blurRad="38100" dist="38100" dir="2700000" algn="tl">
                      <a:srgbClr val="000000">
                        <a:alpha val="43137"/>
                      </a:srgbClr>
                    </a:outerShdw>
                  </a:effectLst>
                </a:rPr>
                <a:t>&amp; CAREER</a:t>
              </a:r>
            </a:p>
            <a:p>
              <a:pPr algn="ctr"/>
              <a:r>
                <a:rPr lang="en-US" sz="2400" dirty="0">
                  <a:solidFill>
                    <a:schemeClr val="bg1"/>
                  </a:solidFill>
                  <a:effectLst>
                    <a:outerShdw blurRad="38100" dist="38100" dir="2700000" algn="tl">
                      <a:srgbClr val="000000">
                        <a:alpha val="43137"/>
                      </a:srgbClr>
                    </a:outerShdw>
                  </a:effectLst>
                </a:rPr>
                <a:t>READY</a:t>
              </a:r>
            </a:p>
          </p:txBody>
        </p:sp>
      </p:grpSp>
    </p:spTree>
    <p:extLst>
      <p:ext uri="{BB962C8B-B14F-4D97-AF65-F5344CB8AC3E}">
        <p14:creationId xmlns:p14="http://schemas.microsoft.com/office/powerpoint/2010/main" val="37314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Big of a Problem?</a:t>
            </a:r>
            <a:endParaRPr lang="en-US" dirty="0"/>
          </a:p>
        </p:txBody>
      </p:sp>
      <p:graphicFrame>
        <p:nvGraphicFramePr>
          <p:cNvPr id="3" name="Chart 2"/>
          <p:cNvGraphicFramePr/>
          <p:nvPr>
            <p:extLst>
              <p:ext uri="{D42A27DB-BD31-4B8C-83A1-F6EECF244321}">
                <p14:modId xmlns:p14="http://schemas.microsoft.com/office/powerpoint/2010/main" val="3619761430"/>
              </p:ext>
            </p:extLst>
          </p:nvPr>
        </p:nvGraphicFramePr>
        <p:xfrm>
          <a:off x="647701" y="1676400"/>
          <a:ext cx="78486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4"/>
          <p:cNvSpPr>
            <a:spLocks/>
          </p:cNvSpPr>
          <p:nvPr/>
        </p:nvSpPr>
        <p:spPr bwMode="auto">
          <a:xfrm>
            <a:off x="285751" y="5920384"/>
            <a:ext cx="5554266"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22" bIns="0" anchor="ctr"/>
          <a:lstStyle/>
          <a:p>
            <a:pPr>
              <a:spcBef>
                <a:spcPts val="773"/>
              </a:spcBef>
            </a:pPr>
            <a:r>
              <a:rPr lang="en-US" sz="1300" b="1" dirty="0">
                <a:solidFill>
                  <a:srgbClr val="7F7F7F"/>
                </a:solidFill>
                <a:ea typeface="Gill Sans" charset="0"/>
                <a:cs typeface="Gill Sans" charset="0"/>
              </a:rPr>
              <a:t>Home Reading </a:t>
            </a:r>
            <a:r>
              <a:rPr lang="en-US" sz="1300" dirty="0">
                <a:solidFill>
                  <a:srgbClr val="7F7F7F"/>
                </a:solidFill>
                <a:ea typeface="Gill Sans" charset="0"/>
                <a:cs typeface="Gill Sans" charset="0"/>
              </a:rPr>
              <a:t>- Guthrie, </a:t>
            </a:r>
            <a:r>
              <a:rPr lang="en-US" sz="1300" dirty="0" err="1">
                <a:solidFill>
                  <a:srgbClr val="7F7F7F"/>
                </a:solidFill>
                <a:ea typeface="Gill Sans" charset="0"/>
                <a:cs typeface="Gill Sans" charset="0"/>
              </a:rPr>
              <a:t>J.T.,Schafer</a:t>
            </a:r>
            <a:r>
              <a:rPr lang="en-US" sz="1300" dirty="0">
                <a:solidFill>
                  <a:srgbClr val="7F7F7F"/>
                </a:solidFill>
                <a:ea typeface="Gill Sans" charset="0"/>
                <a:cs typeface="Gill Sans" charset="0"/>
              </a:rPr>
              <a:t>, W.D., &amp; Huang, C.W. </a:t>
            </a:r>
          </a:p>
        </p:txBody>
      </p:sp>
      <p:sp>
        <p:nvSpPr>
          <p:cNvPr id="5" name="Rectangle 5"/>
          <p:cNvSpPr>
            <a:spLocks/>
          </p:cNvSpPr>
          <p:nvPr/>
        </p:nvSpPr>
        <p:spPr bwMode="auto">
          <a:xfrm>
            <a:off x="285751" y="6161485"/>
            <a:ext cx="5554266"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22" bIns="0" anchor="ctr"/>
          <a:lstStyle/>
          <a:p>
            <a:pPr>
              <a:spcBef>
                <a:spcPts val="773"/>
              </a:spcBef>
            </a:pPr>
            <a:r>
              <a:rPr lang="en-US" sz="1300" b="1" dirty="0">
                <a:solidFill>
                  <a:srgbClr val="7F7F7F"/>
                </a:solidFill>
                <a:ea typeface="Gill Sans" charset="0"/>
                <a:cs typeface="Gill Sans" charset="0"/>
              </a:rPr>
              <a:t>School Reading</a:t>
            </a:r>
            <a:r>
              <a:rPr lang="en-US" sz="1300" dirty="0">
                <a:solidFill>
                  <a:srgbClr val="7F7F7F"/>
                </a:solidFill>
                <a:ea typeface="Gill Sans" charset="0"/>
                <a:cs typeface="Gill Sans" charset="0"/>
              </a:rPr>
              <a:t> - Anderson, R.C., Wilson, P.T., &amp; Fielding, L.G.</a:t>
            </a:r>
          </a:p>
        </p:txBody>
      </p:sp>
      <p:sp>
        <p:nvSpPr>
          <p:cNvPr id="6" name="TextBox 5"/>
          <p:cNvSpPr txBox="1"/>
          <p:nvPr/>
        </p:nvSpPr>
        <p:spPr>
          <a:xfrm>
            <a:off x="1981200" y="1143000"/>
            <a:ext cx="5105400" cy="523220"/>
          </a:xfrm>
          <a:prstGeom prst="rect">
            <a:avLst/>
          </a:prstGeom>
          <a:noFill/>
        </p:spPr>
        <p:txBody>
          <a:bodyPr wrap="square" lIns="91402" tIns="45702" rIns="91402" bIns="45702" rtlCol="0">
            <a:spAutoFit/>
          </a:bodyPr>
          <a:lstStyle/>
          <a:p>
            <a:pPr algn="ctr"/>
            <a:r>
              <a:rPr lang="en-US" sz="2800" dirty="0"/>
              <a:t>Number of Words Read</a:t>
            </a:r>
          </a:p>
        </p:txBody>
      </p:sp>
      <p:sp>
        <p:nvSpPr>
          <p:cNvPr id="7" name="Rounded Rectangular Callout 6"/>
          <p:cNvSpPr/>
          <p:nvPr/>
        </p:nvSpPr>
        <p:spPr>
          <a:xfrm>
            <a:off x="5943600" y="3886200"/>
            <a:ext cx="2438400" cy="533400"/>
          </a:xfrm>
          <a:prstGeom prst="wedgeRoundRectCallout">
            <a:avLst>
              <a:gd name="adj1" fmla="val -82143"/>
              <a:gd name="adj2" fmla="val 144133"/>
              <a:gd name="adj3" fmla="val 16667"/>
            </a:avLst>
          </a:prstGeom>
          <a:gradFill>
            <a:gsLst>
              <a:gs pos="0">
                <a:schemeClr val="tx2">
                  <a:lumMod val="50000"/>
                </a:schemeClr>
              </a:gs>
              <a:gs pos="100000">
                <a:schemeClr val="tx2">
                  <a:lumMod val="60000"/>
                  <a:lumOff val="40000"/>
                </a:schemeClr>
              </a:gs>
            </a:gsLst>
            <a:lin ang="5400000" scaled="0"/>
          </a:gradFill>
          <a:ln w="222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r>
              <a:rPr lang="en-US" sz="2400" dirty="0">
                <a:effectLst>
                  <a:outerShdw blurRad="38100" dist="38100" dir="2700000" algn="tl">
                    <a:srgbClr val="000000">
                      <a:alpha val="43137"/>
                    </a:srgbClr>
                  </a:outerShdw>
                </a:effectLst>
              </a:rPr>
              <a:t>School Reading</a:t>
            </a:r>
          </a:p>
        </p:txBody>
      </p:sp>
      <p:sp>
        <p:nvSpPr>
          <p:cNvPr id="8" name="Rounded Rectangular Callout 7"/>
          <p:cNvSpPr/>
          <p:nvPr/>
        </p:nvSpPr>
        <p:spPr>
          <a:xfrm>
            <a:off x="5943600" y="2895600"/>
            <a:ext cx="2438400" cy="533400"/>
          </a:xfrm>
          <a:prstGeom prst="wedgeRoundRectCallout">
            <a:avLst>
              <a:gd name="adj1" fmla="val -82143"/>
              <a:gd name="adj2" fmla="val 144133"/>
              <a:gd name="adj3" fmla="val 16667"/>
            </a:avLst>
          </a:prstGeom>
          <a:gradFill>
            <a:gsLst>
              <a:gs pos="0">
                <a:schemeClr val="tx2">
                  <a:lumMod val="50000"/>
                </a:schemeClr>
              </a:gs>
              <a:gs pos="100000">
                <a:schemeClr val="tx2">
                  <a:lumMod val="60000"/>
                  <a:lumOff val="40000"/>
                </a:schemeClr>
              </a:gs>
            </a:gsLst>
            <a:lin ang="5400000" scaled="0"/>
          </a:gradFill>
          <a:ln w="222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r>
              <a:rPr lang="en-US" sz="2400" dirty="0">
                <a:effectLst>
                  <a:outerShdw blurRad="38100" dist="38100" dir="2700000" algn="tl">
                    <a:srgbClr val="000000">
                      <a:alpha val="43137"/>
                    </a:srgbClr>
                  </a:outerShdw>
                </a:effectLst>
              </a:rPr>
              <a:t>Home Reading</a:t>
            </a:r>
          </a:p>
        </p:txBody>
      </p:sp>
    </p:spTree>
    <p:extLst>
      <p:ext uri="{BB962C8B-B14F-4D97-AF65-F5344CB8AC3E}">
        <p14:creationId xmlns:p14="http://schemas.microsoft.com/office/powerpoint/2010/main" val="429470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 presetClass="entr" presetSubtype="0"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50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342573" y="2862943"/>
            <a:ext cx="6125028" cy="2438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endParaRPr lang="en-US"/>
          </a:p>
        </p:txBody>
      </p:sp>
      <p:sp>
        <p:nvSpPr>
          <p:cNvPr id="3" name="Title 2"/>
          <p:cNvSpPr>
            <a:spLocks noGrp="1"/>
          </p:cNvSpPr>
          <p:nvPr>
            <p:ph type="title"/>
          </p:nvPr>
        </p:nvSpPr>
        <p:spPr/>
        <p:txBody>
          <a:bodyPr/>
          <a:lstStyle/>
          <a:p>
            <a:r>
              <a:rPr lang="en-US" dirty="0" smtClean="0"/>
              <a:t>Common Problem</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495910150"/>
              </p:ext>
            </p:extLst>
          </p:nvPr>
        </p:nvGraphicFramePr>
        <p:xfrm>
          <a:off x="685800" y="1715432"/>
          <a:ext cx="6885930" cy="4038601"/>
        </p:xfrm>
        <a:graphic>
          <a:graphicData uri="http://schemas.openxmlformats.org/drawingml/2006/chart">
            <c:chart xmlns:c="http://schemas.openxmlformats.org/drawingml/2006/chart" xmlns:r="http://schemas.openxmlformats.org/officeDocument/2006/relationships" r:id="rId3"/>
          </a:graphicData>
        </a:graphic>
      </p:graphicFrame>
      <p:sp>
        <p:nvSpPr>
          <p:cNvPr id="8" name="Rounded Rectangular Callout 7"/>
          <p:cNvSpPr/>
          <p:nvPr/>
        </p:nvSpPr>
        <p:spPr>
          <a:xfrm>
            <a:off x="7391400" y="1632942"/>
            <a:ext cx="1524000" cy="718542"/>
          </a:xfrm>
          <a:prstGeom prst="wedgeRoundRectCallout">
            <a:avLst>
              <a:gd name="adj1" fmla="val -86547"/>
              <a:gd name="adj2" fmla="val 24121"/>
              <a:gd name="adj3" fmla="val 16667"/>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r>
              <a:rPr lang="en-US" sz="2400" dirty="0">
                <a:effectLst>
                  <a:outerShdw blurRad="38100" dist="38100" dir="2700000" algn="tl">
                    <a:srgbClr val="000000">
                      <a:alpha val="43137"/>
                    </a:srgbClr>
                  </a:outerShdw>
                </a:effectLst>
              </a:rPr>
              <a:t>Proficient</a:t>
            </a:r>
          </a:p>
          <a:p>
            <a:pPr algn="ctr"/>
            <a:r>
              <a:rPr lang="en-US" sz="1600" dirty="0">
                <a:effectLst>
                  <a:outerShdw blurRad="38100" dist="38100" dir="2700000" algn="tl">
                    <a:srgbClr val="000000">
                      <a:alpha val="43137"/>
                    </a:srgbClr>
                  </a:outerShdw>
                </a:effectLst>
              </a:rPr>
              <a:t>75</a:t>
            </a:r>
            <a:r>
              <a:rPr lang="en-US" sz="1600" baseline="30000" dirty="0">
                <a:effectLst>
                  <a:outerShdw blurRad="38100" dist="38100" dir="2700000" algn="tl">
                    <a:srgbClr val="000000">
                      <a:alpha val="43137"/>
                    </a:srgbClr>
                  </a:outerShdw>
                </a:effectLst>
              </a:rPr>
              <a:t>th</a:t>
            </a:r>
            <a:r>
              <a:rPr lang="en-US" sz="1600" dirty="0">
                <a:effectLst>
                  <a:outerShdw blurRad="38100" dist="38100" dir="2700000" algn="tl">
                    <a:srgbClr val="000000">
                      <a:alpha val="43137"/>
                    </a:srgbClr>
                  </a:outerShdw>
                </a:effectLst>
              </a:rPr>
              <a:t> Percentile</a:t>
            </a:r>
          </a:p>
        </p:txBody>
      </p:sp>
      <p:sp>
        <p:nvSpPr>
          <p:cNvPr id="9" name="Rounded Rectangular Callout 8"/>
          <p:cNvSpPr/>
          <p:nvPr/>
        </p:nvSpPr>
        <p:spPr>
          <a:xfrm>
            <a:off x="7391400" y="2710458"/>
            <a:ext cx="1524000" cy="718542"/>
          </a:xfrm>
          <a:prstGeom prst="wedgeRoundRectCallout">
            <a:avLst>
              <a:gd name="adj1" fmla="val -86547"/>
              <a:gd name="adj2" fmla="val 24121"/>
              <a:gd name="adj3" fmla="val 16667"/>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r>
              <a:rPr lang="en-US" sz="2400" dirty="0">
                <a:effectLst>
                  <a:outerShdw blurRad="38100" dist="38100" dir="2700000" algn="tl">
                    <a:srgbClr val="000000">
                      <a:alpha val="43137"/>
                    </a:srgbClr>
                  </a:outerShdw>
                </a:effectLst>
              </a:rPr>
              <a:t>Struggling</a:t>
            </a:r>
          </a:p>
          <a:p>
            <a:pPr algn="ctr"/>
            <a:r>
              <a:rPr lang="en-US" sz="1600" dirty="0">
                <a:effectLst>
                  <a:outerShdw blurRad="38100" dist="38100" dir="2700000" algn="tl">
                    <a:srgbClr val="000000">
                      <a:alpha val="43137"/>
                    </a:srgbClr>
                  </a:outerShdw>
                </a:effectLst>
              </a:rPr>
              <a:t>25</a:t>
            </a:r>
            <a:r>
              <a:rPr lang="en-US" sz="1600" baseline="30000" dirty="0">
                <a:effectLst>
                  <a:outerShdw blurRad="38100" dist="38100" dir="2700000" algn="tl">
                    <a:srgbClr val="000000">
                      <a:alpha val="43137"/>
                    </a:srgbClr>
                  </a:outerShdw>
                </a:effectLst>
              </a:rPr>
              <a:t>th</a:t>
            </a:r>
            <a:r>
              <a:rPr lang="en-US" sz="1600" dirty="0">
                <a:effectLst>
                  <a:outerShdw blurRad="38100" dist="38100" dir="2700000" algn="tl">
                    <a:srgbClr val="000000">
                      <a:alpha val="43137"/>
                    </a:srgbClr>
                  </a:outerShdw>
                </a:effectLst>
              </a:rPr>
              <a:t> Percentile</a:t>
            </a:r>
          </a:p>
        </p:txBody>
      </p:sp>
      <p:sp>
        <p:nvSpPr>
          <p:cNvPr id="10" name="Rectangle 6"/>
          <p:cNvSpPr>
            <a:spLocks/>
          </p:cNvSpPr>
          <p:nvPr/>
        </p:nvSpPr>
        <p:spPr bwMode="auto">
          <a:xfrm>
            <a:off x="267890" y="6161485"/>
            <a:ext cx="5554266"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22" bIns="0" anchor="ctr"/>
          <a:lstStyle/>
          <a:p>
            <a:pPr>
              <a:spcBef>
                <a:spcPts val="773"/>
              </a:spcBef>
            </a:pPr>
            <a:r>
              <a:rPr lang="en-US" sz="1300" b="1" dirty="0">
                <a:solidFill>
                  <a:srgbClr val="7F7F7F"/>
                </a:solidFill>
                <a:ea typeface="Gill Sans" charset="0"/>
                <a:cs typeface="Gill Sans" charset="0"/>
              </a:rPr>
              <a:t>Silent Reading Rate Norms</a:t>
            </a:r>
            <a:r>
              <a:rPr lang="en-US" sz="1300" dirty="0">
                <a:solidFill>
                  <a:srgbClr val="7F7F7F"/>
                </a:solidFill>
                <a:ea typeface="Gill Sans" charset="0"/>
                <a:cs typeface="Gill Sans" charset="0"/>
              </a:rPr>
              <a:t> - </a:t>
            </a:r>
            <a:r>
              <a:rPr lang="en-US" sz="1300" dirty="0" err="1">
                <a:solidFill>
                  <a:srgbClr val="7F7F7F"/>
                </a:solidFill>
                <a:ea typeface="Gill Sans" charset="0"/>
                <a:cs typeface="Gill Sans" charset="0"/>
              </a:rPr>
              <a:t>Spichtig</a:t>
            </a:r>
            <a:r>
              <a:rPr lang="en-US" sz="1300" dirty="0">
                <a:solidFill>
                  <a:srgbClr val="7F7F7F"/>
                </a:solidFill>
                <a:ea typeface="Gill Sans" charset="0"/>
                <a:cs typeface="Gill Sans" charset="0"/>
              </a:rPr>
              <a:t>, A., Taylor S.</a:t>
            </a:r>
          </a:p>
        </p:txBody>
      </p:sp>
      <p:sp>
        <p:nvSpPr>
          <p:cNvPr id="11" name="Rectangle 5"/>
          <p:cNvSpPr>
            <a:spLocks/>
          </p:cNvSpPr>
          <p:nvPr/>
        </p:nvSpPr>
        <p:spPr bwMode="auto">
          <a:xfrm>
            <a:off x="457207" y="1140951"/>
            <a:ext cx="821352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35701" tIns="35701" rIns="35701" bIns="35701" anchor="ctr">
            <a:spAutoFit/>
          </a:bodyPr>
          <a:lstStyle/>
          <a:p>
            <a:pPr algn="ctr"/>
            <a:r>
              <a:rPr lang="en-US" sz="2500" dirty="0">
                <a:solidFill>
                  <a:srgbClr val="414141"/>
                </a:solidFill>
                <a:latin typeface="Gill Sans MT" pitchFamily="34" charset="0"/>
                <a:ea typeface="Gill Sans Light" charset="0"/>
                <a:cs typeface="Gill Sans Light" charset="0"/>
                <a:sym typeface="Gill Sans Light" charset="0"/>
              </a:rPr>
              <a:t>Comprehension-Based Silent Reading Rates</a:t>
            </a:r>
          </a:p>
        </p:txBody>
      </p:sp>
      <p:sp>
        <p:nvSpPr>
          <p:cNvPr id="12" name="TextBox 11"/>
          <p:cNvSpPr txBox="1"/>
          <p:nvPr/>
        </p:nvSpPr>
        <p:spPr>
          <a:xfrm rot="16200000">
            <a:off x="-1143001" y="3198168"/>
            <a:ext cx="3200400" cy="461665"/>
          </a:xfrm>
          <a:prstGeom prst="rect">
            <a:avLst/>
          </a:prstGeom>
          <a:noFill/>
        </p:spPr>
        <p:txBody>
          <a:bodyPr wrap="square" lIns="91402" tIns="45702" rIns="91402" bIns="45702" rtlCol="0">
            <a:spAutoFit/>
          </a:bodyPr>
          <a:lstStyle/>
          <a:p>
            <a:pPr algn="ctr"/>
            <a:r>
              <a:rPr lang="en-US" sz="2400" dirty="0">
                <a:solidFill>
                  <a:schemeClr val="tx1">
                    <a:lumMod val="50000"/>
                  </a:schemeClr>
                </a:solidFill>
              </a:rPr>
              <a:t>Words Per Minute</a:t>
            </a:r>
          </a:p>
        </p:txBody>
      </p:sp>
      <p:sp>
        <p:nvSpPr>
          <p:cNvPr id="15" name="Right Arrow 14"/>
          <p:cNvSpPr/>
          <p:nvPr/>
        </p:nvSpPr>
        <p:spPr>
          <a:xfrm rot="16200000">
            <a:off x="5180699" y="3702043"/>
            <a:ext cx="2440550" cy="762348"/>
          </a:xfrm>
          <a:prstGeom prst="rightArrow">
            <a:avLst>
              <a:gd name="adj1" fmla="val 61423"/>
              <a:gd name="adj2" fmla="val 2905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r>
              <a:rPr lang="en-US" sz="1600" b="1" dirty="0">
                <a:effectLst>
                  <a:outerShdw blurRad="38100" dist="38100" dir="2700000" algn="tl">
                    <a:srgbClr val="000000">
                      <a:alpha val="43137"/>
                    </a:srgbClr>
                  </a:outerShdw>
                </a:effectLst>
              </a:rPr>
              <a:t>Oral Reading Range</a:t>
            </a:r>
          </a:p>
        </p:txBody>
      </p:sp>
      <p:sp>
        <p:nvSpPr>
          <p:cNvPr id="16" name="TextBox 15"/>
          <p:cNvSpPr txBox="1"/>
          <p:nvPr/>
        </p:nvSpPr>
        <p:spPr>
          <a:xfrm>
            <a:off x="5822157" y="2590800"/>
            <a:ext cx="1116206" cy="338554"/>
          </a:xfrm>
          <a:prstGeom prst="rect">
            <a:avLst/>
          </a:prstGeom>
          <a:noFill/>
        </p:spPr>
        <p:txBody>
          <a:bodyPr wrap="square" lIns="91402" tIns="45702" rIns="91402" bIns="45702" rtlCol="0">
            <a:spAutoFit/>
          </a:bodyPr>
          <a:lstStyle/>
          <a:p>
            <a:pPr algn="ctr"/>
            <a:r>
              <a:rPr lang="en-US" sz="1600" b="1" dirty="0">
                <a:solidFill>
                  <a:schemeClr val="tx1">
                    <a:lumMod val="50000"/>
                  </a:schemeClr>
                </a:solidFill>
              </a:rPr>
              <a:t>180 wpm</a:t>
            </a:r>
          </a:p>
        </p:txBody>
      </p:sp>
    </p:spTree>
    <p:extLst>
      <p:ext uri="{BB962C8B-B14F-4D97-AF65-F5344CB8AC3E}">
        <p14:creationId xmlns:p14="http://schemas.microsoft.com/office/powerpoint/2010/main" val="367394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Title 2"/>
          <p:cNvSpPr>
            <a:spLocks noGrp="1"/>
          </p:cNvSpPr>
          <p:nvPr>
            <p:ph type="title"/>
          </p:nvPr>
        </p:nvSpPr>
        <p:spPr/>
        <p:txBody>
          <a:bodyPr>
            <a:normAutofit fontScale="90000"/>
          </a:bodyPr>
          <a:lstStyle/>
          <a:p>
            <a:r>
              <a:rPr lang="en-US" dirty="0" smtClean="0"/>
              <a:t>Why don’t they like reading?</a:t>
            </a:r>
            <a:endParaRPr lang="en-US" dirty="0"/>
          </a:p>
        </p:txBody>
      </p:sp>
      <p:pic>
        <p:nvPicPr>
          <p:cNvPr id="2" name="Visagraph-04_Daddy Longlegs_H264.wmv">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1058297" y="1342754"/>
            <a:ext cx="7011379" cy="4145859"/>
          </a:xfrm>
          <a:prstGeom prst="rect">
            <a:avLst/>
          </a:prstGeom>
        </p:spPr>
      </p:pic>
    </p:spTree>
    <p:extLst>
      <p:ext uri="{BB962C8B-B14F-4D97-AF65-F5344CB8AC3E}">
        <p14:creationId xmlns:p14="http://schemas.microsoft.com/office/powerpoint/2010/main" val="53553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0" y="2768204"/>
            <a:ext cx="4741664" cy="412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Common Goal</a:t>
            </a:r>
            <a:endParaRPr lang="en-US" dirty="0"/>
          </a:p>
        </p:txBody>
      </p:sp>
      <p:grpSp>
        <p:nvGrpSpPr>
          <p:cNvPr id="3" name="Group 2"/>
          <p:cNvGrpSpPr/>
          <p:nvPr/>
        </p:nvGrpSpPr>
        <p:grpSpPr>
          <a:xfrm>
            <a:off x="670324" y="1206104"/>
            <a:ext cx="8703097" cy="1562695"/>
            <a:chOff x="670322" y="1206103"/>
            <a:chExt cx="8703097" cy="1562695"/>
          </a:xfrm>
        </p:grpSpPr>
        <p:sp>
          <p:nvSpPr>
            <p:cNvPr id="19" name="Rectangle 5"/>
            <p:cNvSpPr>
              <a:spLocks/>
            </p:cNvSpPr>
            <p:nvPr/>
          </p:nvSpPr>
          <p:spPr bwMode="auto">
            <a:xfrm>
              <a:off x="2598539" y="1223367"/>
              <a:ext cx="6045398" cy="1134070"/>
            </a:xfrm>
            <a:prstGeom prst="rect">
              <a:avLst/>
            </a:prstGeom>
            <a:noFill/>
            <a:ln>
              <a:noFill/>
            </a:ln>
            <a:effectLst>
              <a:outerShdw blurRad="25400" dist="25400" dir="3179983"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algn="l"/>
              <a:r>
                <a:rPr lang="en-US" sz="2500" dirty="0">
                  <a:solidFill>
                    <a:srgbClr val="FFFFFF"/>
                  </a:solidFill>
                  <a:effectLst>
                    <a:outerShdw blurRad="38100" dist="38100" dir="2700000" algn="tl">
                      <a:srgbClr val="C0C0C0"/>
                    </a:outerShdw>
                  </a:effectLst>
                  <a:ea typeface="Gill Sans" charset="0"/>
                  <a:cs typeface="Gill Sans" charset="0"/>
                </a:rPr>
                <a:t>Increase capacity to independently</a:t>
              </a:r>
            </a:p>
            <a:p>
              <a:pPr algn="l"/>
              <a:r>
                <a:rPr lang="en-US" sz="2500" dirty="0">
                  <a:solidFill>
                    <a:srgbClr val="FFFFFF"/>
                  </a:solidFill>
                  <a:effectLst>
                    <a:outerShdw blurRad="38100" dist="38100" dir="2700000" algn="tl">
                      <a:srgbClr val="C0C0C0"/>
                    </a:outerShdw>
                  </a:effectLst>
                  <a:ea typeface="Gill Sans" charset="0"/>
                  <a:cs typeface="Gill Sans" charset="0"/>
                </a:rPr>
                <a:t>read and comprehend complex text </a:t>
              </a:r>
            </a:p>
          </p:txBody>
        </p:sp>
        <p:grpSp>
          <p:nvGrpSpPr>
            <p:cNvPr id="21" name="Group 6"/>
            <p:cNvGrpSpPr>
              <a:grpSpLocks/>
            </p:cNvGrpSpPr>
            <p:nvPr/>
          </p:nvGrpSpPr>
          <p:grpSpPr bwMode="auto">
            <a:xfrm>
              <a:off x="670322" y="1206103"/>
              <a:ext cx="8703097" cy="1562695"/>
              <a:chOff x="0" y="0"/>
              <a:chExt cx="7797" cy="1400"/>
            </a:xfrm>
          </p:grpSpPr>
          <p:sp>
            <p:nvSpPr>
              <p:cNvPr id="22" name="AutoShape 2"/>
              <p:cNvSpPr>
                <a:spLocks/>
              </p:cNvSpPr>
              <p:nvPr/>
            </p:nvSpPr>
            <p:spPr bwMode="auto">
              <a:xfrm>
                <a:off x="0" y="0"/>
                <a:ext cx="7797" cy="1400"/>
              </a:xfrm>
              <a:prstGeom prst="roundRect">
                <a:avLst>
                  <a:gd name="adj" fmla="val 8569"/>
                </a:avLst>
              </a:prstGeom>
              <a:gradFill rotWithShape="0">
                <a:gsLst>
                  <a:gs pos="0">
                    <a:srgbClr val="1C61AB"/>
                  </a:gs>
                  <a:gs pos="79732">
                    <a:srgbClr val="8DB0D5"/>
                  </a:gs>
                  <a:gs pos="100000">
                    <a:srgbClr val="FFFFFF"/>
                  </a:gs>
                </a:gsLst>
                <a:lin ang="0" scaled="1"/>
              </a:gra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23" name="Line 3"/>
              <p:cNvSpPr>
                <a:spLocks noChangeShapeType="1"/>
              </p:cNvSpPr>
              <p:nvPr/>
            </p:nvSpPr>
            <p:spPr bwMode="auto">
              <a:xfrm>
                <a:off x="1721" y="113"/>
                <a:ext cx="0" cy="1157"/>
              </a:xfrm>
              <a:prstGeom prst="line">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 name="Rectangle 4"/>
              <p:cNvSpPr>
                <a:spLocks/>
              </p:cNvSpPr>
              <p:nvPr/>
            </p:nvSpPr>
            <p:spPr bwMode="auto">
              <a:xfrm>
                <a:off x="1925" y="148"/>
                <a:ext cx="5871" cy="1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algn="l"/>
                <a:r>
                  <a:rPr lang="en-US" sz="2800" dirty="0">
                    <a:solidFill>
                      <a:schemeClr val="bg1"/>
                    </a:solidFill>
                    <a:effectLst>
                      <a:outerShdw blurRad="38100" dist="38100" dir="2700000" algn="tl">
                        <a:srgbClr val="000000">
                          <a:alpha val="43137"/>
                        </a:srgbClr>
                      </a:outerShdw>
                    </a:effectLst>
                  </a:rPr>
                  <a:t>Increase capacity to independently</a:t>
                </a:r>
              </a:p>
              <a:p>
                <a:pPr algn="l"/>
                <a:r>
                  <a:rPr lang="en-US" sz="2800" dirty="0">
                    <a:solidFill>
                      <a:schemeClr val="bg1"/>
                    </a:solidFill>
                    <a:effectLst>
                      <a:outerShdw blurRad="38100" dist="38100" dir="2700000" algn="tl">
                        <a:srgbClr val="000000">
                          <a:alpha val="43137"/>
                        </a:srgbClr>
                      </a:outerShdw>
                    </a:effectLst>
                  </a:rPr>
                  <a:t>read and comprehend complex text </a:t>
                </a:r>
              </a:p>
            </p:txBody>
          </p:sp>
          <p:sp>
            <p:nvSpPr>
              <p:cNvPr id="25" name="Rectangle 5"/>
              <p:cNvSpPr>
                <a:spLocks/>
              </p:cNvSpPr>
              <p:nvPr/>
            </p:nvSpPr>
            <p:spPr bwMode="auto">
              <a:xfrm>
                <a:off x="82" y="198"/>
                <a:ext cx="1488" cy="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pPr algn="ctr"/>
                <a:r>
                  <a:rPr lang="en-US" sz="2400" dirty="0">
                    <a:solidFill>
                      <a:schemeClr val="bg1"/>
                    </a:solidFill>
                    <a:effectLst>
                      <a:outerShdw blurRad="38100" dist="38100" dir="2700000" algn="tl">
                        <a:srgbClr val="000000">
                          <a:alpha val="43137"/>
                        </a:srgbClr>
                      </a:outerShdw>
                    </a:effectLst>
                  </a:rPr>
                  <a:t>COLLEGE</a:t>
                </a:r>
              </a:p>
              <a:p>
                <a:pPr algn="ctr"/>
                <a:r>
                  <a:rPr lang="en-US" sz="2400" dirty="0">
                    <a:solidFill>
                      <a:schemeClr val="bg1"/>
                    </a:solidFill>
                    <a:effectLst>
                      <a:outerShdw blurRad="38100" dist="38100" dir="2700000" algn="tl">
                        <a:srgbClr val="000000">
                          <a:alpha val="43137"/>
                        </a:srgbClr>
                      </a:outerShdw>
                    </a:effectLst>
                  </a:rPr>
                  <a:t>&amp; CAREER</a:t>
                </a:r>
              </a:p>
              <a:p>
                <a:pPr algn="ctr"/>
                <a:r>
                  <a:rPr lang="en-US" sz="2400" dirty="0">
                    <a:solidFill>
                      <a:schemeClr val="bg1"/>
                    </a:solidFill>
                    <a:effectLst>
                      <a:outerShdw blurRad="38100" dist="38100" dir="2700000" algn="tl">
                        <a:srgbClr val="000000">
                          <a:alpha val="43137"/>
                        </a:srgbClr>
                      </a:outerShdw>
                    </a:effectLst>
                  </a:rPr>
                  <a:t>READY</a:t>
                </a:r>
              </a:p>
            </p:txBody>
          </p:sp>
        </p:grpSp>
      </p:grpSp>
    </p:spTree>
    <p:extLst>
      <p:ext uri="{BB962C8B-B14F-4D97-AF65-F5344CB8AC3E}">
        <p14:creationId xmlns:p14="http://schemas.microsoft.com/office/powerpoint/2010/main" val="411428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Line 3"/>
          <p:cNvSpPr>
            <a:spLocks noChangeShapeType="1"/>
          </p:cNvSpPr>
          <p:nvPr/>
        </p:nvSpPr>
        <p:spPr bwMode="auto">
          <a:xfrm>
            <a:off x="2610818" y="1179836"/>
            <a:ext cx="0" cy="1291456"/>
          </a:xfrm>
          <a:prstGeom prst="line">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270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0" y="2768204"/>
            <a:ext cx="4741664" cy="412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2709" name="Rectangle 5"/>
          <p:cNvSpPr>
            <a:spLocks/>
          </p:cNvSpPr>
          <p:nvPr/>
        </p:nvSpPr>
        <p:spPr bwMode="auto">
          <a:xfrm>
            <a:off x="2598539" y="1223367"/>
            <a:ext cx="6045398" cy="1134070"/>
          </a:xfrm>
          <a:prstGeom prst="rect">
            <a:avLst/>
          </a:prstGeom>
          <a:noFill/>
          <a:ln>
            <a:noFill/>
          </a:ln>
          <a:effectLst>
            <a:outerShdw blurRad="25400" dist="25400" dir="3179983"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algn="l"/>
            <a:r>
              <a:rPr lang="en-US" sz="2500" dirty="0">
                <a:solidFill>
                  <a:srgbClr val="FFFFFF"/>
                </a:solidFill>
                <a:effectLst>
                  <a:outerShdw blurRad="38100" dist="38100" dir="2700000" algn="tl">
                    <a:srgbClr val="C0C0C0"/>
                  </a:outerShdw>
                </a:effectLst>
                <a:ea typeface="Gill Sans" charset="0"/>
                <a:cs typeface="Gill Sans" charset="0"/>
              </a:rPr>
              <a:t>Increase capacity to independently</a:t>
            </a:r>
          </a:p>
          <a:p>
            <a:pPr algn="l"/>
            <a:r>
              <a:rPr lang="en-US" sz="2500" dirty="0">
                <a:solidFill>
                  <a:srgbClr val="FFFFFF"/>
                </a:solidFill>
                <a:effectLst>
                  <a:outerShdw blurRad="38100" dist="38100" dir="2700000" algn="tl">
                    <a:srgbClr val="C0C0C0"/>
                  </a:outerShdw>
                </a:effectLst>
                <a:ea typeface="Gill Sans" charset="0"/>
                <a:cs typeface="Gill Sans" charset="0"/>
              </a:rPr>
              <a:t>read and comprehend complex text </a:t>
            </a:r>
          </a:p>
        </p:txBody>
      </p:sp>
      <p:sp>
        <p:nvSpPr>
          <p:cNvPr id="72710" name="Rectangle 6"/>
          <p:cNvSpPr>
            <a:spLocks/>
          </p:cNvSpPr>
          <p:nvPr/>
        </p:nvSpPr>
        <p:spPr bwMode="auto">
          <a:xfrm>
            <a:off x="822655" y="1246299"/>
            <a:ext cx="1464299" cy="1168589"/>
          </a:xfrm>
          <a:prstGeom prst="rect">
            <a:avLst/>
          </a:prstGeom>
          <a:noFill/>
          <a:ln>
            <a:noFill/>
          </a:ln>
          <a:effectLst>
            <a:outerShdw blurRad="25400" dist="253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500" dirty="0">
                <a:solidFill>
                  <a:srgbClr val="FFFFFF"/>
                </a:solidFill>
                <a:ea typeface="Gill Sans" charset="0"/>
                <a:cs typeface="Gill Sans" charset="0"/>
              </a:rPr>
              <a:t>COLLEGE</a:t>
            </a:r>
          </a:p>
          <a:p>
            <a:r>
              <a:rPr lang="en-US" sz="2500" dirty="0">
                <a:solidFill>
                  <a:srgbClr val="FFFFFF"/>
                </a:solidFill>
                <a:ea typeface="Gill Sans" charset="0"/>
                <a:cs typeface="Gill Sans" charset="0"/>
              </a:rPr>
              <a:t>&amp; CAREER</a:t>
            </a:r>
          </a:p>
          <a:p>
            <a:r>
              <a:rPr lang="en-US" sz="2500" dirty="0">
                <a:solidFill>
                  <a:srgbClr val="FFFFFF"/>
                </a:solidFill>
                <a:ea typeface="Gill Sans" charset="0"/>
                <a:cs typeface="Gill Sans" charset="0"/>
              </a:rPr>
              <a:t>READY</a:t>
            </a:r>
          </a:p>
        </p:txBody>
      </p:sp>
      <p:grpSp>
        <p:nvGrpSpPr>
          <p:cNvPr id="13" name="Group 6"/>
          <p:cNvGrpSpPr>
            <a:grpSpLocks/>
          </p:cNvGrpSpPr>
          <p:nvPr/>
        </p:nvGrpSpPr>
        <p:grpSpPr bwMode="auto">
          <a:xfrm>
            <a:off x="670324" y="1206104"/>
            <a:ext cx="8703097" cy="1562695"/>
            <a:chOff x="0" y="0"/>
            <a:chExt cx="7797" cy="1400"/>
          </a:xfrm>
        </p:grpSpPr>
        <p:sp>
          <p:nvSpPr>
            <p:cNvPr id="14" name="AutoShape 2"/>
            <p:cNvSpPr>
              <a:spLocks/>
            </p:cNvSpPr>
            <p:nvPr/>
          </p:nvSpPr>
          <p:spPr bwMode="auto">
            <a:xfrm>
              <a:off x="0" y="0"/>
              <a:ext cx="7797" cy="1400"/>
            </a:xfrm>
            <a:prstGeom prst="roundRect">
              <a:avLst>
                <a:gd name="adj" fmla="val 8569"/>
              </a:avLst>
            </a:prstGeom>
            <a:gradFill rotWithShape="0">
              <a:gsLst>
                <a:gs pos="0">
                  <a:srgbClr val="1C61AB"/>
                </a:gs>
                <a:gs pos="79732">
                  <a:srgbClr val="8DB0D5"/>
                </a:gs>
                <a:gs pos="100000">
                  <a:srgbClr val="FFFFFF"/>
                </a:gs>
              </a:gsLst>
              <a:lin ang="0" scaled="1"/>
            </a:gra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15" name="Line 3"/>
            <p:cNvSpPr>
              <a:spLocks noChangeShapeType="1"/>
            </p:cNvSpPr>
            <p:nvPr/>
          </p:nvSpPr>
          <p:spPr bwMode="auto">
            <a:xfrm>
              <a:off x="1721" y="113"/>
              <a:ext cx="0" cy="1157"/>
            </a:xfrm>
            <a:prstGeom prst="line">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 name="Rectangle 4"/>
            <p:cNvSpPr>
              <a:spLocks/>
            </p:cNvSpPr>
            <p:nvPr/>
          </p:nvSpPr>
          <p:spPr bwMode="auto">
            <a:xfrm>
              <a:off x="1925" y="148"/>
              <a:ext cx="5871" cy="1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algn="l"/>
              <a:r>
                <a:rPr lang="en-US" sz="2800" dirty="0">
                  <a:solidFill>
                    <a:schemeClr val="bg1"/>
                  </a:solidFill>
                  <a:effectLst>
                    <a:outerShdw blurRad="38100" dist="38100" dir="2700000" algn="tl">
                      <a:srgbClr val="000000">
                        <a:alpha val="43137"/>
                      </a:srgbClr>
                    </a:outerShdw>
                  </a:effectLst>
                </a:rPr>
                <a:t>Increase capacity to independently</a:t>
              </a:r>
            </a:p>
            <a:p>
              <a:pPr algn="l"/>
              <a:r>
                <a:rPr lang="en-US" sz="2800" dirty="0">
                  <a:solidFill>
                    <a:schemeClr val="bg1"/>
                  </a:solidFill>
                  <a:effectLst>
                    <a:outerShdw blurRad="38100" dist="38100" dir="2700000" algn="tl">
                      <a:srgbClr val="000000">
                        <a:alpha val="43137"/>
                      </a:srgbClr>
                    </a:outerShdw>
                  </a:effectLst>
                </a:rPr>
                <a:t>read and comprehend complex text </a:t>
              </a:r>
            </a:p>
          </p:txBody>
        </p:sp>
        <p:sp>
          <p:nvSpPr>
            <p:cNvPr id="17" name="Rectangle 5"/>
            <p:cNvSpPr>
              <a:spLocks/>
            </p:cNvSpPr>
            <p:nvPr/>
          </p:nvSpPr>
          <p:spPr bwMode="auto">
            <a:xfrm>
              <a:off x="82" y="198"/>
              <a:ext cx="1488" cy="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pPr algn="ctr"/>
              <a:r>
                <a:rPr lang="en-US" sz="2400" dirty="0">
                  <a:solidFill>
                    <a:schemeClr val="bg1"/>
                  </a:solidFill>
                  <a:effectLst>
                    <a:outerShdw blurRad="38100" dist="38100" dir="2700000" algn="tl">
                      <a:srgbClr val="000000">
                        <a:alpha val="43137"/>
                      </a:srgbClr>
                    </a:outerShdw>
                  </a:effectLst>
                </a:rPr>
                <a:t>COLLEGE</a:t>
              </a:r>
            </a:p>
            <a:p>
              <a:pPr algn="ctr"/>
              <a:r>
                <a:rPr lang="en-US" sz="2400" dirty="0">
                  <a:solidFill>
                    <a:schemeClr val="bg1"/>
                  </a:solidFill>
                  <a:effectLst>
                    <a:outerShdw blurRad="38100" dist="38100" dir="2700000" algn="tl">
                      <a:srgbClr val="000000">
                        <a:alpha val="43137"/>
                      </a:srgbClr>
                    </a:outerShdw>
                  </a:effectLst>
                </a:rPr>
                <a:t>&amp; CAREER</a:t>
              </a:r>
            </a:p>
            <a:p>
              <a:pPr algn="ctr"/>
              <a:r>
                <a:rPr lang="en-US" sz="2400" dirty="0">
                  <a:solidFill>
                    <a:schemeClr val="bg1"/>
                  </a:solidFill>
                  <a:effectLst>
                    <a:outerShdw blurRad="38100" dist="38100" dir="2700000" algn="tl">
                      <a:srgbClr val="000000">
                        <a:alpha val="43137"/>
                      </a:srgbClr>
                    </a:outerShdw>
                  </a:effectLst>
                </a:rPr>
                <a:t>READY</a:t>
              </a:r>
            </a:p>
          </p:txBody>
        </p:sp>
      </p:grpSp>
      <p:sp>
        <p:nvSpPr>
          <p:cNvPr id="2" name="Title 1"/>
          <p:cNvSpPr>
            <a:spLocks noGrp="1"/>
          </p:cNvSpPr>
          <p:nvPr>
            <p:ph type="title"/>
          </p:nvPr>
        </p:nvSpPr>
        <p:spPr/>
        <p:txBody>
          <a:bodyPr/>
          <a:lstStyle/>
          <a:p>
            <a:r>
              <a:rPr lang="en-US" dirty="0" smtClean="0"/>
              <a:t>Common Goal</a:t>
            </a:r>
            <a:endParaRPr lang="en-US" dirty="0"/>
          </a:p>
        </p:txBody>
      </p:sp>
      <p:grpSp>
        <p:nvGrpSpPr>
          <p:cNvPr id="12" name="Group 6"/>
          <p:cNvGrpSpPr>
            <a:grpSpLocks/>
          </p:cNvGrpSpPr>
          <p:nvPr/>
        </p:nvGrpSpPr>
        <p:grpSpPr bwMode="auto">
          <a:xfrm>
            <a:off x="2156594" y="2856905"/>
            <a:ext cx="7292206" cy="1562695"/>
            <a:chOff x="0" y="0"/>
            <a:chExt cx="6533" cy="1400"/>
          </a:xfrm>
        </p:grpSpPr>
        <p:sp>
          <p:nvSpPr>
            <p:cNvPr id="18" name="AutoShape 2"/>
            <p:cNvSpPr>
              <a:spLocks/>
            </p:cNvSpPr>
            <p:nvPr/>
          </p:nvSpPr>
          <p:spPr bwMode="auto">
            <a:xfrm>
              <a:off x="0" y="0"/>
              <a:ext cx="6464" cy="1400"/>
            </a:xfrm>
            <a:prstGeom prst="roundRect">
              <a:avLst>
                <a:gd name="adj" fmla="val 8569"/>
              </a:avLst>
            </a:prstGeom>
            <a:gradFill rotWithShape="0">
              <a:gsLst>
                <a:gs pos="0">
                  <a:schemeClr val="accent2"/>
                </a:gs>
                <a:gs pos="79732">
                  <a:schemeClr val="accent2"/>
                </a:gs>
                <a:gs pos="100000">
                  <a:srgbClr val="FFFFFF"/>
                </a:gs>
              </a:gsLst>
              <a:lin ang="0" scaled="1"/>
            </a:gra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19" name="Line 3"/>
            <p:cNvSpPr>
              <a:spLocks noChangeShapeType="1"/>
            </p:cNvSpPr>
            <p:nvPr/>
          </p:nvSpPr>
          <p:spPr bwMode="auto">
            <a:xfrm>
              <a:off x="1721" y="113"/>
              <a:ext cx="0" cy="1157"/>
            </a:xfrm>
            <a:prstGeom prst="line">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 name="Rectangle 4"/>
            <p:cNvSpPr>
              <a:spLocks/>
            </p:cNvSpPr>
            <p:nvPr/>
          </p:nvSpPr>
          <p:spPr bwMode="auto">
            <a:xfrm>
              <a:off x="1958" y="148"/>
              <a:ext cx="4575" cy="1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r>
                <a:rPr lang="en-US" sz="2800" dirty="0">
                  <a:solidFill>
                    <a:srgbClr val="FFFFFF"/>
                  </a:solidFill>
                  <a:effectLst>
                    <a:outerShdw blurRad="38100" dist="38100" dir="2700000" algn="tl">
                      <a:srgbClr val="000000">
                        <a:alpha val="43137"/>
                      </a:srgbClr>
                    </a:outerShdw>
                  </a:effectLst>
                  <a:ea typeface="Gill Sans" charset="0"/>
                  <a:cs typeface="Gill Sans" charset="0"/>
                </a:rPr>
                <a:t>Develop silent reading fluency</a:t>
              </a:r>
            </a:p>
            <a:p>
              <a:r>
                <a:rPr lang="en-US" sz="2800" dirty="0">
                  <a:solidFill>
                    <a:srgbClr val="FFFFFF"/>
                  </a:solidFill>
                  <a:effectLst>
                    <a:outerShdw blurRad="38100" dist="38100" dir="2700000" algn="tl">
                      <a:srgbClr val="000000">
                        <a:alpha val="43137"/>
                      </a:srgbClr>
                    </a:outerShdw>
                  </a:effectLst>
                  <a:ea typeface="Gill Sans" charset="0"/>
                  <a:cs typeface="Gill Sans" charset="0"/>
                </a:rPr>
                <a:t>to make reading productive</a:t>
              </a:r>
            </a:p>
          </p:txBody>
        </p:sp>
        <p:sp>
          <p:nvSpPr>
            <p:cNvPr id="21" name="Rectangle 5"/>
            <p:cNvSpPr>
              <a:spLocks/>
            </p:cNvSpPr>
            <p:nvPr/>
          </p:nvSpPr>
          <p:spPr bwMode="auto">
            <a:xfrm>
              <a:off x="82" y="529"/>
              <a:ext cx="1488" cy="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pPr algn="ctr"/>
              <a:r>
                <a:rPr lang="en-US" sz="2400" dirty="0">
                  <a:solidFill>
                    <a:schemeClr val="bg1"/>
                  </a:solidFill>
                  <a:effectLst>
                    <a:outerShdw blurRad="38100" dist="38100" dir="2700000" algn="tl">
                      <a:srgbClr val="000000">
                        <a:alpha val="43137"/>
                      </a:srgbClr>
                    </a:outerShdw>
                  </a:effectLst>
                </a:rPr>
                <a:t>EFFICIENCY</a:t>
              </a:r>
            </a:p>
          </p:txBody>
        </p:sp>
      </p:grpSp>
      <p:grpSp>
        <p:nvGrpSpPr>
          <p:cNvPr id="22" name="Group 6"/>
          <p:cNvGrpSpPr>
            <a:grpSpLocks/>
          </p:cNvGrpSpPr>
          <p:nvPr/>
        </p:nvGrpSpPr>
        <p:grpSpPr bwMode="auto">
          <a:xfrm>
            <a:off x="3429001" y="4495800"/>
            <a:ext cx="5944939" cy="1562695"/>
            <a:chOff x="-46" y="0"/>
            <a:chExt cx="5326" cy="1400"/>
          </a:xfrm>
        </p:grpSpPr>
        <p:sp>
          <p:nvSpPr>
            <p:cNvPr id="23" name="AutoShape 2"/>
            <p:cNvSpPr>
              <a:spLocks/>
            </p:cNvSpPr>
            <p:nvPr/>
          </p:nvSpPr>
          <p:spPr bwMode="auto">
            <a:xfrm>
              <a:off x="-46" y="0"/>
              <a:ext cx="5325" cy="1400"/>
            </a:xfrm>
            <a:prstGeom prst="roundRect">
              <a:avLst>
                <a:gd name="adj" fmla="val 8569"/>
              </a:avLst>
            </a:prstGeom>
            <a:gradFill rotWithShape="0">
              <a:gsLst>
                <a:gs pos="0">
                  <a:schemeClr val="accent3"/>
                </a:gs>
                <a:gs pos="79732">
                  <a:schemeClr val="accent1"/>
                </a:gs>
                <a:gs pos="100000">
                  <a:srgbClr val="FFFFFF"/>
                </a:gs>
              </a:gsLst>
              <a:lin ang="0" scaled="1"/>
            </a:gra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24" name="Line 3"/>
            <p:cNvSpPr>
              <a:spLocks noChangeShapeType="1"/>
            </p:cNvSpPr>
            <p:nvPr/>
          </p:nvSpPr>
          <p:spPr bwMode="auto">
            <a:xfrm>
              <a:off x="1843" y="113"/>
              <a:ext cx="0" cy="1157"/>
            </a:xfrm>
            <a:prstGeom prst="line">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 name="Rectangle 4"/>
            <p:cNvSpPr>
              <a:spLocks/>
            </p:cNvSpPr>
            <p:nvPr/>
          </p:nvSpPr>
          <p:spPr bwMode="auto">
            <a:xfrm>
              <a:off x="2070" y="148"/>
              <a:ext cx="3210" cy="1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r>
                <a:rPr lang="en-US" sz="2800" dirty="0">
                  <a:solidFill>
                    <a:srgbClr val="FFFFFF"/>
                  </a:solidFill>
                  <a:effectLst>
                    <a:outerShdw blurRad="38100" dist="38100" dir="2700000" algn="tl">
                      <a:srgbClr val="000000">
                        <a:alpha val="43137"/>
                      </a:srgbClr>
                    </a:outerShdw>
                  </a:effectLst>
                  <a:ea typeface="Gill Sans" charset="0"/>
                  <a:cs typeface="Gill Sans" charset="0"/>
                </a:rPr>
                <a:t>Build purpose</a:t>
              </a:r>
            </a:p>
            <a:p>
              <a:r>
                <a:rPr lang="en-US" sz="2800" dirty="0">
                  <a:solidFill>
                    <a:srgbClr val="FFFFFF"/>
                  </a:solidFill>
                  <a:effectLst>
                    <a:outerShdw blurRad="38100" dist="38100" dir="2700000" algn="tl">
                      <a:srgbClr val="000000">
                        <a:alpha val="43137"/>
                      </a:srgbClr>
                    </a:outerShdw>
                  </a:effectLst>
                  <a:ea typeface="Gill Sans" charset="0"/>
                  <a:cs typeface="Gill Sans" charset="0"/>
                </a:rPr>
                <a:t>and value for reading</a:t>
              </a:r>
            </a:p>
          </p:txBody>
        </p:sp>
        <p:sp>
          <p:nvSpPr>
            <p:cNvPr id="26" name="Rectangle 5"/>
            <p:cNvSpPr>
              <a:spLocks/>
            </p:cNvSpPr>
            <p:nvPr/>
          </p:nvSpPr>
          <p:spPr bwMode="auto">
            <a:xfrm>
              <a:off x="59" y="530"/>
              <a:ext cx="1648" cy="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pPr algn="ctr"/>
              <a:r>
                <a:rPr lang="en-US" sz="2400" dirty="0">
                  <a:solidFill>
                    <a:schemeClr val="bg1"/>
                  </a:solidFill>
                  <a:effectLst>
                    <a:outerShdw blurRad="38100" dist="38100" dir="2700000" algn="tl">
                      <a:srgbClr val="000000">
                        <a:alpha val="43137"/>
                      </a:srgbClr>
                    </a:outerShdw>
                  </a:effectLst>
                </a:rPr>
                <a:t>MOTIVATION</a:t>
              </a:r>
            </a:p>
          </p:txBody>
        </p:sp>
      </p:grpSp>
    </p:spTree>
    <p:extLst>
      <p:ext uri="{BB962C8B-B14F-4D97-AF65-F5344CB8AC3E}">
        <p14:creationId xmlns:p14="http://schemas.microsoft.com/office/powerpoint/2010/main" val="115389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1+#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5" name="Group 6"/>
          <p:cNvGrpSpPr>
            <a:grpSpLocks/>
          </p:cNvGrpSpPr>
          <p:nvPr/>
        </p:nvGrpSpPr>
        <p:grpSpPr bwMode="auto">
          <a:xfrm>
            <a:off x="670324" y="1206104"/>
            <a:ext cx="8703097" cy="1562695"/>
            <a:chOff x="0" y="0"/>
            <a:chExt cx="7797" cy="1400"/>
          </a:xfrm>
        </p:grpSpPr>
        <p:sp>
          <p:nvSpPr>
            <p:cNvPr id="26" name="AutoShape 2"/>
            <p:cNvSpPr>
              <a:spLocks/>
            </p:cNvSpPr>
            <p:nvPr/>
          </p:nvSpPr>
          <p:spPr bwMode="auto">
            <a:xfrm>
              <a:off x="0" y="0"/>
              <a:ext cx="7797" cy="1400"/>
            </a:xfrm>
            <a:prstGeom prst="roundRect">
              <a:avLst>
                <a:gd name="adj" fmla="val 8569"/>
              </a:avLst>
            </a:prstGeom>
            <a:gradFill rotWithShape="0">
              <a:gsLst>
                <a:gs pos="0">
                  <a:srgbClr val="1C61AB"/>
                </a:gs>
                <a:gs pos="79732">
                  <a:srgbClr val="8DB0D5"/>
                </a:gs>
                <a:gs pos="100000">
                  <a:srgbClr val="FFFFFF"/>
                </a:gs>
              </a:gsLst>
              <a:lin ang="0" scaled="1"/>
            </a:gra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27" name="Line 3"/>
            <p:cNvSpPr>
              <a:spLocks noChangeShapeType="1"/>
            </p:cNvSpPr>
            <p:nvPr/>
          </p:nvSpPr>
          <p:spPr bwMode="auto">
            <a:xfrm>
              <a:off x="1721" y="113"/>
              <a:ext cx="0" cy="1157"/>
            </a:xfrm>
            <a:prstGeom prst="line">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 name="Rectangle 4"/>
            <p:cNvSpPr>
              <a:spLocks/>
            </p:cNvSpPr>
            <p:nvPr/>
          </p:nvSpPr>
          <p:spPr bwMode="auto">
            <a:xfrm>
              <a:off x="1925" y="148"/>
              <a:ext cx="5871" cy="1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algn="l"/>
              <a:r>
                <a:rPr lang="en-US" sz="2800" dirty="0">
                  <a:solidFill>
                    <a:schemeClr val="bg1"/>
                  </a:solidFill>
                  <a:effectLst>
                    <a:outerShdw blurRad="38100" dist="38100" dir="2700000" algn="tl">
                      <a:srgbClr val="000000">
                        <a:alpha val="43137"/>
                      </a:srgbClr>
                    </a:outerShdw>
                  </a:effectLst>
                </a:rPr>
                <a:t>Increase capacity to independently</a:t>
              </a:r>
            </a:p>
            <a:p>
              <a:pPr algn="l"/>
              <a:r>
                <a:rPr lang="en-US" sz="2800" dirty="0">
                  <a:solidFill>
                    <a:schemeClr val="bg1"/>
                  </a:solidFill>
                  <a:effectLst>
                    <a:outerShdw blurRad="38100" dist="38100" dir="2700000" algn="tl">
                      <a:srgbClr val="000000">
                        <a:alpha val="43137"/>
                      </a:srgbClr>
                    </a:outerShdw>
                  </a:effectLst>
                </a:rPr>
                <a:t>read and comprehend complex text </a:t>
              </a:r>
            </a:p>
          </p:txBody>
        </p:sp>
        <p:sp>
          <p:nvSpPr>
            <p:cNvPr id="29" name="Rectangle 5"/>
            <p:cNvSpPr>
              <a:spLocks/>
            </p:cNvSpPr>
            <p:nvPr/>
          </p:nvSpPr>
          <p:spPr bwMode="auto">
            <a:xfrm>
              <a:off x="82" y="198"/>
              <a:ext cx="1488" cy="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pPr algn="ctr"/>
              <a:r>
                <a:rPr lang="en-US" sz="2400" dirty="0">
                  <a:solidFill>
                    <a:schemeClr val="bg1"/>
                  </a:solidFill>
                  <a:effectLst>
                    <a:outerShdw blurRad="38100" dist="38100" dir="2700000" algn="tl">
                      <a:srgbClr val="000000">
                        <a:alpha val="43137"/>
                      </a:srgbClr>
                    </a:outerShdw>
                  </a:effectLst>
                </a:rPr>
                <a:t>COLLEGE</a:t>
              </a:r>
            </a:p>
            <a:p>
              <a:pPr algn="ctr"/>
              <a:r>
                <a:rPr lang="en-US" sz="2400" dirty="0">
                  <a:solidFill>
                    <a:schemeClr val="bg1"/>
                  </a:solidFill>
                  <a:effectLst>
                    <a:outerShdw blurRad="38100" dist="38100" dir="2700000" algn="tl">
                      <a:srgbClr val="000000">
                        <a:alpha val="43137"/>
                      </a:srgbClr>
                    </a:outerShdw>
                  </a:effectLst>
                </a:rPr>
                <a:t>&amp; CAREER</a:t>
              </a:r>
            </a:p>
            <a:p>
              <a:pPr algn="ctr"/>
              <a:r>
                <a:rPr lang="en-US" sz="2400" dirty="0">
                  <a:solidFill>
                    <a:schemeClr val="bg1"/>
                  </a:solidFill>
                  <a:effectLst>
                    <a:outerShdw blurRad="38100" dist="38100" dir="2700000" algn="tl">
                      <a:srgbClr val="000000">
                        <a:alpha val="43137"/>
                      </a:srgbClr>
                    </a:outerShdw>
                  </a:effectLst>
                </a:rPr>
                <a:t>READY</a:t>
              </a:r>
            </a:p>
          </p:txBody>
        </p:sp>
      </p:grpSp>
      <p:grpSp>
        <p:nvGrpSpPr>
          <p:cNvPr id="30" name="Group 6"/>
          <p:cNvGrpSpPr>
            <a:grpSpLocks/>
          </p:cNvGrpSpPr>
          <p:nvPr/>
        </p:nvGrpSpPr>
        <p:grpSpPr bwMode="auto">
          <a:xfrm>
            <a:off x="2156594" y="2856905"/>
            <a:ext cx="7292206" cy="1562695"/>
            <a:chOff x="0" y="0"/>
            <a:chExt cx="6533" cy="1400"/>
          </a:xfrm>
        </p:grpSpPr>
        <p:sp>
          <p:nvSpPr>
            <p:cNvPr id="31" name="AutoShape 2"/>
            <p:cNvSpPr>
              <a:spLocks/>
            </p:cNvSpPr>
            <p:nvPr/>
          </p:nvSpPr>
          <p:spPr bwMode="auto">
            <a:xfrm>
              <a:off x="0" y="0"/>
              <a:ext cx="6464" cy="1400"/>
            </a:xfrm>
            <a:prstGeom prst="roundRect">
              <a:avLst>
                <a:gd name="adj" fmla="val 8569"/>
              </a:avLst>
            </a:prstGeom>
            <a:gradFill rotWithShape="0">
              <a:gsLst>
                <a:gs pos="0">
                  <a:schemeClr val="accent2"/>
                </a:gs>
                <a:gs pos="79732">
                  <a:schemeClr val="accent2"/>
                </a:gs>
                <a:gs pos="100000">
                  <a:srgbClr val="FFFFFF"/>
                </a:gs>
              </a:gsLst>
              <a:lin ang="0" scaled="1"/>
            </a:gra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32" name="Line 3"/>
            <p:cNvSpPr>
              <a:spLocks noChangeShapeType="1"/>
            </p:cNvSpPr>
            <p:nvPr/>
          </p:nvSpPr>
          <p:spPr bwMode="auto">
            <a:xfrm>
              <a:off x="1721" y="113"/>
              <a:ext cx="0" cy="1157"/>
            </a:xfrm>
            <a:prstGeom prst="line">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3" name="Rectangle 4"/>
            <p:cNvSpPr>
              <a:spLocks/>
            </p:cNvSpPr>
            <p:nvPr/>
          </p:nvSpPr>
          <p:spPr bwMode="auto">
            <a:xfrm>
              <a:off x="1958" y="148"/>
              <a:ext cx="4575" cy="1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r>
                <a:rPr lang="en-US" sz="2800" dirty="0">
                  <a:solidFill>
                    <a:srgbClr val="FFFFFF"/>
                  </a:solidFill>
                  <a:effectLst>
                    <a:outerShdw blurRad="38100" dist="38100" dir="2700000" algn="tl">
                      <a:srgbClr val="000000">
                        <a:alpha val="43137"/>
                      </a:srgbClr>
                    </a:outerShdw>
                  </a:effectLst>
                  <a:ea typeface="Gill Sans" charset="0"/>
                  <a:cs typeface="Gill Sans" charset="0"/>
                </a:rPr>
                <a:t>Develop silent reading fluency</a:t>
              </a:r>
            </a:p>
            <a:p>
              <a:r>
                <a:rPr lang="en-US" sz="2800" dirty="0">
                  <a:solidFill>
                    <a:srgbClr val="FFFFFF"/>
                  </a:solidFill>
                  <a:effectLst>
                    <a:outerShdw blurRad="38100" dist="38100" dir="2700000" algn="tl">
                      <a:srgbClr val="000000">
                        <a:alpha val="43137"/>
                      </a:srgbClr>
                    </a:outerShdw>
                  </a:effectLst>
                  <a:ea typeface="Gill Sans" charset="0"/>
                  <a:cs typeface="Gill Sans" charset="0"/>
                </a:rPr>
                <a:t>to make reading productive</a:t>
              </a:r>
            </a:p>
          </p:txBody>
        </p:sp>
        <p:sp>
          <p:nvSpPr>
            <p:cNvPr id="34" name="Rectangle 5"/>
            <p:cNvSpPr>
              <a:spLocks/>
            </p:cNvSpPr>
            <p:nvPr/>
          </p:nvSpPr>
          <p:spPr bwMode="auto">
            <a:xfrm>
              <a:off x="82" y="529"/>
              <a:ext cx="1488" cy="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pPr algn="ctr"/>
              <a:r>
                <a:rPr lang="en-US" sz="2400" dirty="0">
                  <a:solidFill>
                    <a:schemeClr val="bg1"/>
                  </a:solidFill>
                  <a:effectLst>
                    <a:outerShdw blurRad="38100" dist="38100" dir="2700000" algn="tl">
                      <a:srgbClr val="000000">
                        <a:alpha val="43137"/>
                      </a:srgbClr>
                    </a:outerShdw>
                  </a:effectLst>
                </a:rPr>
                <a:t>EFFICIENCY</a:t>
              </a:r>
            </a:p>
          </p:txBody>
        </p:sp>
      </p:grpSp>
      <p:grpSp>
        <p:nvGrpSpPr>
          <p:cNvPr id="35" name="Group 6"/>
          <p:cNvGrpSpPr>
            <a:grpSpLocks/>
          </p:cNvGrpSpPr>
          <p:nvPr/>
        </p:nvGrpSpPr>
        <p:grpSpPr bwMode="auto">
          <a:xfrm>
            <a:off x="3429001" y="4495800"/>
            <a:ext cx="5944939" cy="1562695"/>
            <a:chOff x="-46" y="0"/>
            <a:chExt cx="5326" cy="1400"/>
          </a:xfrm>
        </p:grpSpPr>
        <p:sp>
          <p:nvSpPr>
            <p:cNvPr id="36" name="AutoShape 2"/>
            <p:cNvSpPr>
              <a:spLocks/>
            </p:cNvSpPr>
            <p:nvPr/>
          </p:nvSpPr>
          <p:spPr bwMode="auto">
            <a:xfrm>
              <a:off x="-46" y="0"/>
              <a:ext cx="5325" cy="1400"/>
            </a:xfrm>
            <a:prstGeom prst="roundRect">
              <a:avLst>
                <a:gd name="adj" fmla="val 8569"/>
              </a:avLst>
            </a:prstGeom>
            <a:gradFill rotWithShape="0">
              <a:gsLst>
                <a:gs pos="0">
                  <a:schemeClr val="accent3"/>
                </a:gs>
                <a:gs pos="79732">
                  <a:schemeClr val="accent1"/>
                </a:gs>
                <a:gs pos="100000">
                  <a:srgbClr val="FFFFFF"/>
                </a:gs>
              </a:gsLst>
              <a:lin ang="0" scaled="1"/>
            </a:gra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37" name="Line 3"/>
            <p:cNvSpPr>
              <a:spLocks noChangeShapeType="1"/>
            </p:cNvSpPr>
            <p:nvPr/>
          </p:nvSpPr>
          <p:spPr bwMode="auto">
            <a:xfrm>
              <a:off x="1843" y="113"/>
              <a:ext cx="0" cy="1157"/>
            </a:xfrm>
            <a:prstGeom prst="line">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8" name="Rectangle 4"/>
            <p:cNvSpPr>
              <a:spLocks/>
            </p:cNvSpPr>
            <p:nvPr/>
          </p:nvSpPr>
          <p:spPr bwMode="auto">
            <a:xfrm>
              <a:off x="2070" y="148"/>
              <a:ext cx="3210" cy="1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r>
                <a:rPr lang="en-US" sz="2800" dirty="0">
                  <a:solidFill>
                    <a:srgbClr val="FFFFFF"/>
                  </a:solidFill>
                  <a:effectLst>
                    <a:outerShdw blurRad="38100" dist="38100" dir="2700000" algn="tl">
                      <a:srgbClr val="000000">
                        <a:alpha val="43137"/>
                      </a:srgbClr>
                    </a:outerShdw>
                  </a:effectLst>
                  <a:ea typeface="Gill Sans" charset="0"/>
                  <a:cs typeface="Gill Sans" charset="0"/>
                </a:rPr>
                <a:t>Build purpose</a:t>
              </a:r>
            </a:p>
            <a:p>
              <a:r>
                <a:rPr lang="en-US" sz="2800" dirty="0">
                  <a:solidFill>
                    <a:srgbClr val="FFFFFF"/>
                  </a:solidFill>
                  <a:effectLst>
                    <a:outerShdw blurRad="38100" dist="38100" dir="2700000" algn="tl">
                      <a:srgbClr val="000000">
                        <a:alpha val="43137"/>
                      </a:srgbClr>
                    </a:outerShdw>
                  </a:effectLst>
                  <a:ea typeface="Gill Sans" charset="0"/>
                  <a:cs typeface="Gill Sans" charset="0"/>
                </a:rPr>
                <a:t>and value for reading</a:t>
              </a:r>
            </a:p>
          </p:txBody>
        </p:sp>
        <p:sp>
          <p:nvSpPr>
            <p:cNvPr id="39" name="Rectangle 5"/>
            <p:cNvSpPr>
              <a:spLocks/>
            </p:cNvSpPr>
            <p:nvPr/>
          </p:nvSpPr>
          <p:spPr bwMode="auto">
            <a:xfrm>
              <a:off x="59" y="530"/>
              <a:ext cx="1648" cy="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pPr algn="ctr"/>
              <a:r>
                <a:rPr lang="en-US" sz="2400" dirty="0">
                  <a:solidFill>
                    <a:schemeClr val="bg1"/>
                  </a:solidFill>
                  <a:effectLst>
                    <a:outerShdw blurRad="38100" dist="38100" dir="2700000" algn="tl">
                      <a:srgbClr val="000000">
                        <a:alpha val="43137"/>
                      </a:srgbClr>
                    </a:outerShdw>
                  </a:effectLst>
                </a:rPr>
                <a:t>MOTIVATION</a:t>
              </a:r>
            </a:p>
          </p:txBody>
        </p:sp>
      </p:grpSp>
      <p:grpSp>
        <p:nvGrpSpPr>
          <p:cNvPr id="76812" name="Group 12"/>
          <p:cNvGrpSpPr>
            <a:grpSpLocks/>
          </p:cNvGrpSpPr>
          <p:nvPr/>
        </p:nvGrpSpPr>
        <p:grpSpPr bwMode="auto">
          <a:xfrm>
            <a:off x="2230871" y="2853367"/>
            <a:ext cx="7142634" cy="1562695"/>
            <a:chOff x="0" y="0"/>
            <a:chExt cx="6399" cy="1400"/>
          </a:xfrm>
        </p:grpSpPr>
        <p:sp>
          <p:nvSpPr>
            <p:cNvPr id="76806" name="AutoShape 6"/>
            <p:cNvSpPr>
              <a:spLocks/>
            </p:cNvSpPr>
            <p:nvPr/>
          </p:nvSpPr>
          <p:spPr bwMode="auto">
            <a:xfrm>
              <a:off x="0" y="0"/>
              <a:ext cx="6399" cy="1400"/>
            </a:xfrm>
            <a:prstGeom prst="roundRect">
              <a:avLst>
                <a:gd name="adj" fmla="val 8569"/>
              </a:avLst>
            </a:prstGeom>
            <a:gradFill rotWithShape="0">
              <a:gsLst>
                <a:gs pos="54000">
                  <a:schemeClr val="accent2"/>
                </a:gs>
                <a:gs pos="80000">
                  <a:schemeClr val="accent2">
                    <a:lumMod val="60000"/>
                    <a:lumOff val="40000"/>
                  </a:schemeClr>
                </a:gs>
                <a:gs pos="100000">
                  <a:schemeClr val="accent2">
                    <a:lumMod val="20000"/>
                    <a:lumOff val="80000"/>
                  </a:schemeClr>
                </a:gs>
              </a:gsLst>
              <a:lin ang="0" scaled="1"/>
            </a:gra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76807" name="Line 7"/>
            <p:cNvSpPr>
              <a:spLocks noChangeShapeType="1"/>
            </p:cNvSpPr>
            <p:nvPr/>
          </p:nvSpPr>
          <p:spPr bwMode="auto">
            <a:xfrm>
              <a:off x="1787" y="89"/>
              <a:ext cx="0" cy="1228"/>
            </a:xfrm>
            <a:prstGeom prst="line">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6808" name="Rectangle 8"/>
            <p:cNvSpPr>
              <a:spLocks/>
            </p:cNvSpPr>
            <p:nvPr/>
          </p:nvSpPr>
          <p:spPr bwMode="auto">
            <a:xfrm>
              <a:off x="1971" y="186"/>
              <a:ext cx="4426" cy="1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algn="l"/>
              <a:r>
                <a:rPr lang="en-US" sz="2500" dirty="0">
                  <a:solidFill>
                    <a:srgbClr val="FFFFFF"/>
                  </a:solidFill>
                  <a:effectLst>
                    <a:outerShdw blurRad="38100" dist="38100" dir="2700000" algn="tl">
                      <a:srgbClr val="000000">
                        <a:alpha val="43137"/>
                      </a:srgbClr>
                    </a:outerShdw>
                  </a:effectLst>
                  <a:ea typeface="Gill Sans" charset="0"/>
                  <a:cs typeface="Gill Sans" charset="0"/>
                </a:rPr>
                <a:t>STUDENTS READ</a:t>
              </a:r>
            </a:p>
          </p:txBody>
        </p:sp>
        <p:grpSp>
          <p:nvGrpSpPr>
            <p:cNvPr id="76811" name="Group 11"/>
            <p:cNvGrpSpPr>
              <a:grpSpLocks/>
            </p:cNvGrpSpPr>
            <p:nvPr/>
          </p:nvGrpSpPr>
          <p:grpSpPr bwMode="auto">
            <a:xfrm>
              <a:off x="152" y="186"/>
              <a:ext cx="1524" cy="962"/>
              <a:chOff x="0" y="-46"/>
              <a:chExt cx="1524" cy="962"/>
            </a:xfrm>
          </p:grpSpPr>
          <p:sp>
            <p:nvSpPr>
              <p:cNvPr id="76809" name="Rectangle 9"/>
              <p:cNvSpPr>
                <a:spLocks/>
              </p:cNvSpPr>
              <p:nvPr/>
            </p:nvSpPr>
            <p:spPr bwMode="auto">
              <a:xfrm>
                <a:off x="0" y="567"/>
                <a:ext cx="1524" cy="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500" dirty="0">
                    <a:solidFill>
                      <a:srgbClr val="FFFFFF"/>
                    </a:solidFill>
                    <a:effectLst>
                      <a:outerShdw blurRad="38100" dist="38100" dir="2700000" algn="tl">
                        <a:srgbClr val="000000">
                          <a:alpha val="43137"/>
                        </a:srgbClr>
                      </a:outerShdw>
                    </a:effectLst>
                    <a:ea typeface="Gill Sans" charset="0"/>
                    <a:cs typeface="Gill Sans" charset="0"/>
                  </a:rPr>
                  <a:t>EFFICIENCY</a:t>
                </a:r>
              </a:p>
            </p:txBody>
          </p:sp>
          <p:sp>
            <p:nvSpPr>
              <p:cNvPr id="76810" name="Rectangle 10"/>
              <p:cNvSpPr>
                <a:spLocks/>
              </p:cNvSpPr>
              <p:nvPr/>
            </p:nvSpPr>
            <p:spPr bwMode="auto">
              <a:xfrm>
                <a:off x="97" y="-46"/>
                <a:ext cx="1364" cy="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4500" dirty="0">
                    <a:solidFill>
                      <a:srgbClr val="FFFFFF"/>
                    </a:solidFill>
                    <a:effectLst>
                      <a:outerShdw blurRad="38100" dist="38100" dir="2700000" algn="tl">
                        <a:srgbClr val="000000">
                          <a:alpha val="43137"/>
                        </a:srgbClr>
                      </a:outerShdw>
                    </a:effectLst>
                    <a:ea typeface="Gill Sans" charset="0"/>
                    <a:cs typeface="Gill Sans" charset="0"/>
                  </a:rPr>
                  <a:t>HOW</a:t>
                </a:r>
              </a:p>
            </p:txBody>
          </p:sp>
        </p:grpSp>
      </p:grpSp>
      <p:pic>
        <p:nvPicPr>
          <p:cNvPr id="76823" name="Picture 2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41" y="2880941"/>
            <a:ext cx="1902023" cy="399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76830" name="Group 30"/>
          <p:cNvGrpSpPr>
            <a:grpSpLocks/>
          </p:cNvGrpSpPr>
          <p:nvPr/>
        </p:nvGrpSpPr>
        <p:grpSpPr bwMode="auto">
          <a:xfrm>
            <a:off x="3429000" y="4492240"/>
            <a:ext cx="5944938" cy="1562695"/>
            <a:chOff x="0" y="0"/>
            <a:chExt cx="5326" cy="1400"/>
          </a:xfrm>
        </p:grpSpPr>
        <p:sp>
          <p:nvSpPr>
            <p:cNvPr id="76824" name="AutoShape 24"/>
            <p:cNvSpPr>
              <a:spLocks/>
            </p:cNvSpPr>
            <p:nvPr/>
          </p:nvSpPr>
          <p:spPr bwMode="auto">
            <a:xfrm>
              <a:off x="0" y="0"/>
              <a:ext cx="5326" cy="1400"/>
            </a:xfrm>
            <a:prstGeom prst="roundRect">
              <a:avLst>
                <a:gd name="adj" fmla="val 8569"/>
              </a:avLst>
            </a:prstGeom>
            <a:gradFill rotWithShape="0">
              <a:gsLst>
                <a:gs pos="80000">
                  <a:schemeClr val="accent1"/>
                </a:gs>
                <a:gs pos="0">
                  <a:schemeClr val="accent3"/>
                </a:gs>
                <a:gs pos="100000">
                  <a:srgbClr val="FFFFFF"/>
                </a:gs>
              </a:gsLst>
              <a:lin ang="0" scaled="1"/>
            </a:gra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76825" name="Line 25"/>
            <p:cNvSpPr>
              <a:spLocks noChangeShapeType="1"/>
            </p:cNvSpPr>
            <p:nvPr/>
          </p:nvSpPr>
          <p:spPr bwMode="auto">
            <a:xfrm>
              <a:off x="2043" y="105"/>
              <a:ext cx="0" cy="1201"/>
            </a:xfrm>
            <a:prstGeom prst="line">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6826" name="Rectangle 26"/>
            <p:cNvSpPr>
              <a:spLocks/>
            </p:cNvSpPr>
            <p:nvPr/>
          </p:nvSpPr>
          <p:spPr bwMode="auto">
            <a:xfrm>
              <a:off x="2253" y="216"/>
              <a:ext cx="2867" cy="1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algn="l"/>
              <a:r>
                <a:rPr lang="en-US" sz="2500" dirty="0">
                  <a:solidFill>
                    <a:srgbClr val="FFFFFF"/>
                  </a:solidFill>
                  <a:effectLst>
                    <a:outerShdw blurRad="38100" dist="38100" dir="2700000" algn="tl">
                      <a:srgbClr val="000000">
                        <a:alpha val="43137"/>
                      </a:srgbClr>
                    </a:outerShdw>
                  </a:effectLst>
                  <a:ea typeface="Gill Sans" charset="0"/>
                  <a:cs typeface="Gill Sans" charset="0"/>
                </a:rPr>
                <a:t>STUDENTS READ</a:t>
              </a:r>
            </a:p>
          </p:txBody>
        </p:sp>
        <p:grpSp>
          <p:nvGrpSpPr>
            <p:cNvPr id="76829" name="Group 29"/>
            <p:cNvGrpSpPr>
              <a:grpSpLocks/>
            </p:cNvGrpSpPr>
            <p:nvPr/>
          </p:nvGrpSpPr>
          <p:grpSpPr bwMode="auto">
            <a:xfrm>
              <a:off x="154" y="152"/>
              <a:ext cx="1728" cy="971"/>
              <a:chOff x="0" y="0"/>
              <a:chExt cx="1727" cy="971"/>
            </a:xfrm>
          </p:grpSpPr>
          <p:sp>
            <p:nvSpPr>
              <p:cNvPr id="76827" name="Rectangle 27"/>
              <p:cNvSpPr>
                <a:spLocks/>
              </p:cNvSpPr>
              <p:nvPr/>
            </p:nvSpPr>
            <p:spPr bwMode="auto">
              <a:xfrm>
                <a:off x="0" y="622"/>
                <a:ext cx="1727" cy="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500" dirty="0">
                    <a:solidFill>
                      <a:srgbClr val="FFFFFF"/>
                    </a:solidFill>
                    <a:effectLst>
                      <a:outerShdw blurRad="38100" dist="38100" dir="2700000" algn="tl">
                        <a:srgbClr val="000000">
                          <a:alpha val="43137"/>
                        </a:srgbClr>
                      </a:outerShdw>
                    </a:effectLst>
                    <a:ea typeface="Gill Sans" charset="0"/>
                    <a:cs typeface="Gill Sans" charset="0"/>
                  </a:rPr>
                  <a:t>MOTIVATION</a:t>
                </a:r>
              </a:p>
            </p:txBody>
          </p:sp>
          <p:sp>
            <p:nvSpPr>
              <p:cNvPr id="76828" name="Rectangle 28"/>
              <p:cNvSpPr>
                <a:spLocks/>
              </p:cNvSpPr>
              <p:nvPr/>
            </p:nvSpPr>
            <p:spPr bwMode="auto">
              <a:xfrm>
                <a:off x="198" y="0"/>
                <a:ext cx="1272" cy="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4500" dirty="0">
                    <a:solidFill>
                      <a:srgbClr val="FFFFFF"/>
                    </a:solidFill>
                    <a:effectLst>
                      <a:outerShdw blurRad="38100" dist="38100" dir="2700000" algn="tl">
                        <a:srgbClr val="000000">
                          <a:alpha val="43137"/>
                        </a:srgbClr>
                      </a:outerShdw>
                    </a:effectLst>
                    <a:ea typeface="Gill Sans" charset="0"/>
                    <a:cs typeface="Gill Sans" charset="0"/>
                  </a:rPr>
                  <a:t>WHY</a:t>
                </a:r>
              </a:p>
            </p:txBody>
          </p:sp>
        </p:grpSp>
      </p:grpSp>
      <p:grpSp>
        <p:nvGrpSpPr>
          <p:cNvPr id="76837" name="Group 37"/>
          <p:cNvGrpSpPr>
            <a:grpSpLocks/>
          </p:cNvGrpSpPr>
          <p:nvPr/>
        </p:nvGrpSpPr>
        <p:grpSpPr bwMode="auto">
          <a:xfrm>
            <a:off x="670322" y="1205713"/>
            <a:ext cx="8701980" cy="1562695"/>
            <a:chOff x="0" y="0"/>
            <a:chExt cx="7796" cy="1400"/>
          </a:xfrm>
        </p:grpSpPr>
        <p:sp>
          <p:nvSpPr>
            <p:cNvPr id="76831" name="AutoShape 31"/>
            <p:cNvSpPr>
              <a:spLocks/>
            </p:cNvSpPr>
            <p:nvPr/>
          </p:nvSpPr>
          <p:spPr bwMode="auto">
            <a:xfrm>
              <a:off x="0" y="0"/>
              <a:ext cx="7796" cy="1400"/>
            </a:xfrm>
            <a:prstGeom prst="roundRect">
              <a:avLst>
                <a:gd name="adj" fmla="val 8569"/>
              </a:avLst>
            </a:prstGeom>
            <a:gradFill rotWithShape="0">
              <a:gsLst>
                <a:gs pos="0">
                  <a:srgbClr val="1C61AB"/>
                </a:gs>
                <a:gs pos="79732">
                  <a:srgbClr val="8DB0D5"/>
                </a:gs>
                <a:gs pos="100000">
                  <a:srgbClr val="FFFFFF"/>
                </a:gs>
              </a:gsLst>
              <a:lin ang="0" scaled="1"/>
            </a:gra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76832" name="Line 32"/>
            <p:cNvSpPr>
              <a:spLocks noChangeShapeType="1"/>
            </p:cNvSpPr>
            <p:nvPr/>
          </p:nvSpPr>
          <p:spPr bwMode="auto">
            <a:xfrm>
              <a:off x="1875" y="113"/>
              <a:ext cx="0" cy="1157"/>
            </a:xfrm>
            <a:prstGeom prst="line">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6833" name="Rectangle 33"/>
            <p:cNvSpPr>
              <a:spLocks/>
            </p:cNvSpPr>
            <p:nvPr/>
          </p:nvSpPr>
          <p:spPr bwMode="auto">
            <a:xfrm>
              <a:off x="2039" y="225"/>
              <a:ext cx="5756" cy="1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algn="l"/>
              <a:r>
                <a:rPr lang="en-US" sz="2500" dirty="0">
                  <a:solidFill>
                    <a:srgbClr val="FFFFFF"/>
                  </a:solidFill>
                  <a:effectLst>
                    <a:outerShdw blurRad="38100" dist="38100" dir="2700000" algn="tl">
                      <a:srgbClr val="000000">
                        <a:alpha val="43137"/>
                      </a:srgbClr>
                    </a:outerShdw>
                  </a:effectLst>
                  <a:ea typeface="Gill Sans" charset="0"/>
                  <a:cs typeface="Gill Sans" charset="0"/>
                </a:rPr>
                <a:t>STUDENTS ARE CAPABLE OF READING</a:t>
              </a:r>
            </a:p>
          </p:txBody>
        </p:sp>
        <p:grpSp>
          <p:nvGrpSpPr>
            <p:cNvPr id="76836" name="Group 36"/>
            <p:cNvGrpSpPr>
              <a:grpSpLocks/>
            </p:cNvGrpSpPr>
            <p:nvPr/>
          </p:nvGrpSpPr>
          <p:grpSpPr bwMode="auto">
            <a:xfrm>
              <a:off x="193" y="200"/>
              <a:ext cx="1562" cy="971"/>
              <a:chOff x="0" y="0"/>
              <a:chExt cx="1562" cy="971"/>
            </a:xfrm>
          </p:grpSpPr>
          <p:sp>
            <p:nvSpPr>
              <p:cNvPr id="76834" name="Rectangle 34"/>
              <p:cNvSpPr>
                <a:spLocks/>
              </p:cNvSpPr>
              <p:nvPr/>
            </p:nvSpPr>
            <p:spPr bwMode="auto">
              <a:xfrm>
                <a:off x="55" y="622"/>
                <a:ext cx="1345" cy="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500" dirty="0">
                    <a:solidFill>
                      <a:srgbClr val="FFFFFF"/>
                    </a:solidFill>
                    <a:effectLst>
                      <a:outerShdw blurRad="38100" dist="38100" dir="2700000" algn="tl">
                        <a:srgbClr val="000000">
                          <a:alpha val="43137"/>
                        </a:srgbClr>
                      </a:outerShdw>
                    </a:effectLst>
                    <a:ea typeface="Gill Sans" charset="0"/>
                    <a:cs typeface="Gill Sans" charset="0"/>
                  </a:rPr>
                  <a:t>CAPACITY</a:t>
                </a:r>
              </a:p>
            </p:txBody>
          </p:sp>
          <p:sp>
            <p:nvSpPr>
              <p:cNvPr id="76835" name="Rectangle 35"/>
              <p:cNvSpPr>
                <a:spLocks/>
              </p:cNvSpPr>
              <p:nvPr/>
            </p:nvSpPr>
            <p:spPr bwMode="auto">
              <a:xfrm>
                <a:off x="0" y="0"/>
                <a:ext cx="1562" cy="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4500" dirty="0">
                    <a:solidFill>
                      <a:srgbClr val="FFFFFF"/>
                    </a:solidFill>
                    <a:effectLst>
                      <a:outerShdw blurRad="38100" dist="38100" dir="2700000" algn="tl">
                        <a:srgbClr val="000000">
                          <a:alpha val="43137"/>
                        </a:srgbClr>
                      </a:outerShdw>
                    </a:effectLst>
                    <a:ea typeface="Gill Sans" charset="0"/>
                    <a:cs typeface="Gill Sans" charset="0"/>
                  </a:rPr>
                  <a:t>WHAT</a:t>
                </a:r>
              </a:p>
            </p:txBody>
          </p:sp>
        </p:grpSp>
      </p:grpSp>
      <p:sp>
        <p:nvSpPr>
          <p:cNvPr id="2" name="Title 1"/>
          <p:cNvSpPr>
            <a:spLocks noGrp="1"/>
          </p:cNvSpPr>
          <p:nvPr>
            <p:ph type="title"/>
          </p:nvPr>
        </p:nvSpPr>
        <p:spPr/>
        <p:txBody>
          <a:bodyPr/>
          <a:lstStyle/>
          <a:p>
            <a:r>
              <a:rPr lang="en-US" dirty="0" smtClean="0"/>
              <a:t>Common Goal</a:t>
            </a:r>
            <a:endParaRPr lang="en-US" dirty="0"/>
          </a:p>
        </p:txBody>
      </p:sp>
    </p:spTree>
    <p:extLst>
      <p:ext uri="{BB962C8B-B14F-4D97-AF65-F5344CB8AC3E}">
        <p14:creationId xmlns:p14="http://schemas.microsoft.com/office/powerpoint/2010/main" val="205492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76812"/>
                                        </p:tgtEl>
                                        <p:attrNameLst>
                                          <p:attrName>style.visibility</p:attrName>
                                        </p:attrNameLst>
                                      </p:cBhvr>
                                      <p:to>
                                        <p:strVal val="visible"/>
                                      </p:to>
                                    </p:set>
                                    <p:anim calcmode="lin" valueType="num">
                                      <p:cBhvr additive="base">
                                        <p:cTn id="7" dur="500" fill="hold"/>
                                        <p:tgtEl>
                                          <p:spTgt spid="76812"/>
                                        </p:tgtEl>
                                        <p:attrNameLst>
                                          <p:attrName>ppt_x</p:attrName>
                                        </p:attrNameLst>
                                      </p:cBhvr>
                                      <p:tavLst>
                                        <p:tav tm="0">
                                          <p:val>
                                            <p:strVal val="1+#ppt_w/2"/>
                                          </p:val>
                                        </p:tav>
                                        <p:tav tm="100000">
                                          <p:val>
                                            <p:strVal val="#ppt_x"/>
                                          </p:val>
                                        </p:tav>
                                      </p:tavLst>
                                    </p:anim>
                                    <p:anim calcmode="lin" valueType="num">
                                      <p:cBhvr additive="base">
                                        <p:cTn id="8" dur="500" fill="hold"/>
                                        <p:tgtEl>
                                          <p:spTgt spid="768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76830"/>
                                        </p:tgtEl>
                                        <p:attrNameLst>
                                          <p:attrName>style.visibility</p:attrName>
                                        </p:attrNameLst>
                                      </p:cBhvr>
                                      <p:to>
                                        <p:strVal val="visible"/>
                                      </p:to>
                                    </p:set>
                                    <p:anim calcmode="lin" valueType="num">
                                      <p:cBhvr additive="base">
                                        <p:cTn id="13" dur="500" fill="hold"/>
                                        <p:tgtEl>
                                          <p:spTgt spid="76830"/>
                                        </p:tgtEl>
                                        <p:attrNameLst>
                                          <p:attrName>ppt_x</p:attrName>
                                        </p:attrNameLst>
                                      </p:cBhvr>
                                      <p:tavLst>
                                        <p:tav tm="0">
                                          <p:val>
                                            <p:strVal val="1+#ppt_w/2"/>
                                          </p:val>
                                        </p:tav>
                                        <p:tav tm="100000">
                                          <p:val>
                                            <p:strVal val="#ppt_x"/>
                                          </p:val>
                                        </p:tav>
                                      </p:tavLst>
                                    </p:anim>
                                    <p:anim calcmode="lin" valueType="num">
                                      <p:cBhvr additive="base">
                                        <p:cTn id="14" dur="500" fill="hold"/>
                                        <p:tgtEl>
                                          <p:spTgt spid="7683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76837"/>
                                        </p:tgtEl>
                                        <p:attrNameLst>
                                          <p:attrName>style.visibility</p:attrName>
                                        </p:attrNameLst>
                                      </p:cBhvr>
                                      <p:to>
                                        <p:strVal val="visible"/>
                                      </p:to>
                                    </p:set>
                                    <p:anim calcmode="lin" valueType="num">
                                      <p:cBhvr additive="base">
                                        <p:cTn id="19" dur="500" fill="hold"/>
                                        <p:tgtEl>
                                          <p:spTgt spid="76837"/>
                                        </p:tgtEl>
                                        <p:attrNameLst>
                                          <p:attrName>ppt_x</p:attrName>
                                        </p:attrNameLst>
                                      </p:cBhvr>
                                      <p:tavLst>
                                        <p:tav tm="0">
                                          <p:val>
                                            <p:strVal val="1+#ppt_w/2"/>
                                          </p:val>
                                        </p:tav>
                                        <p:tav tm="100000">
                                          <p:val>
                                            <p:strVal val="#ppt_x"/>
                                          </p:val>
                                        </p:tav>
                                      </p:tavLst>
                                    </p:anim>
                                    <p:anim calcmode="lin" valueType="num">
                                      <p:cBhvr additive="base">
                                        <p:cTn id="20" dur="500" fill="hold"/>
                                        <p:tgtEl>
                                          <p:spTgt spid="768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p:cNvSpPr>
          <p:nvPr/>
        </p:nvSpPr>
        <p:spPr bwMode="auto">
          <a:xfrm>
            <a:off x="670322" y="1188840"/>
            <a:ext cx="8854678" cy="1562695"/>
          </a:xfrm>
          <a:prstGeom prst="roundRect">
            <a:avLst>
              <a:gd name="adj" fmla="val 8569"/>
            </a:avLst>
          </a:prstGeom>
          <a:gradFill rotWithShape="0">
            <a:gsLst>
              <a:gs pos="0">
                <a:srgbClr val="175FAE"/>
              </a:gs>
              <a:gs pos="79732">
                <a:srgbClr val="8BAFD6"/>
              </a:gs>
              <a:gs pos="100000">
                <a:srgbClr val="FFFFFF"/>
              </a:gs>
            </a:gsLst>
            <a:lin ang="0" scaled="1"/>
          </a:gra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defRPr/>
            </a:pPr>
            <a:endParaRPr lang="en-US" dirty="0">
              <a:latin typeface="Gill Sans MT" pitchFamily="34" charset="0"/>
              <a:sym typeface="Gill Sans" pitchFamily="-84" charset="0"/>
            </a:endParaRPr>
          </a:p>
        </p:txBody>
      </p:sp>
      <p:sp>
        <p:nvSpPr>
          <p:cNvPr id="7172" name="Line 3"/>
          <p:cNvSpPr>
            <a:spLocks noChangeShapeType="1"/>
          </p:cNvSpPr>
          <p:nvPr/>
        </p:nvSpPr>
        <p:spPr bwMode="auto">
          <a:xfrm>
            <a:off x="2763218" y="1314973"/>
            <a:ext cx="0" cy="1291456"/>
          </a:xfrm>
          <a:prstGeom prst="line">
            <a:avLst/>
          </a:prstGeom>
          <a:noFill/>
          <a:ln w="38100">
            <a:solidFill>
              <a:srgbClr val="FFFFF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dirty="0">
              <a:latin typeface="Gill Sans MT" pitchFamily="34" charset="0"/>
            </a:endParaRPr>
          </a:p>
        </p:txBody>
      </p:sp>
      <p:sp>
        <p:nvSpPr>
          <p:cNvPr id="19460" name="AutoShape 4"/>
          <p:cNvSpPr>
            <a:spLocks/>
          </p:cNvSpPr>
          <p:nvPr/>
        </p:nvSpPr>
        <p:spPr bwMode="auto">
          <a:xfrm>
            <a:off x="2295525" y="2822973"/>
            <a:ext cx="7229475" cy="1562695"/>
          </a:xfrm>
          <a:prstGeom prst="roundRect">
            <a:avLst>
              <a:gd name="adj" fmla="val 8569"/>
            </a:avLst>
          </a:prstGeom>
          <a:gradFill rotWithShape="0">
            <a:gsLst>
              <a:gs pos="60000">
                <a:schemeClr val="accent2"/>
              </a:gs>
              <a:gs pos="100000">
                <a:srgbClr val="FFFFFF"/>
              </a:gs>
            </a:gsLst>
            <a:lin ang="0" scaled="1"/>
          </a:gradFill>
          <a:ln>
            <a:noFill/>
          </a:ln>
          <a:effectLst>
            <a:outerShdw blurRad="50800" dist="38100" dir="2700000" algn="tl" rotWithShape="0">
              <a:prstClr val="black">
                <a:alpha val="40000"/>
              </a:prstClr>
            </a:outerShdw>
          </a:effectLst>
          <a:extLst/>
        </p:spPr>
        <p:txBody>
          <a:bodyPr lIns="0" tIns="0" rIns="0" bIns="0"/>
          <a:lstStyle/>
          <a:p>
            <a:pPr>
              <a:defRPr/>
            </a:pPr>
            <a:endParaRPr lang="en-US" dirty="0">
              <a:latin typeface="Gill Sans MT" pitchFamily="34" charset="0"/>
              <a:sym typeface="Gill Sans" pitchFamily="-84" charset="0"/>
            </a:endParaRPr>
          </a:p>
        </p:txBody>
      </p:sp>
      <p:sp>
        <p:nvSpPr>
          <p:cNvPr id="7174" name="Line 5"/>
          <p:cNvSpPr>
            <a:spLocks noChangeShapeType="1"/>
          </p:cNvSpPr>
          <p:nvPr/>
        </p:nvSpPr>
        <p:spPr bwMode="auto">
          <a:xfrm>
            <a:off x="4290194" y="2922315"/>
            <a:ext cx="0" cy="1370707"/>
          </a:xfrm>
          <a:prstGeom prst="line">
            <a:avLst/>
          </a:prstGeom>
          <a:noFill/>
          <a:ln w="38100">
            <a:solidFill>
              <a:srgbClr val="FFFFF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dirty="0">
              <a:latin typeface="Gill Sans MT" pitchFamily="34" charset="0"/>
            </a:endParaRPr>
          </a:p>
        </p:txBody>
      </p:sp>
      <p:sp>
        <p:nvSpPr>
          <p:cNvPr id="19462" name="AutoShape 6"/>
          <p:cNvSpPr>
            <a:spLocks/>
          </p:cNvSpPr>
          <p:nvPr/>
        </p:nvSpPr>
        <p:spPr bwMode="auto">
          <a:xfrm>
            <a:off x="3125986" y="4457105"/>
            <a:ext cx="6399014" cy="1562695"/>
          </a:xfrm>
          <a:prstGeom prst="roundRect">
            <a:avLst>
              <a:gd name="adj" fmla="val 8569"/>
            </a:avLst>
          </a:prstGeom>
          <a:gradFill rotWithShape="0">
            <a:gsLst>
              <a:gs pos="60000">
                <a:srgbClr val="63AB39"/>
              </a:gs>
              <a:gs pos="100000">
                <a:srgbClr val="FFFFFF"/>
              </a:gs>
            </a:gsLst>
            <a:lin ang="0" scaled="1"/>
          </a:gradFill>
          <a:ln>
            <a:noFill/>
          </a:ln>
          <a:effectLst>
            <a:outerShdw blurRad="50800" dist="38100" dir="2700000" algn="tl" rotWithShape="0">
              <a:prstClr val="black">
                <a:alpha val="40000"/>
              </a:prstClr>
            </a:outerShdw>
          </a:effectLst>
          <a:extLst/>
        </p:spPr>
        <p:txBody>
          <a:bodyPr lIns="0" tIns="0" rIns="0" bIns="0"/>
          <a:lstStyle/>
          <a:p>
            <a:pPr>
              <a:defRPr/>
            </a:pPr>
            <a:endParaRPr lang="en-US" dirty="0">
              <a:latin typeface="Gill Sans MT" pitchFamily="34" charset="0"/>
              <a:sym typeface="Gill Sans" pitchFamily="-84" charset="0"/>
            </a:endParaRPr>
          </a:p>
        </p:txBody>
      </p:sp>
      <p:sp>
        <p:nvSpPr>
          <p:cNvPr id="7176" name="Line 7"/>
          <p:cNvSpPr>
            <a:spLocks noChangeShapeType="1"/>
          </p:cNvSpPr>
          <p:nvPr/>
        </p:nvSpPr>
        <p:spPr bwMode="auto">
          <a:xfrm>
            <a:off x="5406405" y="4574316"/>
            <a:ext cx="0" cy="1340569"/>
          </a:xfrm>
          <a:prstGeom prst="line">
            <a:avLst/>
          </a:prstGeom>
          <a:noFill/>
          <a:ln w="38100">
            <a:solidFill>
              <a:srgbClr val="FFFFF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dirty="0">
              <a:latin typeface="Gill Sans MT" pitchFamily="34" charset="0"/>
            </a:endParaRPr>
          </a:p>
        </p:txBody>
      </p:sp>
      <p:sp>
        <p:nvSpPr>
          <p:cNvPr id="19464" name="Rectangle 8"/>
          <p:cNvSpPr>
            <a:spLocks/>
          </p:cNvSpPr>
          <p:nvPr/>
        </p:nvSpPr>
        <p:spPr bwMode="auto">
          <a:xfrm>
            <a:off x="5519142" y="4920334"/>
            <a:ext cx="2946797" cy="892969"/>
          </a:xfrm>
          <a:prstGeom prst="rect">
            <a:avLst/>
          </a:prstGeom>
          <a:noFill/>
          <a:ln w="12700" cap="flat">
            <a:noFill/>
            <a:miter lim="800000"/>
            <a:headEnd type="none" w="med" len="med"/>
            <a:tailEnd type="none" w="med" len="med"/>
          </a:ln>
        </p:spPr>
        <p:txBody>
          <a:bodyPr lIns="35701" tIns="35701" rIns="357026" bIns="35701"/>
          <a:lstStyle/>
          <a:p>
            <a:pPr algn="l">
              <a:defRPr/>
            </a:pPr>
            <a:r>
              <a:rPr lang="en-US" sz="1700" b="1" dirty="0">
                <a:solidFill>
                  <a:srgbClr val="FFFFFF"/>
                </a:solidFill>
                <a:effectLst>
                  <a:outerShdw blurRad="38100" dist="38100" dir="2700000" algn="tl">
                    <a:srgbClr val="000000">
                      <a:alpha val="43137"/>
                    </a:srgbClr>
                  </a:outerShdw>
                </a:effectLst>
                <a:latin typeface="Gill Sans MT" pitchFamily="34" charset="0"/>
                <a:ea typeface="Gill Sans" pitchFamily="-84" charset="0"/>
                <a:cs typeface="Gill Sans" pitchFamily="-84" charset="0"/>
                <a:sym typeface="Gill Sans" pitchFamily="-84" charset="0"/>
              </a:rPr>
              <a:t>John T. Guthrie, PhD</a:t>
            </a:r>
          </a:p>
          <a:p>
            <a:pPr algn="l">
              <a:defRPr/>
            </a:pPr>
            <a:r>
              <a:rPr lang="en-US" sz="1300" dirty="0">
                <a:solidFill>
                  <a:srgbClr val="414141"/>
                </a:solidFill>
                <a:latin typeface="Gill Sans MT" pitchFamily="34" charset="0"/>
                <a:ea typeface="Gill Sans" pitchFamily="-84" charset="0"/>
                <a:cs typeface="Gill Sans" pitchFamily="-84" charset="0"/>
                <a:sym typeface="Gill Sans" pitchFamily="-84" charset="0"/>
              </a:rPr>
              <a:t>University of Maryland</a:t>
            </a:r>
          </a:p>
          <a:p>
            <a:pPr algn="l">
              <a:buSzPct val="125000"/>
              <a:defRPr/>
            </a:pPr>
            <a:r>
              <a:rPr lang="en-US" sz="1300" b="1" dirty="0">
                <a:solidFill>
                  <a:srgbClr val="414141"/>
                </a:solidFill>
                <a:latin typeface="Gill Sans MT" pitchFamily="34" charset="0"/>
                <a:ea typeface="Gill Sans" pitchFamily="-84" charset="0"/>
                <a:cs typeface="Gill Sans" pitchFamily="-84" charset="0"/>
                <a:sym typeface="Gill Sans" pitchFamily="-84" charset="0"/>
              </a:rPr>
              <a:t>Motivational Dimensions</a:t>
            </a:r>
          </a:p>
        </p:txBody>
      </p:sp>
      <p:pic>
        <p:nvPicPr>
          <p:cNvPr id="19465" name="Picture 9"/>
          <p:cNvPicPr>
            <a:picLocks noChangeAspect="1" noChangeArrowheads="1"/>
          </p:cNvPicPr>
          <p:nvPr/>
        </p:nvPicPr>
        <p:blipFill>
          <a:blip r:embed="rId3"/>
          <a:srcRect l="22757" t="6670" r="29674" b="20213"/>
          <a:stretch>
            <a:fillRect/>
          </a:stretch>
        </p:blipFill>
        <p:spPr bwMode="auto">
          <a:xfrm>
            <a:off x="7944669" y="4653566"/>
            <a:ext cx="1053703" cy="1160859"/>
          </a:xfrm>
          <a:prstGeom prst="rect">
            <a:avLst/>
          </a:prstGeom>
          <a:noFill/>
          <a:ln w="12700">
            <a:solidFill>
              <a:srgbClr val="FFFFF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466" name="Picture 10"/>
          <p:cNvPicPr>
            <a:picLocks noChangeAspect="1" noChangeArrowheads="1"/>
          </p:cNvPicPr>
          <p:nvPr/>
        </p:nvPicPr>
        <p:blipFill>
          <a:blip r:embed="rId4"/>
          <a:srcRect l="2928" t="7825" r="3065" b="15118"/>
          <a:stretch>
            <a:fillRect/>
          </a:stretch>
        </p:blipFill>
        <p:spPr bwMode="auto">
          <a:xfrm>
            <a:off x="6763718" y="3027239"/>
            <a:ext cx="1036960" cy="1134070"/>
          </a:xfrm>
          <a:prstGeom prst="rect">
            <a:avLst/>
          </a:prstGeom>
          <a:noFill/>
          <a:ln w="12700">
            <a:solidFill>
              <a:srgbClr val="FFFFF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467" name="Rectangle 11"/>
          <p:cNvSpPr>
            <a:spLocks/>
          </p:cNvSpPr>
          <p:nvPr/>
        </p:nvSpPr>
        <p:spPr bwMode="auto">
          <a:xfrm>
            <a:off x="4385073" y="2983707"/>
            <a:ext cx="2607469" cy="660797"/>
          </a:xfrm>
          <a:prstGeom prst="rect">
            <a:avLst/>
          </a:prstGeom>
          <a:noFill/>
          <a:ln w="12700" cap="flat">
            <a:noFill/>
            <a:miter lim="800000"/>
            <a:headEnd type="none" w="med" len="med"/>
            <a:tailEnd type="none" w="med" len="med"/>
          </a:ln>
        </p:spPr>
        <p:txBody>
          <a:bodyPr lIns="35701" tIns="35701" rIns="357026" bIns="35701"/>
          <a:lstStyle/>
          <a:p>
            <a:pPr algn="l">
              <a:lnSpc>
                <a:spcPct val="90000"/>
              </a:lnSpc>
              <a:defRPr/>
            </a:pPr>
            <a:r>
              <a:rPr lang="en-US" sz="1700" b="1" dirty="0">
                <a:solidFill>
                  <a:srgbClr val="FFFFFF"/>
                </a:solidFill>
                <a:effectLst>
                  <a:outerShdw blurRad="38100" dist="38100" dir="2700000" algn="tl">
                    <a:srgbClr val="000000">
                      <a:alpha val="43137"/>
                    </a:srgbClr>
                  </a:outerShdw>
                </a:effectLst>
                <a:latin typeface="Gill Sans MT" pitchFamily="34" charset="0"/>
                <a:ea typeface="Gill Sans" pitchFamily="-84" charset="0"/>
                <a:cs typeface="Gill Sans" pitchFamily="-84" charset="0"/>
                <a:sym typeface="Gill Sans" pitchFamily="-84" charset="0"/>
              </a:rPr>
              <a:t>Ralph </a:t>
            </a:r>
            <a:r>
              <a:rPr lang="en-US" sz="1700" b="1" dirty="0" err="1">
                <a:solidFill>
                  <a:srgbClr val="FFFFFF"/>
                </a:solidFill>
                <a:effectLst>
                  <a:outerShdw blurRad="38100" dist="38100" dir="2700000" algn="tl">
                    <a:srgbClr val="000000">
                      <a:alpha val="43137"/>
                    </a:srgbClr>
                  </a:outerShdw>
                </a:effectLst>
                <a:latin typeface="Gill Sans MT" pitchFamily="34" charset="0"/>
                <a:ea typeface="Gill Sans" pitchFamily="-84" charset="0"/>
                <a:cs typeface="Gill Sans" pitchFamily="-84" charset="0"/>
                <a:sym typeface="Gill Sans" pitchFamily="-84" charset="0"/>
              </a:rPr>
              <a:t>Radach</a:t>
            </a:r>
            <a:r>
              <a:rPr lang="en-US" sz="1700" b="1" dirty="0">
                <a:solidFill>
                  <a:srgbClr val="FFFFFF"/>
                </a:solidFill>
                <a:effectLst>
                  <a:outerShdw blurRad="38100" dist="38100" dir="2700000" algn="tl">
                    <a:srgbClr val="000000">
                      <a:alpha val="43137"/>
                    </a:srgbClr>
                  </a:outerShdw>
                </a:effectLst>
                <a:latin typeface="Gill Sans MT" pitchFamily="34" charset="0"/>
                <a:ea typeface="Gill Sans" pitchFamily="-84" charset="0"/>
                <a:cs typeface="Gill Sans" pitchFamily="-84" charset="0"/>
                <a:sym typeface="Gill Sans" pitchFamily="-84" charset="0"/>
              </a:rPr>
              <a:t>, </a:t>
            </a:r>
            <a:r>
              <a:rPr lang="en-US" sz="1700" b="1" dirty="0" err="1">
                <a:solidFill>
                  <a:srgbClr val="FFFFFF"/>
                </a:solidFill>
                <a:effectLst>
                  <a:outerShdw blurRad="38100" dist="38100" dir="2700000" algn="tl">
                    <a:srgbClr val="000000">
                      <a:alpha val="43137"/>
                    </a:srgbClr>
                  </a:outerShdw>
                </a:effectLst>
                <a:latin typeface="Gill Sans MT" pitchFamily="34" charset="0"/>
                <a:ea typeface="Gill Sans" pitchFamily="-84" charset="0"/>
                <a:cs typeface="Gill Sans" pitchFamily="-84" charset="0"/>
                <a:sym typeface="Gill Sans" pitchFamily="-84" charset="0"/>
              </a:rPr>
              <a:t>Phd</a:t>
            </a:r>
            <a:endParaRPr lang="en-US" sz="1700" b="1" dirty="0">
              <a:solidFill>
                <a:srgbClr val="FFFFFF"/>
              </a:solidFill>
              <a:effectLst>
                <a:outerShdw blurRad="38100" dist="38100" dir="2700000" algn="tl">
                  <a:srgbClr val="000000">
                    <a:alpha val="43137"/>
                  </a:srgbClr>
                </a:outerShdw>
              </a:effectLst>
              <a:latin typeface="Gill Sans MT" pitchFamily="34" charset="0"/>
              <a:ea typeface="Gill Sans" pitchFamily="-84" charset="0"/>
              <a:cs typeface="Gill Sans" pitchFamily="-84" charset="0"/>
              <a:sym typeface="Gill Sans" pitchFamily="-84" charset="0"/>
            </a:endParaRPr>
          </a:p>
          <a:p>
            <a:pPr algn="l">
              <a:lnSpc>
                <a:spcPct val="90000"/>
              </a:lnSpc>
              <a:defRPr/>
            </a:pPr>
            <a:r>
              <a:rPr lang="en-US" sz="1300" dirty="0">
                <a:solidFill>
                  <a:srgbClr val="414141"/>
                </a:solidFill>
                <a:latin typeface="Gill Sans MT" pitchFamily="34" charset="0"/>
                <a:ea typeface="Gill Sans" pitchFamily="-84" charset="0"/>
                <a:cs typeface="Gill Sans" pitchFamily="-84" charset="0"/>
                <a:sym typeface="Gill Sans" pitchFamily="-84" charset="0"/>
              </a:rPr>
              <a:t>Florida State University/FCRR</a:t>
            </a:r>
          </a:p>
          <a:p>
            <a:pPr algn="l">
              <a:lnSpc>
                <a:spcPct val="90000"/>
              </a:lnSpc>
              <a:buSzPct val="125000"/>
              <a:defRPr/>
            </a:pPr>
            <a:r>
              <a:rPr lang="en-US" sz="1300" b="1" dirty="0">
                <a:solidFill>
                  <a:srgbClr val="414141"/>
                </a:solidFill>
                <a:latin typeface="Gill Sans MT" pitchFamily="34" charset="0"/>
                <a:ea typeface="Gill Sans" pitchFamily="-84" charset="0"/>
                <a:cs typeface="Gill Sans" pitchFamily="-84" charset="0"/>
                <a:sym typeface="Gill Sans" pitchFamily="-84" charset="0"/>
              </a:rPr>
              <a:t>Visual/Perceptual Skills</a:t>
            </a:r>
          </a:p>
        </p:txBody>
      </p:sp>
      <p:sp>
        <p:nvSpPr>
          <p:cNvPr id="19468" name="Rectangle 12"/>
          <p:cNvSpPr>
            <a:spLocks/>
          </p:cNvSpPr>
          <p:nvPr/>
        </p:nvSpPr>
        <p:spPr bwMode="auto">
          <a:xfrm>
            <a:off x="4385073" y="3599855"/>
            <a:ext cx="2544961" cy="866180"/>
          </a:xfrm>
          <a:prstGeom prst="rect">
            <a:avLst/>
          </a:prstGeom>
          <a:noFill/>
          <a:ln w="12700" cap="flat">
            <a:noFill/>
            <a:miter lim="800000"/>
            <a:headEnd type="none" w="med" len="med"/>
            <a:tailEnd type="none" w="med" len="med"/>
          </a:ln>
        </p:spPr>
        <p:txBody>
          <a:bodyPr lIns="35701" tIns="35701" rIns="357026" bIns="35701"/>
          <a:lstStyle/>
          <a:p>
            <a:pPr algn="l">
              <a:lnSpc>
                <a:spcPct val="90000"/>
              </a:lnSpc>
              <a:defRPr/>
            </a:pPr>
            <a:r>
              <a:rPr lang="en-US" sz="1700" b="1" dirty="0">
                <a:solidFill>
                  <a:srgbClr val="FFFFFF"/>
                </a:solidFill>
                <a:effectLst>
                  <a:outerShdw blurRad="38100" dist="38100" dir="2700000" algn="tl">
                    <a:srgbClr val="000000">
                      <a:alpha val="43137"/>
                    </a:srgbClr>
                  </a:outerShdw>
                </a:effectLst>
                <a:latin typeface="Gill Sans MT" pitchFamily="34" charset="0"/>
                <a:sym typeface="Gill Sans" pitchFamily="-84" charset="0"/>
              </a:rPr>
              <a:t>Stanford E. Taylor</a:t>
            </a:r>
          </a:p>
          <a:p>
            <a:pPr algn="l">
              <a:lnSpc>
                <a:spcPct val="90000"/>
              </a:lnSpc>
              <a:defRPr/>
            </a:pPr>
            <a:r>
              <a:rPr lang="en-US" sz="1300" dirty="0">
                <a:solidFill>
                  <a:srgbClr val="414141"/>
                </a:solidFill>
                <a:latin typeface="Gill Sans MT" pitchFamily="34" charset="0"/>
                <a:sym typeface="Gill Sans" pitchFamily="-84" charset="0"/>
              </a:rPr>
              <a:t>Reading Plus®/Taylor Associates</a:t>
            </a:r>
          </a:p>
          <a:p>
            <a:pPr algn="l">
              <a:lnSpc>
                <a:spcPct val="90000"/>
              </a:lnSpc>
              <a:buSzPct val="125000"/>
              <a:defRPr/>
            </a:pPr>
            <a:r>
              <a:rPr lang="en-US" sz="1300" b="1" dirty="0">
                <a:solidFill>
                  <a:srgbClr val="414141"/>
                </a:solidFill>
                <a:latin typeface="Gill Sans MT" pitchFamily="34" charset="0"/>
                <a:sym typeface="Gill Sans" pitchFamily="-84" charset="0"/>
              </a:rPr>
              <a:t>Rate &amp; Stamina</a:t>
            </a:r>
          </a:p>
          <a:p>
            <a:pPr>
              <a:lnSpc>
                <a:spcPts val="1406"/>
              </a:lnSpc>
              <a:defRPr/>
            </a:pPr>
            <a:endParaRPr lang="en-US" sz="1300" b="1" dirty="0">
              <a:solidFill>
                <a:srgbClr val="FFFFFF"/>
              </a:solidFill>
              <a:latin typeface="Gill Sans MT" pitchFamily="34" charset="0"/>
              <a:sym typeface="Gill Sans" pitchFamily="-84" charset="0"/>
            </a:endParaRPr>
          </a:p>
        </p:txBody>
      </p:sp>
      <p:pic>
        <p:nvPicPr>
          <p:cNvPr id="19469" name="Picture 13"/>
          <p:cNvPicPr>
            <a:picLocks noChangeAspect="1" noChangeArrowheads="1"/>
          </p:cNvPicPr>
          <p:nvPr/>
        </p:nvPicPr>
        <p:blipFill>
          <a:blip r:embed="rId5"/>
          <a:srcRect l="8571" b="32516"/>
          <a:stretch>
            <a:fillRect/>
          </a:stretch>
        </p:blipFill>
        <p:spPr bwMode="auto">
          <a:xfrm>
            <a:off x="7939088" y="3019433"/>
            <a:ext cx="1048122" cy="1160859"/>
          </a:xfrm>
          <a:prstGeom prst="rect">
            <a:avLst/>
          </a:prstGeom>
          <a:noFill/>
          <a:ln w="12700">
            <a:solidFill>
              <a:srgbClr val="FFFFF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470" name="Picture 14"/>
          <p:cNvPicPr>
            <a:picLocks noChangeArrowheads="1"/>
          </p:cNvPicPr>
          <p:nvPr/>
        </p:nvPicPr>
        <p:blipFill>
          <a:blip r:embed="rId6"/>
          <a:srcRect l="13008" r="2933"/>
          <a:stretch>
            <a:fillRect/>
          </a:stretch>
        </p:blipFill>
        <p:spPr bwMode="auto">
          <a:xfrm>
            <a:off x="7946902" y="1384185"/>
            <a:ext cx="1053703" cy="1158627"/>
          </a:xfrm>
          <a:prstGeom prst="rect">
            <a:avLst/>
          </a:prstGeom>
          <a:noFill/>
          <a:ln w="12700">
            <a:solidFill>
              <a:srgbClr val="FFFFF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471" name="Rectangle 15"/>
          <p:cNvSpPr>
            <a:spLocks/>
          </p:cNvSpPr>
          <p:nvPr/>
        </p:nvSpPr>
        <p:spPr bwMode="auto">
          <a:xfrm>
            <a:off x="2849167" y="1966840"/>
            <a:ext cx="4134445" cy="660797"/>
          </a:xfrm>
          <a:prstGeom prst="rect">
            <a:avLst/>
          </a:prstGeom>
          <a:noFill/>
          <a:ln w="12700" cap="flat">
            <a:noFill/>
            <a:miter lim="800000"/>
            <a:headEnd type="none" w="med" len="med"/>
            <a:tailEnd type="none" w="med" len="med"/>
          </a:ln>
        </p:spPr>
        <p:txBody>
          <a:bodyPr lIns="35701" tIns="35701" rIns="357026" bIns="35701"/>
          <a:lstStyle/>
          <a:p>
            <a:pPr algn="l">
              <a:lnSpc>
                <a:spcPct val="90000"/>
              </a:lnSpc>
              <a:defRPr/>
            </a:pPr>
            <a:r>
              <a:rPr lang="en-US" sz="1700" b="1" dirty="0">
                <a:solidFill>
                  <a:srgbClr val="FFFFFF"/>
                </a:solidFill>
                <a:effectLst>
                  <a:outerShdw blurRad="38100" dist="38100" dir="2700000" algn="tl">
                    <a:srgbClr val="000000">
                      <a:alpha val="43137"/>
                    </a:srgbClr>
                  </a:outerShdw>
                </a:effectLst>
                <a:latin typeface="Gill Sans MT" pitchFamily="34" charset="0"/>
                <a:ea typeface="Gill Sans" pitchFamily="-84" charset="0"/>
                <a:cs typeface="Gill Sans" pitchFamily="-84" charset="0"/>
                <a:sym typeface="Gill Sans" pitchFamily="-84" charset="0"/>
              </a:rPr>
              <a:t>P. David Pearson, </a:t>
            </a:r>
            <a:r>
              <a:rPr lang="en-US" sz="1700" b="1" dirty="0" err="1">
                <a:solidFill>
                  <a:srgbClr val="FFFFFF"/>
                </a:solidFill>
                <a:effectLst>
                  <a:outerShdw blurRad="38100" dist="38100" dir="2700000" algn="tl">
                    <a:srgbClr val="000000">
                      <a:alpha val="43137"/>
                    </a:srgbClr>
                  </a:outerShdw>
                </a:effectLst>
                <a:latin typeface="Gill Sans MT" pitchFamily="34" charset="0"/>
                <a:ea typeface="Gill Sans" pitchFamily="-84" charset="0"/>
                <a:cs typeface="Gill Sans" pitchFamily="-84" charset="0"/>
                <a:sym typeface="Gill Sans" pitchFamily="-84" charset="0"/>
              </a:rPr>
              <a:t>Phd</a:t>
            </a:r>
            <a:endParaRPr lang="en-US" sz="1700" b="1" dirty="0">
              <a:solidFill>
                <a:srgbClr val="FFFFFF"/>
              </a:solidFill>
              <a:effectLst>
                <a:outerShdw blurRad="38100" dist="38100" dir="2700000" algn="tl">
                  <a:srgbClr val="000000">
                    <a:alpha val="43137"/>
                  </a:srgbClr>
                </a:outerShdw>
              </a:effectLst>
              <a:latin typeface="Gill Sans MT" pitchFamily="34" charset="0"/>
              <a:ea typeface="Gill Sans" pitchFamily="-84" charset="0"/>
              <a:cs typeface="Gill Sans" pitchFamily="-84" charset="0"/>
              <a:sym typeface="Gill Sans" pitchFamily="-84" charset="0"/>
            </a:endParaRPr>
          </a:p>
          <a:p>
            <a:pPr algn="l">
              <a:lnSpc>
                <a:spcPct val="90000"/>
              </a:lnSpc>
              <a:defRPr/>
            </a:pPr>
            <a:r>
              <a:rPr lang="en-US" sz="1300" dirty="0">
                <a:solidFill>
                  <a:srgbClr val="191919"/>
                </a:solidFill>
                <a:latin typeface="Gill Sans MT" pitchFamily="34" charset="0"/>
                <a:ea typeface="Gill Sans" pitchFamily="-84" charset="0"/>
                <a:cs typeface="Gill Sans" pitchFamily="-84" charset="0"/>
                <a:sym typeface="Gill Sans" pitchFamily="-84" charset="0"/>
              </a:rPr>
              <a:t>University of CA/ Berkeley</a:t>
            </a:r>
          </a:p>
          <a:p>
            <a:pPr algn="l">
              <a:lnSpc>
                <a:spcPct val="90000"/>
              </a:lnSpc>
              <a:buSzPct val="125000"/>
              <a:defRPr/>
            </a:pPr>
            <a:r>
              <a:rPr lang="en-US" sz="1300" b="1" dirty="0">
                <a:solidFill>
                  <a:srgbClr val="191919"/>
                </a:solidFill>
                <a:latin typeface="Gill Sans MT" pitchFamily="34" charset="0"/>
                <a:ea typeface="Gill Sans" pitchFamily="-84" charset="0"/>
                <a:cs typeface="Gill Sans" pitchFamily="-84" charset="0"/>
                <a:sym typeface="Gill Sans" pitchFamily="-84" charset="0"/>
              </a:rPr>
              <a:t>Assessment &amp; Comprehension Development</a:t>
            </a:r>
          </a:p>
        </p:txBody>
      </p:sp>
      <p:pic>
        <p:nvPicPr>
          <p:cNvPr id="19472" name="Picture 16"/>
          <p:cNvPicPr>
            <a:picLocks noChangeArrowheads="1"/>
          </p:cNvPicPr>
          <p:nvPr/>
        </p:nvPicPr>
        <p:blipFill>
          <a:blip r:embed="rId7"/>
          <a:srcRect l="15898" t="8525" r="7269" b="34561"/>
          <a:stretch>
            <a:fillRect/>
          </a:stretch>
        </p:blipFill>
        <p:spPr bwMode="auto">
          <a:xfrm>
            <a:off x="6754788" y="1385300"/>
            <a:ext cx="1035844" cy="1160859"/>
          </a:xfrm>
          <a:prstGeom prst="rect">
            <a:avLst/>
          </a:prstGeom>
          <a:noFill/>
          <a:ln w="12700">
            <a:solidFill>
              <a:srgbClr val="FFFFF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473" name="Rectangle 17"/>
          <p:cNvSpPr>
            <a:spLocks/>
          </p:cNvSpPr>
          <p:nvPr/>
        </p:nvSpPr>
        <p:spPr bwMode="auto">
          <a:xfrm>
            <a:off x="2849173" y="1333948"/>
            <a:ext cx="3125391" cy="651867"/>
          </a:xfrm>
          <a:prstGeom prst="rect">
            <a:avLst/>
          </a:prstGeom>
          <a:noFill/>
          <a:ln w="12700" cap="flat">
            <a:noFill/>
            <a:miter lim="800000"/>
            <a:headEnd type="none" w="med" len="med"/>
            <a:tailEnd type="none" w="med" len="med"/>
          </a:ln>
        </p:spPr>
        <p:txBody>
          <a:bodyPr lIns="35701" tIns="35701" rIns="357026" bIns="35701"/>
          <a:lstStyle/>
          <a:p>
            <a:pPr algn="l">
              <a:lnSpc>
                <a:spcPct val="90000"/>
              </a:lnSpc>
              <a:defRPr/>
            </a:pPr>
            <a:r>
              <a:rPr lang="en-US" sz="1700" b="1" dirty="0" err="1">
                <a:solidFill>
                  <a:srgbClr val="FFFFFF"/>
                </a:solidFill>
                <a:effectLst>
                  <a:outerShdw blurRad="38100" dist="38100" dir="2700000" algn="tl">
                    <a:srgbClr val="000000">
                      <a:alpha val="43137"/>
                    </a:srgbClr>
                  </a:outerShdw>
                </a:effectLst>
                <a:latin typeface="Gill Sans MT" pitchFamily="34" charset="0"/>
                <a:ea typeface="Gill Sans" pitchFamily="-84" charset="0"/>
                <a:cs typeface="Gill Sans" pitchFamily="-84" charset="0"/>
                <a:sym typeface="Gill Sans" pitchFamily="-84" charset="0"/>
              </a:rPr>
              <a:t>Elfrieda</a:t>
            </a:r>
            <a:r>
              <a:rPr lang="en-US" sz="1700" b="1" dirty="0">
                <a:solidFill>
                  <a:srgbClr val="FFFFFF"/>
                </a:solidFill>
                <a:effectLst>
                  <a:outerShdw blurRad="38100" dist="38100" dir="2700000" algn="tl">
                    <a:srgbClr val="000000">
                      <a:alpha val="43137"/>
                    </a:srgbClr>
                  </a:outerShdw>
                </a:effectLst>
                <a:latin typeface="Gill Sans MT" pitchFamily="34" charset="0"/>
                <a:ea typeface="Gill Sans" pitchFamily="-84" charset="0"/>
                <a:cs typeface="Gill Sans" pitchFamily="-84" charset="0"/>
                <a:sym typeface="Gill Sans" pitchFamily="-84" charset="0"/>
              </a:rPr>
              <a:t> H. </a:t>
            </a:r>
            <a:r>
              <a:rPr lang="en-US" sz="1700" b="1" dirty="0" err="1">
                <a:solidFill>
                  <a:srgbClr val="FFFFFF"/>
                </a:solidFill>
                <a:effectLst>
                  <a:outerShdw blurRad="38100" dist="38100" dir="2700000" algn="tl">
                    <a:srgbClr val="000000">
                      <a:alpha val="43137"/>
                    </a:srgbClr>
                  </a:outerShdw>
                </a:effectLst>
                <a:latin typeface="Gill Sans MT" pitchFamily="34" charset="0"/>
                <a:ea typeface="Gill Sans" pitchFamily="-84" charset="0"/>
                <a:cs typeface="Gill Sans" pitchFamily="-84" charset="0"/>
                <a:sym typeface="Gill Sans" pitchFamily="-84" charset="0"/>
              </a:rPr>
              <a:t>Hiebert</a:t>
            </a:r>
            <a:r>
              <a:rPr lang="en-US" sz="1700" b="1" dirty="0">
                <a:solidFill>
                  <a:srgbClr val="FFFFFF"/>
                </a:solidFill>
                <a:effectLst>
                  <a:outerShdw blurRad="38100" dist="38100" dir="2700000" algn="tl">
                    <a:srgbClr val="000000">
                      <a:alpha val="43137"/>
                    </a:srgbClr>
                  </a:outerShdw>
                </a:effectLst>
                <a:latin typeface="Gill Sans MT" pitchFamily="34" charset="0"/>
                <a:ea typeface="Gill Sans" pitchFamily="-84" charset="0"/>
                <a:cs typeface="Gill Sans" pitchFamily="-84" charset="0"/>
                <a:sym typeface="Gill Sans" pitchFamily="-84" charset="0"/>
              </a:rPr>
              <a:t>, PhD</a:t>
            </a:r>
          </a:p>
          <a:p>
            <a:pPr algn="l">
              <a:lnSpc>
                <a:spcPct val="90000"/>
              </a:lnSpc>
              <a:defRPr/>
            </a:pPr>
            <a:r>
              <a:rPr lang="en-US" sz="1300" dirty="0">
                <a:solidFill>
                  <a:srgbClr val="191919"/>
                </a:solidFill>
                <a:latin typeface="Gill Sans MT" pitchFamily="34" charset="0"/>
                <a:ea typeface="Gill Sans" pitchFamily="-84" charset="0"/>
                <a:cs typeface="Gill Sans" pitchFamily="-84" charset="0"/>
                <a:sym typeface="Gill Sans" pitchFamily="-84" charset="0"/>
              </a:rPr>
              <a:t>University of CA/ Berkeley</a:t>
            </a:r>
          </a:p>
          <a:p>
            <a:pPr algn="l">
              <a:lnSpc>
                <a:spcPct val="90000"/>
              </a:lnSpc>
              <a:buSzPct val="125000"/>
              <a:defRPr/>
            </a:pPr>
            <a:r>
              <a:rPr lang="en-US" sz="1300" b="1" dirty="0">
                <a:solidFill>
                  <a:srgbClr val="191919"/>
                </a:solidFill>
                <a:latin typeface="Gill Sans MT" pitchFamily="34" charset="0"/>
                <a:ea typeface="Gill Sans" pitchFamily="-84" charset="0"/>
                <a:cs typeface="Gill Sans" pitchFamily="-84" charset="0"/>
                <a:sym typeface="Gill Sans" pitchFamily="-84" charset="0"/>
              </a:rPr>
              <a:t>Vocabulary &amp; Text Complexity</a:t>
            </a:r>
          </a:p>
        </p:txBody>
      </p:sp>
      <p:pic>
        <p:nvPicPr>
          <p:cNvPr id="7187" name="Picture 1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141" y="2880941"/>
            <a:ext cx="1902023" cy="399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7188" name="Group 21"/>
          <p:cNvGrpSpPr>
            <a:grpSpLocks/>
          </p:cNvGrpSpPr>
          <p:nvPr/>
        </p:nvGrpSpPr>
        <p:grpSpPr bwMode="auto">
          <a:xfrm>
            <a:off x="2487522" y="3081941"/>
            <a:ext cx="1701105" cy="1083841"/>
            <a:chOff x="20" y="0"/>
            <a:chExt cx="1524" cy="971"/>
          </a:xfrm>
          <a:effectLst/>
        </p:grpSpPr>
        <p:sp>
          <p:nvSpPr>
            <p:cNvPr id="19475" name="Rectangle 19"/>
            <p:cNvSpPr>
              <a:spLocks/>
            </p:cNvSpPr>
            <p:nvPr/>
          </p:nvSpPr>
          <p:spPr bwMode="auto">
            <a:xfrm>
              <a:off x="20" y="622"/>
              <a:ext cx="1524" cy="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2500" dirty="0">
                  <a:solidFill>
                    <a:srgbClr val="FFFFFF"/>
                  </a:solidFill>
                  <a:effectLst>
                    <a:outerShdw blurRad="38100" dist="38100" dir="2700000" algn="tl">
                      <a:srgbClr val="000000">
                        <a:alpha val="43137"/>
                      </a:srgbClr>
                    </a:outerShdw>
                  </a:effectLst>
                  <a:latin typeface="Gill Sans MT" pitchFamily="34" charset="0"/>
                  <a:ea typeface="Gill Sans" pitchFamily="-84" charset="0"/>
                  <a:cs typeface="Gill Sans" pitchFamily="-84" charset="0"/>
                  <a:sym typeface="Gill Sans" pitchFamily="-84" charset="0"/>
                </a:rPr>
                <a:t>EFFICIENCY</a:t>
              </a:r>
            </a:p>
          </p:txBody>
        </p:sp>
        <p:sp>
          <p:nvSpPr>
            <p:cNvPr id="19476" name="Rectangle 20"/>
            <p:cNvSpPr>
              <a:spLocks/>
            </p:cNvSpPr>
            <p:nvPr/>
          </p:nvSpPr>
          <p:spPr bwMode="auto">
            <a:xfrm>
              <a:off x="97" y="0"/>
              <a:ext cx="1364" cy="640"/>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defRPr/>
              </a:pPr>
              <a:r>
                <a:rPr lang="en-US" sz="4500" dirty="0">
                  <a:solidFill>
                    <a:srgbClr val="FFFFFF"/>
                  </a:solidFill>
                  <a:effectLst>
                    <a:outerShdw blurRad="38100" dist="38100" dir="2700000" algn="tl">
                      <a:srgbClr val="000000">
                        <a:alpha val="43137"/>
                      </a:srgbClr>
                    </a:outerShdw>
                  </a:effectLst>
                  <a:latin typeface="Gill Sans MT" pitchFamily="34" charset="0"/>
                  <a:ea typeface="Gill Sans" pitchFamily="-84" charset="0"/>
                  <a:cs typeface="Gill Sans" pitchFamily="-84" charset="0"/>
                  <a:sym typeface="Gill Sans" pitchFamily="-84" charset="0"/>
                </a:rPr>
                <a:t>HOW</a:t>
              </a:r>
            </a:p>
          </p:txBody>
        </p:sp>
      </p:grpSp>
      <p:grpSp>
        <p:nvGrpSpPr>
          <p:cNvPr id="7189" name="Group 24"/>
          <p:cNvGrpSpPr>
            <a:grpSpLocks/>
          </p:cNvGrpSpPr>
          <p:nvPr/>
        </p:nvGrpSpPr>
        <p:grpSpPr bwMode="auto">
          <a:xfrm>
            <a:off x="3320220" y="4626777"/>
            <a:ext cx="1928787" cy="1083841"/>
            <a:chOff x="20" y="0"/>
            <a:chExt cx="1727" cy="971"/>
          </a:xfrm>
          <a:effectLst/>
        </p:grpSpPr>
        <p:sp>
          <p:nvSpPr>
            <p:cNvPr id="19478" name="Rectangle 22"/>
            <p:cNvSpPr>
              <a:spLocks/>
            </p:cNvSpPr>
            <p:nvPr/>
          </p:nvSpPr>
          <p:spPr bwMode="auto">
            <a:xfrm>
              <a:off x="20" y="622"/>
              <a:ext cx="1727" cy="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2500" dirty="0">
                  <a:solidFill>
                    <a:srgbClr val="FFFFFF"/>
                  </a:solidFill>
                  <a:effectLst>
                    <a:outerShdw blurRad="38100" dist="38100" dir="2700000" algn="tl">
                      <a:srgbClr val="000000">
                        <a:alpha val="43137"/>
                      </a:srgbClr>
                    </a:outerShdw>
                  </a:effectLst>
                  <a:latin typeface="Gill Sans MT" pitchFamily="34" charset="0"/>
                  <a:ea typeface="Gill Sans" pitchFamily="-84" charset="0"/>
                  <a:cs typeface="Gill Sans" pitchFamily="-84" charset="0"/>
                  <a:sym typeface="Gill Sans" pitchFamily="-84" charset="0"/>
                </a:rPr>
                <a:t>MOTIVATION</a:t>
              </a:r>
            </a:p>
          </p:txBody>
        </p:sp>
        <p:sp>
          <p:nvSpPr>
            <p:cNvPr id="19479" name="Rectangle 23"/>
            <p:cNvSpPr>
              <a:spLocks/>
            </p:cNvSpPr>
            <p:nvPr/>
          </p:nvSpPr>
          <p:spPr bwMode="auto">
            <a:xfrm>
              <a:off x="198" y="0"/>
              <a:ext cx="1272" cy="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defRPr/>
              </a:pPr>
              <a:r>
                <a:rPr lang="en-US" sz="4500" dirty="0">
                  <a:solidFill>
                    <a:srgbClr val="FFFFFF"/>
                  </a:solidFill>
                  <a:effectLst>
                    <a:outerShdw blurRad="38100" dist="38100" dir="2700000" algn="tl">
                      <a:srgbClr val="000000">
                        <a:alpha val="43137"/>
                      </a:srgbClr>
                    </a:outerShdw>
                  </a:effectLst>
                  <a:latin typeface="Gill Sans MT" pitchFamily="34" charset="0"/>
                  <a:ea typeface="Gill Sans" pitchFamily="-84" charset="0"/>
                  <a:cs typeface="Gill Sans" pitchFamily="-84" charset="0"/>
                  <a:sym typeface="Gill Sans" pitchFamily="-84" charset="0"/>
                </a:rPr>
                <a:t>WHY</a:t>
              </a:r>
            </a:p>
          </p:txBody>
        </p:sp>
      </p:grpSp>
      <p:grpSp>
        <p:nvGrpSpPr>
          <p:cNvPr id="7190" name="Group 27"/>
          <p:cNvGrpSpPr>
            <a:grpSpLocks/>
          </p:cNvGrpSpPr>
          <p:nvPr/>
        </p:nvGrpSpPr>
        <p:grpSpPr bwMode="auto">
          <a:xfrm>
            <a:off x="885752" y="1412090"/>
            <a:ext cx="1743521" cy="1083841"/>
            <a:chOff x="0" y="0"/>
            <a:chExt cx="1562" cy="971"/>
          </a:xfrm>
        </p:grpSpPr>
        <p:sp>
          <p:nvSpPr>
            <p:cNvPr id="19481" name="Rectangle 25"/>
            <p:cNvSpPr>
              <a:spLocks/>
            </p:cNvSpPr>
            <p:nvPr/>
          </p:nvSpPr>
          <p:spPr bwMode="auto">
            <a:xfrm>
              <a:off x="76" y="622"/>
              <a:ext cx="1345" cy="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2500" dirty="0">
                  <a:solidFill>
                    <a:srgbClr val="FFFFFF"/>
                  </a:solidFill>
                  <a:effectLst>
                    <a:outerShdw blurRad="38100" dist="38100" dir="2700000" algn="tl">
                      <a:srgbClr val="000000">
                        <a:alpha val="43137"/>
                      </a:srgbClr>
                    </a:outerShdw>
                  </a:effectLst>
                  <a:latin typeface="Gill Sans MT" pitchFamily="34" charset="0"/>
                  <a:ea typeface="Gill Sans" pitchFamily="-84" charset="0"/>
                  <a:cs typeface="Gill Sans" pitchFamily="-84" charset="0"/>
                  <a:sym typeface="Gill Sans" pitchFamily="-84" charset="0"/>
                </a:rPr>
                <a:t>CAPACITY</a:t>
              </a:r>
            </a:p>
          </p:txBody>
        </p:sp>
        <p:sp>
          <p:nvSpPr>
            <p:cNvPr id="19482" name="Rectangle 26"/>
            <p:cNvSpPr>
              <a:spLocks/>
            </p:cNvSpPr>
            <p:nvPr/>
          </p:nvSpPr>
          <p:spPr bwMode="auto">
            <a:xfrm>
              <a:off x="0" y="0"/>
              <a:ext cx="1562" cy="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defRPr/>
              </a:pPr>
              <a:r>
                <a:rPr lang="en-US" sz="4500" dirty="0">
                  <a:solidFill>
                    <a:srgbClr val="FFFFFF"/>
                  </a:solidFill>
                  <a:effectLst>
                    <a:outerShdw blurRad="38100" dist="38100" dir="2700000" algn="tl">
                      <a:srgbClr val="000000">
                        <a:alpha val="43137"/>
                      </a:srgbClr>
                    </a:outerShdw>
                  </a:effectLst>
                  <a:latin typeface="Gill Sans MT" pitchFamily="34" charset="0"/>
                  <a:ea typeface="Gill Sans" pitchFamily="-84" charset="0"/>
                  <a:cs typeface="Gill Sans" pitchFamily="-84" charset="0"/>
                  <a:sym typeface="Gill Sans" pitchFamily="-84" charset="0"/>
                </a:rPr>
                <a:t>WHAT</a:t>
              </a:r>
            </a:p>
          </p:txBody>
        </p:sp>
      </p:grpSp>
      <p:sp>
        <p:nvSpPr>
          <p:cNvPr id="3" name="Title 2"/>
          <p:cNvSpPr>
            <a:spLocks noGrp="1"/>
          </p:cNvSpPr>
          <p:nvPr>
            <p:ph type="title"/>
          </p:nvPr>
        </p:nvSpPr>
        <p:spPr/>
        <p:txBody>
          <a:bodyPr/>
          <a:lstStyle/>
          <a:p>
            <a:r>
              <a:rPr lang="en-US" smtClean="0"/>
              <a:t>Pedagogical Advisors</a:t>
            </a:r>
            <a:endParaRPr lang="en-US" dirty="0"/>
          </a:p>
        </p:txBody>
      </p:sp>
    </p:spTree>
    <p:extLst>
      <p:ext uri="{BB962C8B-B14F-4D97-AF65-F5344CB8AC3E}">
        <p14:creationId xmlns:p14="http://schemas.microsoft.com/office/powerpoint/2010/main" val="115156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381444" y="1981200"/>
            <a:ext cx="8234059" cy="1332803"/>
          </a:xfrm>
        </p:spPr>
        <p:txBody>
          <a:bodyPr>
            <a:noAutofit/>
          </a:bodyPr>
          <a:lstStyle/>
          <a:p>
            <a:r>
              <a:rPr lang="en-US" sz="5400" dirty="0" smtClean="0"/>
              <a:t/>
            </a:r>
            <a:br>
              <a:rPr lang="en-US" sz="5400" dirty="0" smtClean="0"/>
            </a:br>
            <a:r>
              <a:rPr lang="en-US" sz="5400" dirty="0" smtClean="0"/>
              <a:t>BOCES shares 3,040+</a:t>
            </a:r>
            <a:br>
              <a:rPr lang="en-US" sz="5400" dirty="0" smtClean="0"/>
            </a:br>
            <a:r>
              <a:rPr lang="en-US" sz="5400" dirty="0" smtClean="0"/>
              <a:t>Reading Plus seats</a:t>
            </a:r>
            <a:endParaRPr lang="en-US" sz="5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8551" y="333400"/>
            <a:ext cx="5699846" cy="854816"/>
          </a:xfrm>
          <a:prstGeom prst="rect">
            <a:avLst/>
          </a:prstGeom>
        </p:spPr>
      </p:pic>
      <p:sp>
        <p:nvSpPr>
          <p:cNvPr id="3" name="TextBox 2"/>
          <p:cNvSpPr txBox="1"/>
          <p:nvPr/>
        </p:nvSpPr>
        <p:spPr>
          <a:xfrm>
            <a:off x="2590800" y="4430617"/>
            <a:ext cx="4457246" cy="923330"/>
          </a:xfrm>
          <a:prstGeom prst="rect">
            <a:avLst/>
          </a:prstGeom>
          <a:noFill/>
        </p:spPr>
        <p:txBody>
          <a:bodyPr wrap="none" rtlCol="0">
            <a:spAutoFit/>
          </a:bodyPr>
          <a:lstStyle/>
          <a:p>
            <a:r>
              <a:rPr lang="en-US" sz="5400" dirty="0" smtClean="0"/>
              <a:t>Plan your wish!</a:t>
            </a:r>
            <a:endParaRPr lang="en-US" sz="5400" dirty="0"/>
          </a:p>
        </p:txBody>
      </p:sp>
    </p:spTree>
    <p:extLst>
      <p:ext uri="{BB962C8B-B14F-4D97-AF65-F5344CB8AC3E}">
        <p14:creationId xmlns:p14="http://schemas.microsoft.com/office/powerpoint/2010/main" val="14545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p:cNvSpPr>
          <p:nvPr/>
        </p:nvSpPr>
        <p:spPr bwMode="auto">
          <a:xfrm>
            <a:off x="-3341" y="6696"/>
            <a:ext cx="4606603" cy="6851304"/>
          </a:xfrm>
          <a:prstGeom prst="rect">
            <a:avLst/>
          </a:prstGeom>
          <a:solidFill>
            <a:srgbClr val="6A6A6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80899" name="Rectangle 3"/>
          <p:cNvSpPr>
            <a:spLocks/>
          </p:cNvSpPr>
          <p:nvPr/>
        </p:nvSpPr>
        <p:spPr bwMode="auto">
          <a:xfrm>
            <a:off x="5083828" y="706636"/>
            <a:ext cx="3602972" cy="17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5701" tIns="35701" rIns="35701" bIns="35701"/>
          <a:lstStyle/>
          <a:p>
            <a:pPr algn="ctr"/>
            <a:r>
              <a:rPr lang="en-US" sz="3400" dirty="0">
                <a:solidFill>
                  <a:srgbClr val="676767"/>
                </a:solidFill>
                <a:latin typeface="TradeGothicLH-Extended" charset="0"/>
                <a:ea typeface="TradeGothicLH-Extended" charset="0"/>
                <a:cs typeface="TradeGothicLH-Extended" charset="0"/>
                <a:sym typeface="TradeGothicLH-Extended" charset="0"/>
              </a:rPr>
              <a:t>Instruction</a:t>
            </a:r>
          </a:p>
          <a:p>
            <a:pPr algn="ctr"/>
            <a:r>
              <a:rPr lang="en-US" sz="3400" dirty="0">
                <a:solidFill>
                  <a:srgbClr val="676767"/>
                </a:solidFill>
                <a:latin typeface="TradeGothicLH-Extended" charset="0"/>
                <a:ea typeface="TradeGothicLH-Extended" charset="0"/>
                <a:cs typeface="TradeGothicLH-Extended" charset="0"/>
                <a:sym typeface="TradeGothicLH-Extended" charset="0"/>
              </a:rPr>
              <a:t>for the Whole</a:t>
            </a:r>
          </a:p>
          <a:p>
            <a:pPr algn="ctr"/>
            <a:r>
              <a:rPr lang="en-US" sz="3400" dirty="0">
                <a:solidFill>
                  <a:srgbClr val="676767"/>
                </a:solidFill>
                <a:latin typeface="TradeGothicLH-Extended" charset="0"/>
                <a:ea typeface="TradeGothicLH-Extended" charset="0"/>
                <a:cs typeface="TradeGothicLH-Extended" charset="0"/>
                <a:sym typeface="TradeGothicLH-Extended" charset="0"/>
              </a:rPr>
              <a:t>Student</a:t>
            </a:r>
          </a:p>
        </p:txBody>
      </p:sp>
      <p:sp>
        <p:nvSpPr>
          <p:cNvPr id="80900" name="Rectangle 4"/>
          <p:cNvSpPr>
            <a:spLocks/>
          </p:cNvSpPr>
          <p:nvPr/>
        </p:nvSpPr>
        <p:spPr bwMode="auto">
          <a:xfrm>
            <a:off x="8" y="682459"/>
            <a:ext cx="4571999" cy="183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5701" tIns="35701" rIns="35701" bIns="35701"/>
          <a:lstStyle/>
          <a:p>
            <a:pPr algn="ctr"/>
            <a:r>
              <a:rPr lang="en-US" sz="3400" dirty="0">
                <a:solidFill>
                  <a:srgbClr val="FFFFFF"/>
                </a:solidFill>
                <a:latin typeface="TradeGothicLH-Extended" charset="0"/>
                <a:ea typeface="TradeGothicLH-Extended" charset="0"/>
                <a:cs typeface="TradeGothicLH-Extended" charset="0"/>
                <a:sym typeface="TradeGothicLH-Extended" charset="0"/>
              </a:rPr>
              <a:t>Assessment</a:t>
            </a:r>
          </a:p>
          <a:p>
            <a:pPr algn="ctr"/>
            <a:r>
              <a:rPr lang="en-US" sz="3400" dirty="0">
                <a:solidFill>
                  <a:srgbClr val="FFFFFF"/>
                </a:solidFill>
                <a:latin typeface="TradeGothicLH-Extended" charset="0"/>
                <a:ea typeface="TradeGothicLH-Extended" charset="0"/>
                <a:cs typeface="TradeGothicLH-Extended" charset="0"/>
                <a:sym typeface="TradeGothicLH-Extended" charset="0"/>
              </a:rPr>
              <a:t>of the Whole</a:t>
            </a:r>
          </a:p>
          <a:p>
            <a:pPr algn="ctr"/>
            <a:r>
              <a:rPr lang="en-US" sz="3400" dirty="0">
                <a:solidFill>
                  <a:srgbClr val="FFFFFF"/>
                </a:solidFill>
                <a:latin typeface="TradeGothicLH-Extended" charset="0"/>
                <a:ea typeface="TradeGothicLH-Extended" charset="0"/>
                <a:cs typeface="TradeGothicLH-Extended" charset="0"/>
                <a:sym typeface="TradeGothicLH-Extended" charset="0"/>
              </a:rPr>
              <a:t>Student</a:t>
            </a:r>
          </a:p>
        </p:txBody>
      </p:sp>
      <p:sp>
        <p:nvSpPr>
          <p:cNvPr id="80901" name="Rectangle 5"/>
          <p:cNvSpPr>
            <a:spLocks/>
          </p:cNvSpPr>
          <p:nvPr/>
        </p:nvSpPr>
        <p:spPr bwMode="auto">
          <a:xfrm>
            <a:off x="0" y="4692570"/>
            <a:ext cx="4572000" cy="60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781" tIns="50781" rIns="50781" bIns="50781"/>
          <a:lstStyle/>
          <a:p>
            <a:pPr algn="ctr">
              <a:lnSpc>
                <a:spcPct val="110000"/>
              </a:lnSpc>
            </a:pPr>
            <a:r>
              <a:rPr lang="en-US" sz="3400" dirty="0">
                <a:solidFill>
                  <a:srgbClr val="FFFFFF"/>
                </a:solidFill>
                <a:latin typeface="TradeGothicLH-Extended" charset="0"/>
                <a:ea typeface="TradeGothicLH-Extended" charset="0"/>
                <a:cs typeface="TradeGothicLH-Extended" charset="0"/>
                <a:sym typeface="TradeGothicLH-Extended" charset="0"/>
              </a:rPr>
              <a:t>InSight</a:t>
            </a:r>
            <a:r>
              <a:rPr lang="en-US" sz="2800" baseline="30000" dirty="0">
                <a:solidFill>
                  <a:srgbClr val="FFFFFF"/>
                </a:solidFill>
                <a:latin typeface="TradeGothicLH-Extended"/>
                <a:ea typeface="TradeGothicLH-Extended" charset="0"/>
                <a:cs typeface="TradeGothicLH-Extended" charset="0"/>
                <a:sym typeface="TradeGothicLH-Extended" charset="0"/>
              </a:rPr>
              <a:t>™</a:t>
            </a:r>
            <a:endParaRPr lang="en-US" sz="3400" baseline="30000" dirty="0">
              <a:solidFill>
                <a:srgbClr val="FFFFFF"/>
              </a:solidFill>
              <a:latin typeface="TradeGothicLH-Extended" charset="0"/>
              <a:ea typeface="TradeGothicLH-Extended" charset="0"/>
              <a:cs typeface="TradeGothicLH-Extended" charset="0"/>
              <a:sym typeface="TradeGothicLH-Extended" charset="0"/>
            </a:endParaRPr>
          </a:p>
        </p:txBody>
      </p:sp>
      <p:pic>
        <p:nvPicPr>
          <p:cNvPr id="80926" name="Picture 30"/>
          <p:cNvPicPr>
            <a:picLocks noChangeAspect="1" noChangeArrowheads="1"/>
          </p:cNvPicPr>
          <p:nvPr/>
        </p:nvPicPr>
        <p:blipFill>
          <a:blip r:embed="rId3">
            <a:extLst>
              <a:ext uri="{28A0092B-C50C-407E-A947-70E740481C1C}">
                <a14:useLocalDpi xmlns:a14="http://schemas.microsoft.com/office/drawing/2010/main" val="0"/>
              </a:ext>
            </a:extLst>
          </a:blip>
          <a:srcRect l="14424" t="7555" r="21602" b="28658"/>
          <a:stretch>
            <a:fillRect/>
          </a:stretch>
        </p:blipFill>
        <p:spPr bwMode="auto">
          <a:xfrm>
            <a:off x="1250156" y="2553454"/>
            <a:ext cx="2099592"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26073"/>
          <a:stretch/>
        </p:blipFill>
        <p:spPr>
          <a:xfrm>
            <a:off x="4876800" y="2533650"/>
            <a:ext cx="4267200" cy="3867150"/>
          </a:xfrm>
          <a:prstGeom prst="rect">
            <a:avLst/>
          </a:prstGeom>
        </p:spPr>
      </p:pic>
    </p:spTree>
    <p:extLst>
      <p:ext uri="{BB962C8B-B14F-4D97-AF65-F5344CB8AC3E}">
        <p14:creationId xmlns:p14="http://schemas.microsoft.com/office/powerpoint/2010/main" val="393090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wipe(left)">
                                      <p:cBhvr>
                                        <p:cTn id="7" dur="500"/>
                                        <p:tgtEl>
                                          <p:spTgt spid="80900">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0900">
                                            <p:txEl>
                                              <p:pRg st="1" end="1"/>
                                            </p:txEl>
                                          </p:spTgt>
                                        </p:tgtEl>
                                        <p:attrNameLst>
                                          <p:attrName>style.visibility</p:attrName>
                                        </p:attrNameLst>
                                      </p:cBhvr>
                                      <p:to>
                                        <p:strVal val="visible"/>
                                      </p:to>
                                    </p:set>
                                    <p:animEffect transition="in" filter="wipe(left)">
                                      <p:cBhvr>
                                        <p:cTn id="11" dur="500"/>
                                        <p:tgtEl>
                                          <p:spTgt spid="80900">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0900">
                                            <p:txEl>
                                              <p:pRg st="2" end="2"/>
                                            </p:txEl>
                                          </p:spTgt>
                                        </p:tgtEl>
                                        <p:attrNameLst>
                                          <p:attrName>style.visibility</p:attrName>
                                        </p:attrNameLst>
                                      </p:cBhvr>
                                      <p:to>
                                        <p:strVal val="visible"/>
                                      </p:to>
                                    </p:set>
                                    <p:animEffect transition="in" filter="wipe(left)">
                                      <p:cBhvr>
                                        <p:cTn id="15" dur="500"/>
                                        <p:tgtEl>
                                          <p:spTgt spid="8090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0899">
                                            <p:txEl>
                                              <p:pRg st="0" end="0"/>
                                            </p:txEl>
                                          </p:spTgt>
                                        </p:tgtEl>
                                        <p:attrNameLst>
                                          <p:attrName>style.visibility</p:attrName>
                                        </p:attrNameLst>
                                      </p:cBhvr>
                                      <p:to>
                                        <p:strVal val="visible"/>
                                      </p:to>
                                    </p:set>
                                    <p:animEffect transition="in" filter="wipe(left)">
                                      <p:cBhvr>
                                        <p:cTn id="20" dur="500"/>
                                        <p:tgtEl>
                                          <p:spTgt spid="80899">
                                            <p:txEl>
                                              <p:pRg st="0" end="0"/>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80899">
                                            <p:txEl>
                                              <p:pRg st="1" end="1"/>
                                            </p:txEl>
                                          </p:spTgt>
                                        </p:tgtEl>
                                        <p:attrNameLst>
                                          <p:attrName>style.visibility</p:attrName>
                                        </p:attrNameLst>
                                      </p:cBhvr>
                                      <p:to>
                                        <p:strVal val="visible"/>
                                      </p:to>
                                    </p:set>
                                    <p:animEffect transition="in" filter="wipe(left)">
                                      <p:cBhvr>
                                        <p:cTn id="24" dur="500"/>
                                        <p:tgtEl>
                                          <p:spTgt spid="80899">
                                            <p:txEl>
                                              <p:pRg st="1" end="1"/>
                                            </p:tx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80899">
                                            <p:txEl>
                                              <p:pRg st="2" end="2"/>
                                            </p:txEl>
                                          </p:spTgt>
                                        </p:tgtEl>
                                        <p:attrNameLst>
                                          <p:attrName>style.visibility</p:attrName>
                                        </p:attrNameLst>
                                      </p:cBhvr>
                                      <p:to>
                                        <p:strVal val="visible"/>
                                      </p:to>
                                    </p:set>
                                    <p:animEffect transition="in" filter="wipe(left)">
                                      <p:cBhvr>
                                        <p:cTn id="28" dur="500"/>
                                        <p:tgtEl>
                                          <p:spTgt spid="80899">
                                            <p:txEl>
                                              <p:pRg st="2" end="2"/>
                                            </p:txEl>
                                          </p:spTgt>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up)">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uiExpand="1" build="p"/>
      <p:bldP spid="80900"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5" name="Rectangle 1"/>
          <p:cNvSpPr>
            <a:spLocks/>
          </p:cNvSpPr>
          <p:nvPr/>
        </p:nvSpPr>
        <p:spPr bwMode="auto">
          <a:xfrm>
            <a:off x="-3349" y="6697"/>
            <a:ext cx="9160744" cy="6849070"/>
          </a:xfrm>
          <a:prstGeom prst="rect">
            <a:avLst/>
          </a:prstGeom>
          <a:solidFill>
            <a:srgbClr val="6A6A6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82946" name="Rectangle 2"/>
          <p:cNvSpPr>
            <a:spLocks/>
          </p:cNvSpPr>
          <p:nvPr/>
        </p:nvSpPr>
        <p:spPr bwMode="auto">
          <a:xfrm>
            <a:off x="4911328" y="2705695"/>
            <a:ext cx="3741539" cy="625078"/>
          </a:xfrm>
          <a:prstGeom prst="rect">
            <a:avLst/>
          </a:prstGeom>
          <a:solidFill>
            <a:srgbClr val="FFFFFF"/>
          </a:solidFill>
          <a:ln w="12700" cap="flat">
            <a:solidFill>
              <a:srgbClr val="7F7F7F"/>
            </a:solidFill>
            <a:prstDash val="solid"/>
            <a:miter lim="800000"/>
            <a:headEnd type="none" w="med" len="med"/>
            <a:tailEnd type="none" w="med" len="med"/>
          </a:ln>
        </p:spPr>
        <p:txBody>
          <a:bodyPr lIns="0" tIns="0" rIns="0" bIns="0"/>
          <a:lstStyle/>
          <a:p>
            <a:endParaRPr lang="en-US"/>
          </a:p>
        </p:txBody>
      </p:sp>
      <p:sp>
        <p:nvSpPr>
          <p:cNvPr id="82947" name="Rectangle 3"/>
          <p:cNvSpPr>
            <a:spLocks/>
          </p:cNvSpPr>
          <p:nvPr/>
        </p:nvSpPr>
        <p:spPr bwMode="auto">
          <a:xfrm>
            <a:off x="5063133" y="3384352"/>
            <a:ext cx="3598664" cy="616148"/>
          </a:xfrm>
          <a:prstGeom prst="rect">
            <a:avLst/>
          </a:prstGeom>
          <a:solidFill>
            <a:srgbClr val="FFFFFF"/>
          </a:solidFill>
          <a:ln w="12700" cap="flat">
            <a:solidFill>
              <a:srgbClr val="7F7F7F"/>
            </a:solidFill>
            <a:prstDash val="solid"/>
            <a:miter lim="800000"/>
            <a:headEnd type="none" w="med" len="med"/>
            <a:tailEnd type="none" w="med" len="med"/>
          </a:ln>
        </p:spPr>
        <p:txBody>
          <a:bodyPr lIns="0" tIns="0" rIns="0" bIns="0"/>
          <a:lstStyle/>
          <a:p>
            <a:endParaRPr lang="en-US"/>
          </a:p>
        </p:txBody>
      </p:sp>
      <p:sp>
        <p:nvSpPr>
          <p:cNvPr id="82948" name="Rectangle 4"/>
          <p:cNvSpPr>
            <a:spLocks/>
          </p:cNvSpPr>
          <p:nvPr/>
        </p:nvSpPr>
        <p:spPr bwMode="auto">
          <a:xfrm>
            <a:off x="5206008" y="2720936"/>
            <a:ext cx="1937742" cy="616148"/>
          </a:xfrm>
          <a:prstGeom prst="rect">
            <a:avLst/>
          </a:prstGeom>
          <a:solidFill>
            <a:srgbClr val="1C61AB">
              <a:alpha val="40784"/>
            </a:srgb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82949" name="Rectangle 5"/>
          <p:cNvSpPr>
            <a:spLocks/>
          </p:cNvSpPr>
          <p:nvPr/>
        </p:nvSpPr>
        <p:spPr bwMode="auto">
          <a:xfrm>
            <a:off x="5375673" y="3393281"/>
            <a:ext cx="1339453" cy="616148"/>
          </a:xfrm>
          <a:prstGeom prst="rect">
            <a:avLst/>
          </a:prstGeom>
          <a:solidFill>
            <a:srgbClr val="1C61AB">
              <a:alpha val="40784"/>
            </a:srgb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82950" name="Rectangle 6"/>
          <p:cNvSpPr>
            <a:spLocks/>
          </p:cNvSpPr>
          <p:nvPr/>
        </p:nvSpPr>
        <p:spPr bwMode="auto">
          <a:xfrm>
            <a:off x="5817700" y="2919234"/>
            <a:ext cx="28351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lgn="l"/>
            <a:r>
              <a:rPr lang="en-US" sz="1700" dirty="0">
                <a:solidFill>
                  <a:srgbClr val="414141"/>
                </a:solidFill>
                <a:ea typeface="Gill Sans" charset="0"/>
                <a:cs typeface="Gill Sans" charset="0"/>
              </a:rPr>
              <a:t>VOCABULARY LEVEL</a:t>
            </a:r>
          </a:p>
        </p:txBody>
      </p:sp>
      <p:sp>
        <p:nvSpPr>
          <p:cNvPr id="82951" name="Oval 7"/>
          <p:cNvSpPr>
            <a:spLocks/>
          </p:cNvSpPr>
          <p:nvPr/>
        </p:nvSpPr>
        <p:spPr bwMode="auto">
          <a:xfrm>
            <a:off x="4214812" y="2616398"/>
            <a:ext cx="1491258" cy="1491258"/>
          </a:xfrm>
          <a:prstGeom prst="ellipse">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pic>
        <p:nvPicPr>
          <p:cNvPr id="8295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180" y="2705695"/>
            <a:ext cx="1339453"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2957" name="Rectangle 13"/>
          <p:cNvSpPr>
            <a:spLocks/>
          </p:cNvSpPr>
          <p:nvPr/>
        </p:nvSpPr>
        <p:spPr bwMode="auto">
          <a:xfrm>
            <a:off x="4457031" y="3162798"/>
            <a:ext cx="954844" cy="389530"/>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2500" dirty="0">
                <a:solidFill>
                  <a:srgbClr val="FFFFFF"/>
                </a:solidFill>
                <a:ea typeface="Gill Sans" charset="0"/>
                <a:cs typeface="Gill Sans" charset="0"/>
              </a:rPr>
              <a:t>WHAT</a:t>
            </a:r>
          </a:p>
        </p:txBody>
      </p:sp>
      <p:sp>
        <p:nvSpPr>
          <p:cNvPr id="82958" name="Rectangle 14"/>
          <p:cNvSpPr>
            <a:spLocks/>
          </p:cNvSpPr>
          <p:nvPr/>
        </p:nvSpPr>
        <p:spPr bwMode="auto">
          <a:xfrm>
            <a:off x="5773043" y="2369225"/>
            <a:ext cx="1423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a:solidFill>
                  <a:srgbClr val="FFFFFF"/>
                </a:solidFill>
                <a:ea typeface="Gill Sans" charset="0"/>
                <a:cs typeface="Gill Sans" charset="0"/>
              </a:rPr>
              <a:t>CAPACITY</a:t>
            </a:r>
          </a:p>
        </p:txBody>
      </p:sp>
      <p:sp>
        <p:nvSpPr>
          <p:cNvPr id="17" name="Rectangle 4"/>
          <p:cNvSpPr>
            <a:spLocks/>
          </p:cNvSpPr>
          <p:nvPr/>
        </p:nvSpPr>
        <p:spPr bwMode="auto">
          <a:xfrm>
            <a:off x="8" y="682459"/>
            <a:ext cx="4571999" cy="183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5701" tIns="35701" rIns="35701" bIns="35701"/>
          <a:lstStyle/>
          <a:p>
            <a:pPr algn="ctr"/>
            <a:r>
              <a:rPr lang="en-US" sz="3400" dirty="0">
                <a:solidFill>
                  <a:srgbClr val="FFFFFF"/>
                </a:solidFill>
                <a:latin typeface="TradeGothicLH-Extended" charset="0"/>
                <a:ea typeface="TradeGothicLH-Extended" charset="0"/>
                <a:cs typeface="TradeGothicLH-Extended" charset="0"/>
                <a:sym typeface="TradeGothicLH-Extended" charset="0"/>
              </a:rPr>
              <a:t>Assessment</a:t>
            </a:r>
          </a:p>
          <a:p>
            <a:pPr algn="ctr"/>
            <a:r>
              <a:rPr lang="en-US" sz="3400" dirty="0">
                <a:solidFill>
                  <a:srgbClr val="FFFFFF"/>
                </a:solidFill>
                <a:latin typeface="TradeGothicLH-Extended" charset="0"/>
                <a:ea typeface="TradeGothicLH-Extended" charset="0"/>
                <a:cs typeface="TradeGothicLH-Extended" charset="0"/>
                <a:sym typeface="TradeGothicLH-Extended" charset="0"/>
              </a:rPr>
              <a:t>of the Whole Student</a:t>
            </a:r>
          </a:p>
        </p:txBody>
      </p:sp>
      <p:sp>
        <p:nvSpPr>
          <p:cNvPr id="18" name="Rectangle 5"/>
          <p:cNvSpPr>
            <a:spLocks/>
          </p:cNvSpPr>
          <p:nvPr/>
        </p:nvSpPr>
        <p:spPr bwMode="auto">
          <a:xfrm>
            <a:off x="0" y="4692570"/>
            <a:ext cx="4572000" cy="60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781" tIns="50781" rIns="50781" bIns="50781"/>
          <a:lstStyle/>
          <a:p>
            <a:pPr algn="ctr">
              <a:lnSpc>
                <a:spcPct val="110000"/>
              </a:lnSpc>
            </a:pPr>
            <a:r>
              <a:rPr lang="en-US" sz="3400" dirty="0">
                <a:solidFill>
                  <a:srgbClr val="FFFFFF"/>
                </a:solidFill>
                <a:latin typeface="TradeGothicLH-Extended" charset="0"/>
                <a:ea typeface="TradeGothicLH-Extended" charset="0"/>
                <a:cs typeface="TradeGothicLH-Extended" charset="0"/>
                <a:sym typeface="TradeGothicLH-Extended" charset="0"/>
              </a:rPr>
              <a:t>InSight</a:t>
            </a:r>
            <a:r>
              <a:rPr lang="en-US" sz="2800" baseline="30000" dirty="0">
                <a:solidFill>
                  <a:srgbClr val="FFFFFF"/>
                </a:solidFill>
                <a:latin typeface="TradeGothicLH-Extended"/>
                <a:ea typeface="TradeGothicLH-Extended" charset="0"/>
                <a:cs typeface="TradeGothicLH-Extended" charset="0"/>
                <a:sym typeface="TradeGothicLH-Extended" charset="0"/>
              </a:rPr>
              <a:t>™</a:t>
            </a:r>
            <a:endParaRPr lang="en-US" sz="3400" baseline="30000" dirty="0">
              <a:solidFill>
                <a:srgbClr val="FFFFFF"/>
              </a:solidFill>
              <a:latin typeface="TradeGothicLH-Extended" charset="0"/>
              <a:ea typeface="TradeGothicLH-Extended" charset="0"/>
              <a:cs typeface="TradeGothicLH-Extended" charset="0"/>
              <a:sym typeface="TradeGothicLH-Extended" charset="0"/>
            </a:endParaRPr>
          </a:p>
        </p:txBody>
      </p:sp>
      <p:pic>
        <p:nvPicPr>
          <p:cNvPr id="19" name="Picture 30"/>
          <p:cNvPicPr>
            <a:picLocks noChangeAspect="1" noChangeArrowheads="1"/>
          </p:cNvPicPr>
          <p:nvPr/>
        </p:nvPicPr>
        <p:blipFill>
          <a:blip r:embed="rId4">
            <a:extLst>
              <a:ext uri="{28A0092B-C50C-407E-A947-70E740481C1C}">
                <a14:useLocalDpi xmlns:a14="http://schemas.microsoft.com/office/drawing/2010/main" val="0"/>
              </a:ext>
            </a:extLst>
          </a:blip>
          <a:srcRect l="14424" t="7555" r="21602" b="28658"/>
          <a:stretch>
            <a:fillRect/>
          </a:stretch>
        </p:blipFill>
        <p:spPr bwMode="auto">
          <a:xfrm>
            <a:off x="1250156" y="2553454"/>
            <a:ext cx="2099592"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0" name="Rectangle 6"/>
          <p:cNvSpPr>
            <a:spLocks/>
          </p:cNvSpPr>
          <p:nvPr/>
        </p:nvSpPr>
        <p:spPr bwMode="auto">
          <a:xfrm>
            <a:off x="5821688" y="3576935"/>
            <a:ext cx="283118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lgn="l"/>
            <a:r>
              <a:rPr lang="en-US" sz="1700" dirty="0">
                <a:solidFill>
                  <a:srgbClr val="414141"/>
                </a:solidFill>
                <a:ea typeface="Gill Sans" charset="0"/>
                <a:cs typeface="Gill Sans" charset="0"/>
              </a:rPr>
              <a:t>COMPREHENSION LEVEL</a:t>
            </a:r>
          </a:p>
        </p:txBody>
      </p:sp>
    </p:spTree>
    <p:extLst>
      <p:ext uri="{BB962C8B-B14F-4D97-AF65-F5344CB8AC3E}">
        <p14:creationId xmlns:p14="http://schemas.microsoft.com/office/powerpoint/2010/main" val="304748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2948"/>
                                        </p:tgtEl>
                                        <p:attrNameLst>
                                          <p:attrName>style.visibility</p:attrName>
                                        </p:attrNameLst>
                                      </p:cBhvr>
                                      <p:to>
                                        <p:strVal val="visible"/>
                                      </p:to>
                                    </p:set>
                                    <p:animEffect transition="in" filter="wipe(left)">
                                      <p:cBhvr>
                                        <p:cTn id="7" dur="500"/>
                                        <p:tgtEl>
                                          <p:spTgt spid="8294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2949"/>
                                        </p:tgtEl>
                                        <p:attrNameLst>
                                          <p:attrName>style.visibility</p:attrName>
                                        </p:attrNameLst>
                                      </p:cBhvr>
                                      <p:to>
                                        <p:strVal val="visible"/>
                                      </p:to>
                                    </p:set>
                                    <p:animEffect transition="in" filter="wipe(left)">
                                      <p:cBhvr>
                                        <p:cTn id="11" dur="500"/>
                                        <p:tgtEl>
                                          <p:spTgt spid="82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animBg="1"/>
      <p:bldP spid="82949"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p:cNvSpPr>
          <p:nvPr/>
        </p:nvSpPr>
        <p:spPr bwMode="auto">
          <a:xfrm>
            <a:off x="-3349" y="6697"/>
            <a:ext cx="9160744" cy="6849070"/>
          </a:xfrm>
          <a:prstGeom prst="rect">
            <a:avLst/>
          </a:prstGeom>
          <a:solidFill>
            <a:srgbClr val="6A6A6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84994" name="Rectangle 2"/>
          <p:cNvSpPr>
            <a:spLocks/>
          </p:cNvSpPr>
          <p:nvPr/>
        </p:nvSpPr>
        <p:spPr bwMode="auto">
          <a:xfrm>
            <a:off x="5206008" y="937617"/>
            <a:ext cx="3464719" cy="366117"/>
          </a:xfrm>
          <a:prstGeom prst="rect">
            <a:avLst/>
          </a:prstGeom>
          <a:solidFill>
            <a:srgbClr val="FFFFFF"/>
          </a:solidFill>
          <a:ln w="12700" cap="flat">
            <a:solidFill>
              <a:srgbClr val="7F7F7F"/>
            </a:solidFill>
            <a:prstDash val="solid"/>
            <a:miter lim="800000"/>
            <a:headEnd type="none" w="med" len="med"/>
            <a:tailEnd type="none" w="med" len="med"/>
          </a:ln>
        </p:spPr>
        <p:txBody>
          <a:bodyPr lIns="0" tIns="0" rIns="0" bIns="0"/>
          <a:lstStyle/>
          <a:p>
            <a:endParaRPr lang="en-US"/>
          </a:p>
        </p:txBody>
      </p:sp>
      <p:sp>
        <p:nvSpPr>
          <p:cNvPr id="84995" name="Rectangle 3"/>
          <p:cNvSpPr>
            <a:spLocks/>
          </p:cNvSpPr>
          <p:nvPr/>
        </p:nvSpPr>
        <p:spPr bwMode="auto">
          <a:xfrm>
            <a:off x="5206008" y="1357313"/>
            <a:ext cx="3464719" cy="366117"/>
          </a:xfrm>
          <a:prstGeom prst="rect">
            <a:avLst/>
          </a:prstGeom>
          <a:solidFill>
            <a:srgbClr val="FFFFFF"/>
          </a:solidFill>
          <a:ln w="12700" cap="flat">
            <a:solidFill>
              <a:srgbClr val="7F7F7F"/>
            </a:solidFill>
            <a:prstDash val="solid"/>
            <a:miter lim="800000"/>
            <a:headEnd type="none" w="med" len="med"/>
            <a:tailEnd type="none" w="med" len="med"/>
          </a:ln>
        </p:spPr>
        <p:txBody>
          <a:bodyPr lIns="0" tIns="0" rIns="0" bIns="0"/>
          <a:lstStyle/>
          <a:p>
            <a:endParaRPr lang="en-US"/>
          </a:p>
        </p:txBody>
      </p:sp>
      <p:sp>
        <p:nvSpPr>
          <p:cNvPr id="84996" name="Rectangle 4"/>
          <p:cNvSpPr>
            <a:spLocks/>
          </p:cNvSpPr>
          <p:nvPr/>
        </p:nvSpPr>
        <p:spPr bwMode="auto">
          <a:xfrm>
            <a:off x="5206008" y="1777009"/>
            <a:ext cx="3464719" cy="366117"/>
          </a:xfrm>
          <a:prstGeom prst="rect">
            <a:avLst/>
          </a:prstGeom>
          <a:solidFill>
            <a:srgbClr val="FFFFFF"/>
          </a:solidFill>
          <a:ln w="12700" cap="flat">
            <a:solidFill>
              <a:srgbClr val="7F7F7F"/>
            </a:solidFill>
            <a:prstDash val="solid"/>
            <a:miter lim="800000"/>
            <a:headEnd type="none" w="med" len="med"/>
            <a:tailEnd type="none" w="med" len="med"/>
          </a:ln>
        </p:spPr>
        <p:txBody>
          <a:bodyPr lIns="0" tIns="0" rIns="0" bIns="0"/>
          <a:lstStyle/>
          <a:p>
            <a:endParaRPr lang="en-US"/>
          </a:p>
        </p:txBody>
      </p:sp>
      <p:sp>
        <p:nvSpPr>
          <p:cNvPr id="84997" name="Rectangle 5"/>
          <p:cNvSpPr>
            <a:spLocks/>
          </p:cNvSpPr>
          <p:nvPr/>
        </p:nvSpPr>
        <p:spPr bwMode="auto">
          <a:xfrm>
            <a:off x="5214938" y="946547"/>
            <a:ext cx="1857375" cy="357188"/>
          </a:xfrm>
          <a:prstGeom prst="rect">
            <a:avLst/>
          </a:prstGeom>
          <a:solidFill>
            <a:srgbClr val="EF973A">
              <a:alpha val="50000"/>
            </a:srgbClr>
          </a:solidFill>
          <a:ln>
            <a:noFill/>
          </a:ln>
          <a:extLst>
            <a:ext uri="{91240B29-F687-4F45-9708-019B960494DF}">
              <a14:hiddenLine xmlns:a14="http://schemas.microsoft.com/office/drawing/2010/main" w="25400" cap="flat">
                <a:solidFill>
                  <a:schemeClr val="tx1">
                    <a:alpha val="50000"/>
                  </a:schemeClr>
                </a:solidFill>
                <a:miter lim="800000"/>
                <a:headEnd type="none" w="med" len="med"/>
                <a:tailEnd type="none" w="med" len="med"/>
              </a14:hiddenLine>
            </a:ext>
          </a:extLst>
        </p:spPr>
        <p:txBody>
          <a:bodyPr lIns="0" tIns="0" rIns="0" bIns="0"/>
          <a:lstStyle/>
          <a:p>
            <a:endParaRPr lang="en-US"/>
          </a:p>
        </p:txBody>
      </p:sp>
      <p:sp>
        <p:nvSpPr>
          <p:cNvPr id="84998" name="Rectangle 6"/>
          <p:cNvSpPr>
            <a:spLocks/>
          </p:cNvSpPr>
          <p:nvPr/>
        </p:nvSpPr>
        <p:spPr bwMode="auto">
          <a:xfrm>
            <a:off x="5214937" y="1366243"/>
            <a:ext cx="2178844" cy="357188"/>
          </a:xfrm>
          <a:prstGeom prst="rect">
            <a:avLst/>
          </a:prstGeom>
          <a:solidFill>
            <a:srgbClr val="EF973A">
              <a:alpha val="50000"/>
            </a:srgbClr>
          </a:solidFill>
          <a:ln>
            <a:noFill/>
          </a:ln>
          <a:extLst>
            <a:ext uri="{91240B29-F687-4F45-9708-019B960494DF}">
              <a14:hiddenLine xmlns:a14="http://schemas.microsoft.com/office/drawing/2010/main" w="25400" cap="flat">
                <a:solidFill>
                  <a:schemeClr val="tx1">
                    <a:alpha val="50000"/>
                  </a:schemeClr>
                </a:solidFill>
                <a:miter lim="800000"/>
                <a:headEnd type="none" w="med" len="med"/>
                <a:tailEnd type="none" w="med" len="med"/>
              </a14:hiddenLine>
            </a:ext>
          </a:extLst>
        </p:spPr>
        <p:txBody>
          <a:bodyPr lIns="0" tIns="0" rIns="0" bIns="0"/>
          <a:lstStyle/>
          <a:p>
            <a:endParaRPr lang="en-US"/>
          </a:p>
        </p:txBody>
      </p:sp>
      <p:sp>
        <p:nvSpPr>
          <p:cNvPr id="84999" name="Rectangle 7"/>
          <p:cNvSpPr>
            <a:spLocks/>
          </p:cNvSpPr>
          <p:nvPr/>
        </p:nvSpPr>
        <p:spPr bwMode="auto">
          <a:xfrm>
            <a:off x="5214938" y="1777008"/>
            <a:ext cx="1419820" cy="357188"/>
          </a:xfrm>
          <a:prstGeom prst="rect">
            <a:avLst/>
          </a:prstGeom>
          <a:solidFill>
            <a:srgbClr val="EF973A">
              <a:alpha val="50000"/>
            </a:srgbClr>
          </a:solidFill>
          <a:ln>
            <a:noFill/>
          </a:ln>
          <a:extLst>
            <a:ext uri="{91240B29-F687-4F45-9708-019B960494DF}">
              <a14:hiddenLine xmlns:a14="http://schemas.microsoft.com/office/drawing/2010/main" w="25400" cap="flat">
                <a:solidFill>
                  <a:schemeClr val="tx1">
                    <a:alpha val="50000"/>
                  </a:schemeClr>
                </a:solidFill>
                <a:miter lim="800000"/>
                <a:headEnd type="none" w="med" len="med"/>
                <a:tailEnd type="none" w="med" len="med"/>
              </a14:hiddenLine>
            </a:ext>
          </a:extLst>
        </p:spPr>
        <p:txBody>
          <a:bodyPr lIns="0" tIns="0" rIns="0" bIns="0"/>
          <a:lstStyle/>
          <a:p>
            <a:endParaRPr lang="en-US"/>
          </a:p>
        </p:txBody>
      </p:sp>
      <p:sp>
        <p:nvSpPr>
          <p:cNvPr id="85006" name="Oval 14"/>
          <p:cNvSpPr>
            <a:spLocks/>
          </p:cNvSpPr>
          <p:nvPr/>
        </p:nvSpPr>
        <p:spPr bwMode="auto">
          <a:xfrm>
            <a:off x="4214812" y="794742"/>
            <a:ext cx="1491258" cy="1491258"/>
          </a:xfrm>
          <a:prstGeom prst="ellipse">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pic>
        <p:nvPicPr>
          <p:cNvPr id="8501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180" y="875109"/>
            <a:ext cx="1339453"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5014" name="Rectangle 22"/>
          <p:cNvSpPr>
            <a:spLocks/>
          </p:cNvSpPr>
          <p:nvPr/>
        </p:nvSpPr>
        <p:spPr bwMode="auto">
          <a:xfrm>
            <a:off x="4519540" y="1341143"/>
            <a:ext cx="828968" cy="389530"/>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2500" dirty="0">
                <a:solidFill>
                  <a:srgbClr val="FFFFFF"/>
                </a:solidFill>
                <a:ea typeface="Gill Sans" charset="0"/>
                <a:cs typeface="Gill Sans" charset="0"/>
              </a:rPr>
              <a:t>HOW</a:t>
            </a:r>
          </a:p>
        </p:txBody>
      </p:sp>
      <p:sp>
        <p:nvSpPr>
          <p:cNvPr id="85015" name="Rectangle 23"/>
          <p:cNvSpPr>
            <a:spLocks/>
          </p:cNvSpPr>
          <p:nvPr/>
        </p:nvSpPr>
        <p:spPr bwMode="auto">
          <a:xfrm>
            <a:off x="5755192" y="601147"/>
            <a:ext cx="16126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a:solidFill>
                  <a:srgbClr val="FFFFFF"/>
                </a:solidFill>
                <a:ea typeface="Gill Sans" charset="0"/>
                <a:cs typeface="Gill Sans" charset="0"/>
              </a:rPr>
              <a:t>EFFICIENCY</a:t>
            </a:r>
          </a:p>
        </p:txBody>
      </p:sp>
      <p:sp>
        <p:nvSpPr>
          <p:cNvPr id="85016" name="Rectangle 24"/>
          <p:cNvSpPr>
            <a:spLocks/>
          </p:cNvSpPr>
          <p:nvPr/>
        </p:nvSpPr>
        <p:spPr bwMode="auto">
          <a:xfrm>
            <a:off x="5746255" y="1841808"/>
            <a:ext cx="28455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700" dirty="0">
                <a:solidFill>
                  <a:srgbClr val="414141"/>
                </a:solidFill>
                <a:ea typeface="Gill Sans" charset="0"/>
                <a:cs typeface="Gill Sans" charset="0"/>
              </a:rPr>
              <a:t>LETTER RECOGNITION SPAN</a:t>
            </a:r>
          </a:p>
        </p:txBody>
      </p:sp>
      <p:sp>
        <p:nvSpPr>
          <p:cNvPr id="28" name="Rectangle 4"/>
          <p:cNvSpPr>
            <a:spLocks/>
          </p:cNvSpPr>
          <p:nvPr/>
        </p:nvSpPr>
        <p:spPr bwMode="auto">
          <a:xfrm>
            <a:off x="8" y="682459"/>
            <a:ext cx="4571999" cy="183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5701" tIns="35701" rIns="35701" bIns="35701"/>
          <a:lstStyle/>
          <a:p>
            <a:pPr algn="ctr"/>
            <a:r>
              <a:rPr lang="en-US" sz="3400" dirty="0">
                <a:solidFill>
                  <a:srgbClr val="FFFFFF"/>
                </a:solidFill>
                <a:latin typeface="TradeGothicLH-Extended" charset="0"/>
                <a:ea typeface="TradeGothicLH-Extended" charset="0"/>
                <a:cs typeface="TradeGothicLH-Extended" charset="0"/>
                <a:sym typeface="TradeGothicLH-Extended" charset="0"/>
              </a:rPr>
              <a:t>Assessment</a:t>
            </a:r>
          </a:p>
          <a:p>
            <a:pPr algn="ctr"/>
            <a:r>
              <a:rPr lang="en-US" sz="3400" dirty="0">
                <a:solidFill>
                  <a:srgbClr val="FFFFFF"/>
                </a:solidFill>
                <a:latin typeface="TradeGothicLH-Extended" charset="0"/>
                <a:ea typeface="TradeGothicLH-Extended" charset="0"/>
                <a:cs typeface="TradeGothicLH-Extended" charset="0"/>
                <a:sym typeface="TradeGothicLH-Extended" charset="0"/>
              </a:rPr>
              <a:t>of the Whole Student</a:t>
            </a:r>
          </a:p>
        </p:txBody>
      </p:sp>
      <p:sp>
        <p:nvSpPr>
          <p:cNvPr id="29" name="Rectangle 5"/>
          <p:cNvSpPr>
            <a:spLocks/>
          </p:cNvSpPr>
          <p:nvPr/>
        </p:nvSpPr>
        <p:spPr bwMode="auto">
          <a:xfrm>
            <a:off x="0" y="4692570"/>
            <a:ext cx="4572000" cy="60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781" tIns="50781" rIns="50781" bIns="50781"/>
          <a:lstStyle/>
          <a:p>
            <a:pPr algn="ctr">
              <a:lnSpc>
                <a:spcPct val="110000"/>
              </a:lnSpc>
            </a:pPr>
            <a:r>
              <a:rPr lang="en-US" sz="3400" dirty="0">
                <a:solidFill>
                  <a:srgbClr val="FFFFFF"/>
                </a:solidFill>
                <a:latin typeface="TradeGothicLH-Extended" charset="0"/>
                <a:ea typeface="TradeGothicLH-Extended" charset="0"/>
                <a:cs typeface="TradeGothicLH-Extended" charset="0"/>
                <a:sym typeface="TradeGothicLH-Extended" charset="0"/>
              </a:rPr>
              <a:t>InSight</a:t>
            </a:r>
            <a:r>
              <a:rPr lang="en-US" sz="2800" baseline="30000" dirty="0">
                <a:solidFill>
                  <a:srgbClr val="FFFFFF"/>
                </a:solidFill>
                <a:latin typeface="TradeGothicLH-Extended"/>
                <a:ea typeface="TradeGothicLH-Extended" charset="0"/>
                <a:cs typeface="TradeGothicLH-Extended" charset="0"/>
                <a:sym typeface="TradeGothicLH-Extended" charset="0"/>
              </a:rPr>
              <a:t>™</a:t>
            </a:r>
            <a:endParaRPr lang="en-US" sz="3400" baseline="30000" dirty="0">
              <a:solidFill>
                <a:srgbClr val="FFFFFF"/>
              </a:solidFill>
              <a:latin typeface="TradeGothicLH-Extended" charset="0"/>
              <a:ea typeface="TradeGothicLH-Extended" charset="0"/>
              <a:cs typeface="TradeGothicLH-Extended" charset="0"/>
              <a:sym typeface="TradeGothicLH-Extended" charset="0"/>
            </a:endParaRPr>
          </a:p>
        </p:txBody>
      </p:sp>
      <p:pic>
        <p:nvPicPr>
          <p:cNvPr id="30" name="Picture 30"/>
          <p:cNvPicPr>
            <a:picLocks noChangeAspect="1" noChangeArrowheads="1"/>
          </p:cNvPicPr>
          <p:nvPr/>
        </p:nvPicPr>
        <p:blipFill>
          <a:blip r:embed="rId4">
            <a:extLst>
              <a:ext uri="{28A0092B-C50C-407E-A947-70E740481C1C}">
                <a14:useLocalDpi xmlns:a14="http://schemas.microsoft.com/office/drawing/2010/main" val="0"/>
              </a:ext>
            </a:extLst>
          </a:blip>
          <a:srcRect l="14424" t="7555" r="21602" b="28658"/>
          <a:stretch>
            <a:fillRect/>
          </a:stretch>
        </p:blipFill>
        <p:spPr bwMode="auto">
          <a:xfrm>
            <a:off x="1250156" y="2553454"/>
            <a:ext cx="2099592"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1" name="Rectangle 24"/>
          <p:cNvSpPr>
            <a:spLocks/>
          </p:cNvSpPr>
          <p:nvPr/>
        </p:nvSpPr>
        <p:spPr bwMode="auto">
          <a:xfrm>
            <a:off x="5791201" y="1417320"/>
            <a:ext cx="18787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700" dirty="0">
                <a:solidFill>
                  <a:srgbClr val="414141"/>
                </a:solidFill>
                <a:ea typeface="Gill Sans" charset="0"/>
                <a:cs typeface="Gill Sans" charset="0"/>
              </a:rPr>
              <a:t>VISUAL SCANNING</a:t>
            </a:r>
          </a:p>
        </p:txBody>
      </p:sp>
      <p:sp>
        <p:nvSpPr>
          <p:cNvPr id="32" name="Rectangle 24"/>
          <p:cNvSpPr>
            <a:spLocks/>
          </p:cNvSpPr>
          <p:nvPr/>
        </p:nvSpPr>
        <p:spPr bwMode="auto">
          <a:xfrm>
            <a:off x="5745481" y="1003608"/>
            <a:ext cx="28839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700" dirty="0">
                <a:solidFill>
                  <a:srgbClr val="414141"/>
                </a:solidFill>
                <a:ea typeface="Gill Sans" charset="0"/>
                <a:cs typeface="Gill Sans" charset="0"/>
              </a:rPr>
              <a:t>COMP-BASED READING RATE</a:t>
            </a:r>
          </a:p>
        </p:txBody>
      </p:sp>
      <p:sp>
        <p:nvSpPr>
          <p:cNvPr id="33" name="Rectangle 2"/>
          <p:cNvSpPr>
            <a:spLocks/>
          </p:cNvSpPr>
          <p:nvPr/>
        </p:nvSpPr>
        <p:spPr bwMode="auto">
          <a:xfrm>
            <a:off x="4911328" y="2705695"/>
            <a:ext cx="3741539" cy="625078"/>
          </a:xfrm>
          <a:prstGeom prst="rect">
            <a:avLst/>
          </a:prstGeom>
          <a:solidFill>
            <a:srgbClr val="FFFFFF"/>
          </a:solidFill>
          <a:ln w="12700" cap="flat">
            <a:solidFill>
              <a:srgbClr val="7F7F7F"/>
            </a:solidFill>
            <a:prstDash val="solid"/>
            <a:miter lim="800000"/>
            <a:headEnd type="none" w="med" len="med"/>
            <a:tailEnd type="none" w="med" len="med"/>
          </a:ln>
        </p:spPr>
        <p:txBody>
          <a:bodyPr lIns="0" tIns="0" rIns="0" bIns="0"/>
          <a:lstStyle/>
          <a:p>
            <a:endParaRPr lang="en-US"/>
          </a:p>
        </p:txBody>
      </p:sp>
      <p:sp>
        <p:nvSpPr>
          <p:cNvPr id="34" name="Rectangle 3"/>
          <p:cNvSpPr>
            <a:spLocks/>
          </p:cNvSpPr>
          <p:nvPr/>
        </p:nvSpPr>
        <p:spPr bwMode="auto">
          <a:xfrm>
            <a:off x="5063133" y="3384352"/>
            <a:ext cx="3598664" cy="616148"/>
          </a:xfrm>
          <a:prstGeom prst="rect">
            <a:avLst/>
          </a:prstGeom>
          <a:solidFill>
            <a:srgbClr val="FFFFFF"/>
          </a:solidFill>
          <a:ln w="12700" cap="flat">
            <a:solidFill>
              <a:srgbClr val="7F7F7F"/>
            </a:solidFill>
            <a:prstDash val="solid"/>
            <a:miter lim="800000"/>
            <a:headEnd type="none" w="med" len="med"/>
            <a:tailEnd type="none" w="med" len="med"/>
          </a:ln>
        </p:spPr>
        <p:txBody>
          <a:bodyPr lIns="0" tIns="0" rIns="0" bIns="0"/>
          <a:lstStyle/>
          <a:p>
            <a:endParaRPr lang="en-US"/>
          </a:p>
        </p:txBody>
      </p:sp>
      <p:sp>
        <p:nvSpPr>
          <p:cNvPr id="35" name="Rectangle 4"/>
          <p:cNvSpPr>
            <a:spLocks/>
          </p:cNvSpPr>
          <p:nvPr/>
        </p:nvSpPr>
        <p:spPr bwMode="auto">
          <a:xfrm>
            <a:off x="5206008" y="2720936"/>
            <a:ext cx="1937742" cy="616148"/>
          </a:xfrm>
          <a:prstGeom prst="rect">
            <a:avLst/>
          </a:prstGeom>
          <a:solidFill>
            <a:srgbClr val="1C61AB">
              <a:alpha val="40784"/>
            </a:srgb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36" name="Rectangle 5"/>
          <p:cNvSpPr>
            <a:spLocks/>
          </p:cNvSpPr>
          <p:nvPr/>
        </p:nvSpPr>
        <p:spPr bwMode="auto">
          <a:xfrm>
            <a:off x="5375673" y="3393281"/>
            <a:ext cx="1339453" cy="616148"/>
          </a:xfrm>
          <a:prstGeom prst="rect">
            <a:avLst/>
          </a:prstGeom>
          <a:solidFill>
            <a:srgbClr val="1C61AB">
              <a:alpha val="40784"/>
            </a:srgb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37" name="Rectangle 6"/>
          <p:cNvSpPr>
            <a:spLocks/>
          </p:cNvSpPr>
          <p:nvPr/>
        </p:nvSpPr>
        <p:spPr bwMode="auto">
          <a:xfrm>
            <a:off x="5817700" y="2919234"/>
            <a:ext cx="28351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lgn="l"/>
            <a:r>
              <a:rPr lang="en-US" sz="1700" dirty="0">
                <a:solidFill>
                  <a:srgbClr val="414141"/>
                </a:solidFill>
                <a:ea typeface="Gill Sans" charset="0"/>
                <a:cs typeface="Gill Sans" charset="0"/>
              </a:rPr>
              <a:t>VOCABULARY LEVEL</a:t>
            </a:r>
          </a:p>
        </p:txBody>
      </p:sp>
      <p:sp>
        <p:nvSpPr>
          <p:cNvPr id="38" name="Oval 7"/>
          <p:cNvSpPr>
            <a:spLocks/>
          </p:cNvSpPr>
          <p:nvPr/>
        </p:nvSpPr>
        <p:spPr bwMode="auto">
          <a:xfrm>
            <a:off x="4214812" y="2616398"/>
            <a:ext cx="1491258" cy="1491258"/>
          </a:xfrm>
          <a:prstGeom prst="ellipse">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pic>
        <p:nvPicPr>
          <p:cNvPr id="39"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5180" y="2705695"/>
            <a:ext cx="1339453"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0" name="Rectangle 13"/>
          <p:cNvSpPr>
            <a:spLocks/>
          </p:cNvSpPr>
          <p:nvPr/>
        </p:nvSpPr>
        <p:spPr bwMode="auto">
          <a:xfrm>
            <a:off x="4457031" y="3162798"/>
            <a:ext cx="954844" cy="389530"/>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2500" dirty="0">
                <a:solidFill>
                  <a:srgbClr val="FFFFFF"/>
                </a:solidFill>
                <a:ea typeface="Gill Sans" charset="0"/>
                <a:cs typeface="Gill Sans" charset="0"/>
              </a:rPr>
              <a:t>WHAT</a:t>
            </a:r>
          </a:p>
        </p:txBody>
      </p:sp>
      <p:sp>
        <p:nvSpPr>
          <p:cNvPr id="41" name="Rectangle 14"/>
          <p:cNvSpPr>
            <a:spLocks/>
          </p:cNvSpPr>
          <p:nvPr/>
        </p:nvSpPr>
        <p:spPr bwMode="auto">
          <a:xfrm>
            <a:off x="5773043" y="2369225"/>
            <a:ext cx="1423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a:solidFill>
                  <a:srgbClr val="FFFFFF"/>
                </a:solidFill>
                <a:ea typeface="Gill Sans" charset="0"/>
                <a:cs typeface="Gill Sans" charset="0"/>
              </a:rPr>
              <a:t>CAPACITY</a:t>
            </a:r>
          </a:p>
        </p:txBody>
      </p:sp>
      <p:sp>
        <p:nvSpPr>
          <p:cNvPr id="42" name="Rectangle 6"/>
          <p:cNvSpPr>
            <a:spLocks/>
          </p:cNvSpPr>
          <p:nvPr/>
        </p:nvSpPr>
        <p:spPr bwMode="auto">
          <a:xfrm>
            <a:off x="5821688" y="3576935"/>
            <a:ext cx="283118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lgn="l"/>
            <a:r>
              <a:rPr lang="en-US" sz="1700" dirty="0">
                <a:solidFill>
                  <a:srgbClr val="414141"/>
                </a:solidFill>
                <a:ea typeface="Gill Sans" charset="0"/>
                <a:cs typeface="Gill Sans" charset="0"/>
              </a:rPr>
              <a:t>COMPREHENSION LEVEL</a:t>
            </a:r>
          </a:p>
        </p:txBody>
      </p:sp>
    </p:spTree>
    <p:extLst>
      <p:ext uri="{BB962C8B-B14F-4D97-AF65-F5344CB8AC3E}">
        <p14:creationId xmlns:p14="http://schemas.microsoft.com/office/powerpoint/2010/main" val="286020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4997"/>
                                        </p:tgtEl>
                                        <p:attrNameLst>
                                          <p:attrName>style.visibility</p:attrName>
                                        </p:attrNameLst>
                                      </p:cBhvr>
                                      <p:to>
                                        <p:strVal val="visible"/>
                                      </p:to>
                                    </p:set>
                                    <p:animEffect transition="in" filter="wipe(left)">
                                      <p:cBhvr>
                                        <p:cTn id="7" dur="500"/>
                                        <p:tgtEl>
                                          <p:spTgt spid="8499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4998"/>
                                        </p:tgtEl>
                                        <p:attrNameLst>
                                          <p:attrName>style.visibility</p:attrName>
                                        </p:attrNameLst>
                                      </p:cBhvr>
                                      <p:to>
                                        <p:strVal val="visible"/>
                                      </p:to>
                                    </p:set>
                                    <p:animEffect transition="in" filter="wipe(left)">
                                      <p:cBhvr>
                                        <p:cTn id="11" dur="500"/>
                                        <p:tgtEl>
                                          <p:spTgt spid="84998"/>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4999"/>
                                        </p:tgtEl>
                                        <p:attrNameLst>
                                          <p:attrName>style.visibility</p:attrName>
                                        </p:attrNameLst>
                                      </p:cBhvr>
                                      <p:to>
                                        <p:strVal val="visible"/>
                                      </p:to>
                                    </p:set>
                                    <p:animEffect transition="in" filter="wipe(left)">
                                      <p:cBhvr>
                                        <p:cTn id="15" dur="500"/>
                                        <p:tgtEl>
                                          <p:spTgt spid="84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animBg="1"/>
      <p:bldP spid="84998" grpId="0" animBg="1"/>
      <p:bldP spid="8499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1"/>
          <p:cNvSpPr>
            <a:spLocks/>
          </p:cNvSpPr>
          <p:nvPr/>
        </p:nvSpPr>
        <p:spPr bwMode="auto">
          <a:xfrm>
            <a:off x="-3349" y="6697"/>
            <a:ext cx="9160744" cy="6849070"/>
          </a:xfrm>
          <a:prstGeom prst="rect">
            <a:avLst/>
          </a:prstGeom>
          <a:solidFill>
            <a:srgbClr val="6A6A6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grpSp>
        <p:nvGrpSpPr>
          <p:cNvPr id="87057" name="Group 17"/>
          <p:cNvGrpSpPr>
            <a:grpSpLocks/>
          </p:cNvGrpSpPr>
          <p:nvPr/>
        </p:nvGrpSpPr>
        <p:grpSpPr bwMode="auto">
          <a:xfrm>
            <a:off x="5027414" y="4509492"/>
            <a:ext cx="3598664" cy="1321594"/>
            <a:chOff x="0" y="0"/>
            <a:chExt cx="3223" cy="1184"/>
          </a:xfrm>
        </p:grpSpPr>
        <p:sp>
          <p:nvSpPr>
            <p:cNvPr id="87053" name="Rectangle 13"/>
            <p:cNvSpPr>
              <a:spLocks/>
            </p:cNvSpPr>
            <p:nvPr/>
          </p:nvSpPr>
          <p:spPr bwMode="auto">
            <a:xfrm>
              <a:off x="0" y="0"/>
              <a:ext cx="3223" cy="266"/>
            </a:xfrm>
            <a:prstGeom prst="rect">
              <a:avLst/>
            </a:prstGeom>
            <a:solidFill>
              <a:srgbClr val="FFFFFF"/>
            </a:solidFill>
            <a:ln w="12700" cap="flat">
              <a:solidFill>
                <a:srgbClr val="7F7F7F"/>
              </a:solidFill>
              <a:prstDash val="solid"/>
              <a:miter lim="800000"/>
              <a:headEnd type="none" w="med" len="med"/>
              <a:tailEnd type="none" w="med" len="med"/>
            </a:ln>
          </p:spPr>
          <p:txBody>
            <a:bodyPr lIns="0" tIns="0" rIns="0" bIns="0"/>
            <a:lstStyle/>
            <a:p>
              <a:endParaRPr lang="en-US"/>
            </a:p>
          </p:txBody>
        </p:sp>
        <p:sp>
          <p:nvSpPr>
            <p:cNvPr id="87054" name="Rectangle 14"/>
            <p:cNvSpPr>
              <a:spLocks/>
            </p:cNvSpPr>
            <p:nvPr/>
          </p:nvSpPr>
          <p:spPr bwMode="auto">
            <a:xfrm>
              <a:off x="0" y="305"/>
              <a:ext cx="3223" cy="267"/>
            </a:xfrm>
            <a:prstGeom prst="rect">
              <a:avLst/>
            </a:prstGeom>
            <a:solidFill>
              <a:srgbClr val="FFFFFF"/>
            </a:solidFill>
            <a:ln w="12700" cap="flat">
              <a:solidFill>
                <a:srgbClr val="7F7F7F"/>
              </a:solidFill>
              <a:prstDash val="solid"/>
              <a:miter lim="800000"/>
              <a:headEnd type="none" w="med" len="med"/>
              <a:tailEnd type="none" w="med" len="med"/>
            </a:ln>
          </p:spPr>
          <p:txBody>
            <a:bodyPr lIns="0" tIns="0" rIns="0" bIns="0"/>
            <a:lstStyle/>
            <a:p>
              <a:endParaRPr lang="en-US"/>
            </a:p>
          </p:txBody>
        </p:sp>
        <p:sp>
          <p:nvSpPr>
            <p:cNvPr id="87055" name="Rectangle 15"/>
            <p:cNvSpPr>
              <a:spLocks/>
            </p:cNvSpPr>
            <p:nvPr/>
          </p:nvSpPr>
          <p:spPr bwMode="auto">
            <a:xfrm>
              <a:off x="0" y="611"/>
              <a:ext cx="3223" cy="267"/>
            </a:xfrm>
            <a:prstGeom prst="rect">
              <a:avLst/>
            </a:prstGeom>
            <a:solidFill>
              <a:srgbClr val="FFFFFF"/>
            </a:solidFill>
            <a:ln w="12700" cap="flat">
              <a:solidFill>
                <a:srgbClr val="7F7F7F"/>
              </a:solidFill>
              <a:prstDash val="solid"/>
              <a:miter lim="800000"/>
              <a:headEnd type="none" w="med" len="med"/>
              <a:tailEnd type="none" w="med" len="med"/>
            </a:ln>
          </p:spPr>
          <p:txBody>
            <a:bodyPr lIns="0" tIns="0" rIns="0" bIns="0"/>
            <a:lstStyle/>
            <a:p>
              <a:endParaRPr lang="en-US"/>
            </a:p>
          </p:txBody>
        </p:sp>
        <p:sp>
          <p:nvSpPr>
            <p:cNvPr id="87056" name="Rectangle 16"/>
            <p:cNvSpPr>
              <a:spLocks/>
            </p:cNvSpPr>
            <p:nvPr/>
          </p:nvSpPr>
          <p:spPr bwMode="auto">
            <a:xfrm>
              <a:off x="0" y="917"/>
              <a:ext cx="3223" cy="267"/>
            </a:xfrm>
            <a:prstGeom prst="rect">
              <a:avLst/>
            </a:prstGeom>
            <a:solidFill>
              <a:srgbClr val="FFFFFF"/>
            </a:solidFill>
            <a:ln w="12700" cap="flat">
              <a:solidFill>
                <a:srgbClr val="7F7F7F"/>
              </a:solidFill>
              <a:prstDash val="solid"/>
              <a:miter lim="800000"/>
              <a:headEnd type="none" w="med" len="med"/>
              <a:tailEnd type="none" w="med" len="med"/>
            </a:ln>
          </p:spPr>
          <p:txBody>
            <a:bodyPr lIns="0" tIns="0" rIns="0" bIns="0"/>
            <a:lstStyle/>
            <a:p>
              <a:endParaRPr lang="en-US"/>
            </a:p>
          </p:txBody>
        </p:sp>
      </p:grpSp>
      <p:sp>
        <p:nvSpPr>
          <p:cNvPr id="87058" name="Rectangle 18"/>
          <p:cNvSpPr>
            <a:spLocks/>
          </p:cNvSpPr>
          <p:nvPr/>
        </p:nvSpPr>
        <p:spPr bwMode="auto">
          <a:xfrm>
            <a:off x="5036345" y="4508376"/>
            <a:ext cx="2250281" cy="294680"/>
          </a:xfrm>
          <a:prstGeom prst="rect">
            <a:avLst/>
          </a:prstGeom>
          <a:solidFill>
            <a:srgbClr val="65A93F">
              <a:alpha val="50980"/>
            </a:srgb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87059" name="Rectangle 19"/>
          <p:cNvSpPr>
            <a:spLocks/>
          </p:cNvSpPr>
          <p:nvPr/>
        </p:nvSpPr>
        <p:spPr bwMode="auto">
          <a:xfrm>
            <a:off x="5036344" y="4860712"/>
            <a:ext cx="1857375" cy="294680"/>
          </a:xfrm>
          <a:prstGeom prst="rect">
            <a:avLst/>
          </a:prstGeom>
          <a:solidFill>
            <a:srgbClr val="65A93F">
              <a:alpha val="50980"/>
            </a:srgb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87060" name="Rectangle 20"/>
          <p:cNvSpPr>
            <a:spLocks/>
          </p:cNvSpPr>
          <p:nvPr/>
        </p:nvSpPr>
        <p:spPr bwMode="auto">
          <a:xfrm>
            <a:off x="5036345" y="5190381"/>
            <a:ext cx="1678781" cy="294680"/>
          </a:xfrm>
          <a:prstGeom prst="rect">
            <a:avLst/>
          </a:prstGeom>
          <a:solidFill>
            <a:srgbClr val="65A93F">
              <a:alpha val="50980"/>
            </a:srgb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87061" name="Rectangle 21"/>
          <p:cNvSpPr>
            <a:spLocks/>
          </p:cNvSpPr>
          <p:nvPr/>
        </p:nvSpPr>
        <p:spPr bwMode="auto">
          <a:xfrm>
            <a:off x="5036345" y="5536406"/>
            <a:ext cx="1187648" cy="294680"/>
          </a:xfrm>
          <a:prstGeom prst="rect">
            <a:avLst/>
          </a:prstGeom>
          <a:solidFill>
            <a:srgbClr val="65A93F">
              <a:alpha val="50980"/>
            </a:srgb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87062" name="Rectangle 22"/>
          <p:cNvSpPr>
            <a:spLocks/>
          </p:cNvSpPr>
          <p:nvPr/>
        </p:nvSpPr>
        <p:spPr bwMode="auto">
          <a:xfrm>
            <a:off x="5808762" y="4518422"/>
            <a:ext cx="111889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700" dirty="0">
                <a:solidFill>
                  <a:srgbClr val="414141"/>
                </a:solidFill>
                <a:ea typeface="Gill Sans" charset="0"/>
                <a:cs typeface="Gill Sans" charset="0"/>
              </a:rPr>
              <a:t>EXTRINSIC </a:t>
            </a:r>
          </a:p>
        </p:txBody>
      </p:sp>
      <p:sp>
        <p:nvSpPr>
          <p:cNvPr id="87063" name="Oval 23"/>
          <p:cNvSpPr>
            <a:spLocks/>
          </p:cNvSpPr>
          <p:nvPr/>
        </p:nvSpPr>
        <p:spPr bwMode="auto">
          <a:xfrm>
            <a:off x="4214812" y="4420195"/>
            <a:ext cx="1491258" cy="1491258"/>
          </a:xfrm>
          <a:prstGeom prst="ellipse">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87070" name="Rectangle 30"/>
          <p:cNvSpPr>
            <a:spLocks/>
          </p:cNvSpPr>
          <p:nvPr/>
        </p:nvSpPr>
        <p:spPr bwMode="auto">
          <a:xfrm>
            <a:off x="5817692" y="4173022"/>
            <a:ext cx="1828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a:solidFill>
                  <a:srgbClr val="FFFFFF"/>
                </a:solidFill>
                <a:ea typeface="Gill Sans" charset="0"/>
                <a:cs typeface="Gill Sans" charset="0"/>
              </a:rPr>
              <a:t>MOTIVATION</a:t>
            </a:r>
          </a:p>
        </p:txBody>
      </p:sp>
      <p:pic>
        <p:nvPicPr>
          <p:cNvPr id="87076"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180" y="4500563"/>
            <a:ext cx="1339453"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7077" name="Rectangle 37"/>
          <p:cNvSpPr>
            <a:spLocks/>
          </p:cNvSpPr>
          <p:nvPr/>
        </p:nvSpPr>
        <p:spPr bwMode="auto">
          <a:xfrm>
            <a:off x="4555258" y="4993384"/>
            <a:ext cx="770944" cy="389530"/>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2500" dirty="0">
                <a:solidFill>
                  <a:srgbClr val="FFFFFF"/>
                </a:solidFill>
                <a:ea typeface="Gill Sans" charset="0"/>
                <a:cs typeface="Gill Sans" charset="0"/>
              </a:rPr>
              <a:t>WHY</a:t>
            </a:r>
          </a:p>
        </p:txBody>
      </p:sp>
      <p:sp>
        <p:nvSpPr>
          <p:cNvPr id="42" name="Rectangle 4"/>
          <p:cNvSpPr>
            <a:spLocks/>
          </p:cNvSpPr>
          <p:nvPr/>
        </p:nvSpPr>
        <p:spPr bwMode="auto">
          <a:xfrm>
            <a:off x="8" y="682459"/>
            <a:ext cx="4571999" cy="183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5701" tIns="35701" rIns="35701" bIns="35701"/>
          <a:lstStyle/>
          <a:p>
            <a:pPr algn="ctr"/>
            <a:r>
              <a:rPr lang="en-US" sz="3400" dirty="0">
                <a:solidFill>
                  <a:srgbClr val="FFFFFF"/>
                </a:solidFill>
                <a:latin typeface="TradeGothicLH-Extended" charset="0"/>
                <a:ea typeface="TradeGothicLH-Extended" charset="0"/>
                <a:cs typeface="TradeGothicLH-Extended" charset="0"/>
                <a:sym typeface="TradeGothicLH-Extended" charset="0"/>
              </a:rPr>
              <a:t>Assessment</a:t>
            </a:r>
          </a:p>
          <a:p>
            <a:pPr algn="ctr"/>
            <a:r>
              <a:rPr lang="en-US" sz="3400" dirty="0">
                <a:solidFill>
                  <a:srgbClr val="FFFFFF"/>
                </a:solidFill>
                <a:latin typeface="TradeGothicLH-Extended" charset="0"/>
                <a:ea typeface="TradeGothicLH-Extended" charset="0"/>
                <a:cs typeface="TradeGothicLH-Extended" charset="0"/>
                <a:sym typeface="TradeGothicLH-Extended" charset="0"/>
              </a:rPr>
              <a:t>of the Whole Student</a:t>
            </a:r>
          </a:p>
        </p:txBody>
      </p:sp>
      <p:sp>
        <p:nvSpPr>
          <p:cNvPr id="43" name="Rectangle 5"/>
          <p:cNvSpPr>
            <a:spLocks/>
          </p:cNvSpPr>
          <p:nvPr/>
        </p:nvSpPr>
        <p:spPr bwMode="auto">
          <a:xfrm>
            <a:off x="0" y="4692570"/>
            <a:ext cx="4572000" cy="60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781" tIns="50781" rIns="50781" bIns="50781"/>
          <a:lstStyle/>
          <a:p>
            <a:pPr algn="ctr">
              <a:lnSpc>
                <a:spcPct val="110000"/>
              </a:lnSpc>
            </a:pPr>
            <a:r>
              <a:rPr lang="en-US" sz="3400" dirty="0">
                <a:solidFill>
                  <a:srgbClr val="FFFFFF"/>
                </a:solidFill>
                <a:latin typeface="TradeGothicLH-Extended" charset="0"/>
                <a:ea typeface="TradeGothicLH-Extended" charset="0"/>
                <a:cs typeface="TradeGothicLH-Extended" charset="0"/>
                <a:sym typeface="TradeGothicLH-Extended" charset="0"/>
              </a:rPr>
              <a:t>InSight</a:t>
            </a:r>
            <a:r>
              <a:rPr lang="en-US" sz="2800" baseline="30000" dirty="0">
                <a:solidFill>
                  <a:srgbClr val="FFFFFF"/>
                </a:solidFill>
                <a:latin typeface="TradeGothicLH-Extended"/>
                <a:ea typeface="TradeGothicLH-Extended" charset="0"/>
                <a:cs typeface="TradeGothicLH-Extended" charset="0"/>
                <a:sym typeface="TradeGothicLH-Extended" charset="0"/>
              </a:rPr>
              <a:t>™</a:t>
            </a:r>
            <a:endParaRPr lang="en-US" sz="3400" baseline="30000" dirty="0">
              <a:solidFill>
                <a:srgbClr val="FFFFFF"/>
              </a:solidFill>
              <a:latin typeface="TradeGothicLH-Extended" charset="0"/>
              <a:ea typeface="TradeGothicLH-Extended" charset="0"/>
              <a:cs typeface="TradeGothicLH-Extended" charset="0"/>
              <a:sym typeface="TradeGothicLH-Extended" charset="0"/>
            </a:endParaRPr>
          </a:p>
        </p:txBody>
      </p:sp>
      <p:pic>
        <p:nvPicPr>
          <p:cNvPr id="44" name="Picture 30"/>
          <p:cNvPicPr>
            <a:picLocks noChangeAspect="1" noChangeArrowheads="1"/>
          </p:cNvPicPr>
          <p:nvPr/>
        </p:nvPicPr>
        <p:blipFill>
          <a:blip r:embed="rId4">
            <a:extLst>
              <a:ext uri="{28A0092B-C50C-407E-A947-70E740481C1C}">
                <a14:useLocalDpi xmlns:a14="http://schemas.microsoft.com/office/drawing/2010/main" val="0"/>
              </a:ext>
            </a:extLst>
          </a:blip>
          <a:srcRect l="14424" t="7555" r="21602" b="28658"/>
          <a:stretch>
            <a:fillRect/>
          </a:stretch>
        </p:blipFill>
        <p:spPr bwMode="auto">
          <a:xfrm>
            <a:off x="1250156" y="2553454"/>
            <a:ext cx="2099592"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5" name="Rectangle 22"/>
          <p:cNvSpPr>
            <a:spLocks/>
          </p:cNvSpPr>
          <p:nvPr/>
        </p:nvSpPr>
        <p:spPr bwMode="auto">
          <a:xfrm>
            <a:off x="5804017" y="4883534"/>
            <a:ext cx="143943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700" dirty="0">
                <a:solidFill>
                  <a:srgbClr val="414141"/>
                </a:solidFill>
                <a:ea typeface="Gill Sans" charset="0"/>
                <a:cs typeface="Gill Sans" charset="0"/>
              </a:rPr>
              <a:t>SELF-EFFICACY</a:t>
            </a:r>
          </a:p>
        </p:txBody>
      </p:sp>
      <p:sp>
        <p:nvSpPr>
          <p:cNvPr id="46" name="Rectangle 22"/>
          <p:cNvSpPr>
            <a:spLocks/>
          </p:cNvSpPr>
          <p:nvPr/>
        </p:nvSpPr>
        <p:spPr bwMode="auto">
          <a:xfrm>
            <a:off x="5817694" y="5207065"/>
            <a:ext cx="63017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700" dirty="0">
                <a:solidFill>
                  <a:srgbClr val="414141"/>
                </a:solidFill>
                <a:ea typeface="Gill Sans" charset="0"/>
                <a:cs typeface="Gill Sans" charset="0"/>
              </a:rPr>
              <a:t>VALUE</a:t>
            </a:r>
          </a:p>
        </p:txBody>
      </p:sp>
      <p:sp>
        <p:nvSpPr>
          <p:cNvPr id="47" name="Rectangle 22"/>
          <p:cNvSpPr>
            <a:spLocks/>
          </p:cNvSpPr>
          <p:nvPr/>
        </p:nvSpPr>
        <p:spPr bwMode="auto">
          <a:xfrm>
            <a:off x="5808762" y="5551416"/>
            <a:ext cx="93615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700" dirty="0">
                <a:solidFill>
                  <a:srgbClr val="414141"/>
                </a:solidFill>
                <a:ea typeface="Gill Sans" charset="0"/>
                <a:cs typeface="Gill Sans" charset="0"/>
              </a:rPr>
              <a:t>INTEREST</a:t>
            </a:r>
          </a:p>
        </p:txBody>
      </p:sp>
      <p:sp>
        <p:nvSpPr>
          <p:cNvPr id="48" name="Rectangle 2"/>
          <p:cNvSpPr>
            <a:spLocks/>
          </p:cNvSpPr>
          <p:nvPr/>
        </p:nvSpPr>
        <p:spPr bwMode="auto">
          <a:xfrm>
            <a:off x="5206008" y="937617"/>
            <a:ext cx="3464719" cy="366117"/>
          </a:xfrm>
          <a:prstGeom prst="rect">
            <a:avLst/>
          </a:prstGeom>
          <a:solidFill>
            <a:srgbClr val="FFFFFF"/>
          </a:solidFill>
          <a:ln w="12700" cap="flat">
            <a:solidFill>
              <a:srgbClr val="7F7F7F"/>
            </a:solidFill>
            <a:prstDash val="solid"/>
            <a:miter lim="800000"/>
            <a:headEnd type="none" w="med" len="med"/>
            <a:tailEnd type="none" w="med" len="med"/>
          </a:ln>
        </p:spPr>
        <p:txBody>
          <a:bodyPr lIns="0" tIns="0" rIns="0" bIns="0"/>
          <a:lstStyle/>
          <a:p>
            <a:endParaRPr lang="en-US"/>
          </a:p>
        </p:txBody>
      </p:sp>
      <p:sp>
        <p:nvSpPr>
          <p:cNvPr id="49" name="Rectangle 3"/>
          <p:cNvSpPr>
            <a:spLocks/>
          </p:cNvSpPr>
          <p:nvPr/>
        </p:nvSpPr>
        <p:spPr bwMode="auto">
          <a:xfrm>
            <a:off x="5206008" y="1357313"/>
            <a:ext cx="3464719" cy="366117"/>
          </a:xfrm>
          <a:prstGeom prst="rect">
            <a:avLst/>
          </a:prstGeom>
          <a:solidFill>
            <a:srgbClr val="FFFFFF"/>
          </a:solidFill>
          <a:ln w="12700" cap="flat">
            <a:solidFill>
              <a:srgbClr val="7F7F7F"/>
            </a:solidFill>
            <a:prstDash val="solid"/>
            <a:miter lim="800000"/>
            <a:headEnd type="none" w="med" len="med"/>
            <a:tailEnd type="none" w="med" len="med"/>
          </a:ln>
        </p:spPr>
        <p:txBody>
          <a:bodyPr lIns="0" tIns="0" rIns="0" bIns="0"/>
          <a:lstStyle/>
          <a:p>
            <a:endParaRPr lang="en-US"/>
          </a:p>
        </p:txBody>
      </p:sp>
      <p:sp>
        <p:nvSpPr>
          <p:cNvPr id="50" name="Rectangle 4"/>
          <p:cNvSpPr>
            <a:spLocks/>
          </p:cNvSpPr>
          <p:nvPr/>
        </p:nvSpPr>
        <p:spPr bwMode="auto">
          <a:xfrm>
            <a:off x="5206008" y="1777009"/>
            <a:ext cx="3464719" cy="366117"/>
          </a:xfrm>
          <a:prstGeom prst="rect">
            <a:avLst/>
          </a:prstGeom>
          <a:solidFill>
            <a:srgbClr val="FFFFFF"/>
          </a:solidFill>
          <a:ln w="12700" cap="flat">
            <a:solidFill>
              <a:srgbClr val="7F7F7F"/>
            </a:solidFill>
            <a:prstDash val="solid"/>
            <a:miter lim="800000"/>
            <a:headEnd type="none" w="med" len="med"/>
            <a:tailEnd type="none" w="med" len="med"/>
          </a:ln>
        </p:spPr>
        <p:txBody>
          <a:bodyPr lIns="0" tIns="0" rIns="0" bIns="0"/>
          <a:lstStyle/>
          <a:p>
            <a:endParaRPr lang="en-US"/>
          </a:p>
        </p:txBody>
      </p:sp>
      <p:sp>
        <p:nvSpPr>
          <p:cNvPr id="51" name="Rectangle 5"/>
          <p:cNvSpPr>
            <a:spLocks/>
          </p:cNvSpPr>
          <p:nvPr/>
        </p:nvSpPr>
        <p:spPr bwMode="auto">
          <a:xfrm>
            <a:off x="5214938" y="946547"/>
            <a:ext cx="1857375" cy="357188"/>
          </a:xfrm>
          <a:prstGeom prst="rect">
            <a:avLst/>
          </a:prstGeom>
          <a:solidFill>
            <a:srgbClr val="EF973A">
              <a:alpha val="50000"/>
            </a:srgbClr>
          </a:solidFill>
          <a:ln>
            <a:noFill/>
          </a:ln>
          <a:extLst>
            <a:ext uri="{91240B29-F687-4F45-9708-019B960494DF}">
              <a14:hiddenLine xmlns:a14="http://schemas.microsoft.com/office/drawing/2010/main" w="25400" cap="flat">
                <a:solidFill>
                  <a:schemeClr val="tx1">
                    <a:alpha val="50000"/>
                  </a:schemeClr>
                </a:solidFill>
                <a:miter lim="800000"/>
                <a:headEnd type="none" w="med" len="med"/>
                <a:tailEnd type="none" w="med" len="med"/>
              </a14:hiddenLine>
            </a:ext>
          </a:extLst>
        </p:spPr>
        <p:txBody>
          <a:bodyPr lIns="0" tIns="0" rIns="0" bIns="0"/>
          <a:lstStyle/>
          <a:p>
            <a:endParaRPr lang="en-US"/>
          </a:p>
        </p:txBody>
      </p:sp>
      <p:sp>
        <p:nvSpPr>
          <p:cNvPr id="52" name="Rectangle 6"/>
          <p:cNvSpPr>
            <a:spLocks/>
          </p:cNvSpPr>
          <p:nvPr/>
        </p:nvSpPr>
        <p:spPr bwMode="auto">
          <a:xfrm>
            <a:off x="5214937" y="1366243"/>
            <a:ext cx="2178844" cy="357188"/>
          </a:xfrm>
          <a:prstGeom prst="rect">
            <a:avLst/>
          </a:prstGeom>
          <a:solidFill>
            <a:srgbClr val="EF973A">
              <a:alpha val="50000"/>
            </a:srgbClr>
          </a:solidFill>
          <a:ln>
            <a:noFill/>
          </a:ln>
          <a:extLst>
            <a:ext uri="{91240B29-F687-4F45-9708-019B960494DF}">
              <a14:hiddenLine xmlns:a14="http://schemas.microsoft.com/office/drawing/2010/main" w="25400" cap="flat">
                <a:solidFill>
                  <a:schemeClr val="tx1">
                    <a:alpha val="50000"/>
                  </a:schemeClr>
                </a:solidFill>
                <a:miter lim="800000"/>
                <a:headEnd type="none" w="med" len="med"/>
                <a:tailEnd type="none" w="med" len="med"/>
              </a14:hiddenLine>
            </a:ext>
          </a:extLst>
        </p:spPr>
        <p:txBody>
          <a:bodyPr lIns="0" tIns="0" rIns="0" bIns="0"/>
          <a:lstStyle/>
          <a:p>
            <a:endParaRPr lang="en-US"/>
          </a:p>
        </p:txBody>
      </p:sp>
      <p:sp>
        <p:nvSpPr>
          <p:cNvPr id="53" name="Rectangle 7"/>
          <p:cNvSpPr>
            <a:spLocks/>
          </p:cNvSpPr>
          <p:nvPr/>
        </p:nvSpPr>
        <p:spPr bwMode="auto">
          <a:xfrm>
            <a:off x="5214938" y="1777008"/>
            <a:ext cx="1419820" cy="357188"/>
          </a:xfrm>
          <a:prstGeom prst="rect">
            <a:avLst/>
          </a:prstGeom>
          <a:solidFill>
            <a:srgbClr val="EF973A">
              <a:alpha val="50000"/>
            </a:srgbClr>
          </a:solidFill>
          <a:ln>
            <a:noFill/>
          </a:ln>
          <a:extLst>
            <a:ext uri="{91240B29-F687-4F45-9708-019B960494DF}">
              <a14:hiddenLine xmlns:a14="http://schemas.microsoft.com/office/drawing/2010/main" w="25400" cap="flat">
                <a:solidFill>
                  <a:schemeClr val="tx1">
                    <a:alpha val="50000"/>
                  </a:schemeClr>
                </a:solidFill>
                <a:miter lim="800000"/>
                <a:headEnd type="none" w="med" len="med"/>
                <a:tailEnd type="none" w="med" len="med"/>
              </a14:hiddenLine>
            </a:ext>
          </a:extLst>
        </p:spPr>
        <p:txBody>
          <a:bodyPr lIns="0" tIns="0" rIns="0" bIns="0"/>
          <a:lstStyle/>
          <a:p>
            <a:endParaRPr lang="en-US"/>
          </a:p>
        </p:txBody>
      </p:sp>
      <p:sp>
        <p:nvSpPr>
          <p:cNvPr id="54" name="Oval 14"/>
          <p:cNvSpPr>
            <a:spLocks/>
          </p:cNvSpPr>
          <p:nvPr/>
        </p:nvSpPr>
        <p:spPr bwMode="auto">
          <a:xfrm>
            <a:off x="4214812" y="794742"/>
            <a:ext cx="1491258" cy="1491258"/>
          </a:xfrm>
          <a:prstGeom prst="ellipse">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pic>
        <p:nvPicPr>
          <p:cNvPr id="55"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5180" y="875109"/>
            <a:ext cx="1339453"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6" name="Rectangle 22"/>
          <p:cNvSpPr>
            <a:spLocks/>
          </p:cNvSpPr>
          <p:nvPr/>
        </p:nvSpPr>
        <p:spPr bwMode="auto">
          <a:xfrm>
            <a:off x="4519540" y="1341143"/>
            <a:ext cx="828968" cy="389530"/>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2500" dirty="0">
                <a:solidFill>
                  <a:srgbClr val="FFFFFF"/>
                </a:solidFill>
                <a:ea typeface="Gill Sans" charset="0"/>
                <a:cs typeface="Gill Sans" charset="0"/>
              </a:rPr>
              <a:t>HOW</a:t>
            </a:r>
          </a:p>
        </p:txBody>
      </p:sp>
      <p:sp>
        <p:nvSpPr>
          <p:cNvPr id="57" name="Rectangle 23"/>
          <p:cNvSpPr>
            <a:spLocks/>
          </p:cNvSpPr>
          <p:nvPr/>
        </p:nvSpPr>
        <p:spPr bwMode="auto">
          <a:xfrm>
            <a:off x="5755192" y="601147"/>
            <a:ext cx="16126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a:solidFill>
                  <a:srgbClr val="FFFFFF"/>
                </a:solidFill>
                <a:ea typeface="Gill Sans" charset="0"/>
                <a:cs typeface="Gill Sans" charset="0"/>
              </a:rPr>
              <a:t>EFFICIENCY</a:t>
            </a:r>
          </a:p>
        </p:txBody>
      </p:sp>
      <p:sp>
        <p:nvSpPr>
          <p:cNvPr id="58" name="Rectangle 24"/>
          <p:cNvSpPr>
            <a:spLocks/>
          </p:cNvSpPr>
          <p:nvPr/>
        </p:nvSpPr>
        <p:spPr bwMode="auto">
          <a:xfrm>
            <a:off x="5746255" y="1841808"/>
            <a:ext cx="28455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700" dirty="0">
                <a:solidFill>
                  <a:srgbClr val="414141"/>
                </a:solidFill>
                <a:ea typeface="Gill Sans" charset="0"/>
                <a:cs typeface="Gill Sans" charset="0"/>
              </a:rPr>
              <a:t>LETTER RECOGNITION SPAN</a:t>
            </a:r>
          </a:p>
        </p:txBody>
      </p:sp>
      <p:sp>
        <p:nvSpPr>
          <p:cNvPr id="59" name="Rectangle 24"/>
          <p:cNvSpPr>
            <a:spLocks/>
          </p:cNvSpPr>
          <p:nvPr/>
        </p:nvSpPr>
        <p:spPr bwMode="auto">
          <a:xfrm>
            <a:off x="5791201" y="1417320"/>
            <a:ext cx="18787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700" dirty="0">
                <a:solidFill>
                  <a:srgbClr val="414141"/>
                </a:solidFill>
                <a:ea typeface="Gill Sans" charset="0"/>
                <a:cs typeface="Gill Sans" charset="0"/>
              </a:rPr>
              <a:t>VISUAL SCANNING</a:t>
            </a:r>
          </a:p>
        </p:txBody>
      </p:sp>
      <p:sp>
        <p:nvSpPr>
          <p:cNvPr id="60" name="Rectangle 24"/>
          <p:cNvSpPr>
            <a:spLocks/>
          </p:cNvSpPr>
          <p:nvPr/>
        </p:nvSpPr>
        <p:spPr bwMode="auto">
          <a:xfrm>
            <a:off x="5745481" y="1003608"/>
            <a:ext cx="28839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700" dirty="0">
                <a:solidFill>
                  <a:srgbClr val="414141"/>
                </a:solidFill>
                <a:ea typeface="Gill Sans" charset="0"/>
                <a:cs typeface="Gill Sans" charset="0"/>
              </a:rPr>
              <a:t>COMP-BASED READING RATE</a:t>
            </a:r>
          </a:p>
        </p:txBody>
      </p:sp>
      <p:sp>
        <p:nvSpPr>
          <p:cNvPr id="61" name="Rectangle 2"/>
          <p:cNvSpPr>
            <a:spLocks/>
          </p:cNvSpPr>
          <p:nvPr/>
        </p:nvSpPr>
        <p:spPr bwMode="auto">
          <a:xfrm>
            <a:off x="4911328" y="2705695"/>
            <a:ext cx="3741539" cy="625078"/>
          </a:xfrm>
          <a:prstGeom prst="rect">
            <a:avLst/>
          </a:prstGeom>
          <a:solidFill>
            <a:srgbClr val="FFFFFF"/>
          </a:solidFill>
          <a:ln w="12700" cap="flat">
            <a:solidFill>
              <a:srgbClr val="7F7F7F"/>
            </a:solidFill>
            <a:prstDash val="solid"/>
            <a:miter lim="800000"/>
            <a:headEnd type="none" w="med" len="med"/>
            <a:tailEnd type="none" w="med" len="med"/>
          </a:ln>
        </p:spPr>
        <p:txBody>
          <a:bodyPr lIns="0" tIns="0" rIns="0" bIns="0"/>
          <a:lstStyle/>
          <a:p>
            <a:endParaRPr lang="en-US"/>
          </a:p>
        </p:txBody>
      </p:sp>
      <p:sp>
        <p:nvSpPr>
          <p:cNvPr id="62" name="Rectangle 3"/>
          <p:cNvSpPr>
            <a:spLocks/>
          </p:cNvSpPr>
          <p:nvPr/>
        </p:nvSpPr>
        <p:spPr bwMode="auto">
          <a:xfrm>
            <a:off x="5063133" y="3384352"/>
            <a:ext cx="3598664" cy="616148"/>
          </a:xfrm>
          <a:prstGeom prst="rect">
            <a:avLst/>
          </a:prstGeom>
          <a:solidFill>
            <a:srgbClr val="FFFFFF"/>
          </a:solidFill>
          <a:ln w="12700" cap="flat">
            <a:solidFill>
              <a:srgbClr val="7F7F7F"/>
            </a:solidFill>
            <a:prstDash val="solid"/>
            <a:miter lim="800000"/>
            <a:headEnd type="none" w="med" len="med"/>
            <a:tailEnd type="none" w="med" len="med"/>
          </a:ln>
        </p:spPr>
        <p:txBody>
          <a:bodyPr lIns="0" tIns="0" rIns="0" bIns="0"/>
          <a:lstStyle/>
          <a:p>
            <a:endParaRPr lang="en-US"/>
          </a:p>
        </p:txBody>
      </p:sp>
      <p:sp>
        <p:nvSpPr>
          <p:cNvPr id="63" name="Rectangle 4"/>
          <p:cNvSpPr>
            <a:spLocks/>
          </p:cNvSpPr>
          <p:nvPr/>
        </p:nvSpPr>
        <p:spPr bwMode="auto">
          <a:xfrm>
            <a:off x="5206008" y="2720936"/>
            <a:ext cx="1937742" cy="616148"/>
          </a:xfrm>
          <a:prstGeom prst="rect">
            <a:avLst/>
          </a:prstGeom>
          <a:solidFill>
            <a:srgbClr val="1C61AB">
              <a:alpha val="40784"/>
            </a:srgb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64" name="Rectangle 5"/>
          <p:cNvSpPr>
            <a:spLocks/>
          </p:cNvSpPr>
          <p:nvPr/>
        </p:nvSpPr>
        <p:spPr bwMode="auto">
          <a:xfrm>
            <a:off x="5375673" y="3393281"/>
            <a:ext cx="1339453" cy="616148"/>
          </a:xfrm>
          <a:prstGeom prst="rect">
            <a:avLst/>
          </a:prstGeom>
          <a:solidFill>
            <a:srgbClr val="1C61AB">
              <a:alpha val="40784"/>
            </a:srgb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65" name="Rectangle 6"/>
          <p:cNvSpPr>
            <a:spLocks/>
          </p:cNvSpPr>
          <p:nvPr/>
        </p:nvSpPr>
        <p:spPr bwMode="auto">
          <a:xfrm>
            <a:off x="5817700" y="2919234"/>
            <a:ext cx="28351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lgn="l"/>
            <a:r>
              <a:rPr lang="en-US" sz="1700" dirty="0">
                <a:solidFill>
                  <a:srgbClr val="414141"/>
                </a:solidFill>
                <a:ea typeface="Gill Sans" charset="0"/>
                <a:cs typeface="Gill Sans" charset="0"/>
              </a:rPr>
              <a:t>VOCABULARY LEVEL</a:t>
            </a:r>
          </a:p>
        </p:txBody>
      </p:sp>
      <p:sp>
        <p:nvSpPr>
          <p:cNvPr id="66" name="Oval 7"/>
          <p:cNvSpPr>
            <a:spLocks/>
          </p:cNvSpPr>
          <p:nvPr/>
        </p:nvSpPr>
        <p:spPr bwMode="auto">
          <a:xfrm>
            <a:off x="4214812" y="2616398"/>
            <a:ext cx="1491258" cy="1491258"/>
          </a:xfrm>
          <a:prstGeom prst="ellipse">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pic>
        <p:nvPicPr>
          <p:cNvPr id="67"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5180" y="2705695"/>
            <a:ext cx="1339453"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8" name="Rectangle 13"/>
          <p:cNvSpPr>
            <a:spLocks/>
          </p:cNvSpPr>
          <p:nvPr/>
        </p:nvSpPr>
        <p:spPr bwMode="auto">
          <a:xfrm>
            <a:off x="4457031" y="3162798"/>
            <a:ext cx="954844" cy="389530"/>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2500" dirty="0">
                <a:solidFill>
                  <a:srgbClr val="FFFFFF"/>
                </a:solidFill>
                <a:ea typeface="Gill Sans" charset="0"/>
                <a:cs typeface="Gill Sans" charset="0"/>
              </a:rPr>
              <a:t>WHAT</a:t>
            </a:r>
          </a:p>
        </p:txBody>
      </p:sp>
      <p:sp>
        <p:nvSpPr>
          <p:cNvPr id="69" name="Rectangle 14"/>
          <p:cNvSpPr>
            <a:spLocks/>
          </p:cNvSpPr>
          <p:nvPr/>
        </p:nvSpPr>
        <p:spPr bwMode="auto">
          <a:xfrm>
            <a:off x="5773043" y="2369225"/>
            <a:ext cx="1423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a:solidFill>
                  <a:srgbClr val="FFFFFF"/>
                </a:solidFill>
                <a:ea typeface="Gill Sans" charset="0"/>
                <a:cs typeface="Gill Sans" charset="0"/>
              </a:rPr>
              <a:t>CAPACITY</a:t>
            </a:r>
          </a:p>
        </p:txBody>
      </p:sp>
      <p:sp>
        <p:nvSpPr>
          <p:cNvPr id="70" name="Rectangle 6"/>
          <p:cNvSpPr>
            <a:spLocks/>
          </p:cNvSpPr>
          <p:nvPr/>
        </p:nvSpPr>
        <p:spPr bwMode="auto">
          <a:xfrm>
            <a:off x="5821688" y="3576935"/>
            <a:ext cx="283118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lgn="l"/>
            <a:r>
              <a:rPr lang="en-US" sz="1700" dirty="0">
                <a:solidFill>
                  <a:srgbClr val="414141"/>
                </a:solidFill>
                <a:ea typeface="Gill Sans" charset="0"/>
                <a:cs typeface="Gill Sans" charset="0"/>
              </a:rPr>
              <a:t>COMPREHENSION LEVEL</a:t>
            </a:r>
          </a:p>
        </p:txBody>
      </p:sp>
    </p:spTree>
    <p:extLst>
      <p:ext uri="{BB962C8B-B14F-4D97-AF65-F5344CB8AC3E}">
        <p14:creationId xmlns:p14="http://schemas.microsoft.com/office/powerpoint/2010/main" val="353788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7058"/>
                                        </p:tgtEl>
                                        <p:attrNameLst>
                                          <p:attrName>style.visibility</p:attrName>
                                        </p:attrNameLst>
                                      </p:cBhvr>
                                      <p:to>
                                        <p:strVal val="visible"/>
                                      </p:to>
                                    </p:set>
                                    <p:animEffect transition="in" filter="wipe(left)">
                                      <p:cBhvr>
                                        <p:cTn id="7" dur="500"/>
                                        <p:tgtEl>
                                          <p:spTgt spid="8705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7059"/>
                                        </p:tgtEl>
                                        <p:attrNameLst>
                                          <p:attrName>style.visibility</p:attrName>
                                        </p:attrNameLst>
                                      </p:cBhvr>
                                      <p:to>
                                        <p:strVal val="visible"/>
                                      </p:to>
                                    </p:set>
                                    <p:animEffect transition="in" filter="wipe(left)">
                                      <p:cBhvr>
                                        <p:cTn id="11" dur="500"/>
                                        <p:tgtEl>
                                          <p:spTgt spid="8705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7060"/>
                                        </p:tgtEl>
                                        <p:attrNameLst>
                                          <p:attrName>style.visibility</p:attrName>
                                        </p:attrNameLst>
                                      </p:cBhvr>
                                      <p:to>
                                        <p:strVal val="visible"/>
                                      </p:to>
                                    </p:set>
                                    <p:animEffect transition="in" filter="wipe(left)">
                                      <p:cBhvr>
                                        <p:cTn id="15" dur="500"/>
                                        <p:tgtEl>
                                          <p:spTgt spid="87060"/>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7061"/>
                                        </p:tgtEl>
                                        <p:attrNameLst>
                                          <p:attrName>style.visibility</p:attrName>
                                        </p:attrNameLst>
                                      </p:cBhvr>
                                      <p:to>
                                        <p:strVal val="visible"/>
                                      </p:to>
                                    </p:set>
                                    <p:animEffect transition="in" filter="wipe(left)">
                                      <p:cBhvr>
                                        <p:cTn id="19" dur="500"/>
                                        <p:tgtEl>
                                          <p:spTgt spid="87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58" grpId="0" animBg="1"/>
      <p:bldP spid="87059" grpId="0" animBg="1"/>
      <p:bldP spid="87060" grpId="0" animBg="1"/>
      <p:bldP spid="870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8908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1500" b="39400"/>
          <a:stretch/>
        </p:blipFill>
        <p:spPr bwMode="auto">
          <a:xfrm>
            <a:off x="76200" y="0"/>
            <a:ext cx="8929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7223760" y="-2301233"/>
            <a:ext cx="640080" cy="5943599"/>
          </a:xfrm>
        </p:spPr>
        <p:txBody>
          <a:bodyPr>
            <a:normAutofit fontScale="90000"/>
          </a:bodyPr>
          <a:lstStyle/>
          <a:p>
            <a:r>
              <a:rPr lang="en-US" dirty="0" smtClean="0"/>
              <a:t>Universal Screening Report</a:t>
            </a:r>
            <a:endParaRPr lang="en-US" dirty="0"/>
          </a:p>
        </p:txBody>
      </p:sp>
    </p:spTree>
    <p:extLst>
      <p:ext uri="{BB962C8B-B14F-4D97-AF65-F5344CB8AC3E}">
        <p14:creationId xmlns:p14="http://schemas.microsoft.com/office/powerpoint/2010/main" val="283786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911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58" b="39440"/>
          <a:stretch/>
        </p:blipFill>
        <p:spPr bwMode="auto">
          <a:xfrm>
            <a:off x="73152" y="0"/>
            <a:ext cx="8929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20959" y="-1632436"/>
            <a:ext cx="640080" cy="4606005"/>
          </a:xfrm>
        </p:spPr>
        <p:txBody>
          <a:bodyPr>
            <a:normAutofit fontScale="90000"/>
          </a:bodyPr>
          <a:lstStyle/>
          <a:p>
            <a:r>
              <a:rPr lang="en-US" dirty="0" smtClean="0"/>
              <a:t>Placement Report</a:t>
            </a:r>
            <a:endParaRPr lang="en-US" dirty="0"/>
          </a:p>
        </p:txBody>
      </p:sp>
    </p:spTree>
    <p:extLst>
      <p:ext uri="{BB962C8B-B14F-4D97-AF65-F5344CB8AC3E}">
        <p14:creationId xmlns:p14="http://schemas.microsoft.com/office/powerpoint/2010/main" val="409466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9318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1458" b="39440"/>
          <a:stretch/>
        </p:blipFill>
        <p:spPr bwMode="auto">
          <a:xfrm>
            <a:off x="73152" y="0"/>
            <a:ext cx="8929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Benchmark Report</a:t>
            </a:r>
            <a:endParaRPr lang="en-US" dirty="0"/>
          </a:p>
        </p:txBody>
      </p:sp>
    </p:spTree>
    <p:extLst>
      <p:ext uri="{BB962C8B-B14F-4D97-AF65-F5344CB8AC3E}">
        <p14:creationId xmlns:p14="http://schemas.microsoft.com/office/powerpoint/2010/main" val="180563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95233"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1458" b="39440"/>
          <a:stretch/>
        </p:blipFill>
        <p:spPr bwMode="auto">
          <a:xfrm>
            <a:off x="73152" y="0"/>
            <a:ext cx="8929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5235" name="Picture 3"/>
          <p:cNvPicPr>
            <a:picLocks noChangeAspect="1" noChangeArrowheads="1"/>
          </p:cNvPicPr>
          <p:nvPr/>
        </p:nvPicPr>
        <p:blipFill>
          <a:blip r:embed="rId3">
            <a:extLst>
              <a:ext uri="{28A0092B-C50C-407E-A947-70E740481C1C}">
                <a14:useLocalDpi xmlns:a14="http://schemas.microsoft.com/office/drawing/2010/main" val="0"/>
              </a:ext>
            </a:extLst>
          </a:blip>
          <a:srcRect l="4700" t="57019" r="1999"/>
          <a:stretch>
            <a:fillRect/>
          </a:stretch>
        </p:blipFill>
        <p:spPr bwMode="auto">
          <a:xfrm>
            <a:off x="431602" y="1846995"/>
            <a:ext cx="8331398" cy="498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Benchmark Report</a:t>
            </a:r>
            <a:endParaRPr lang="en-US" dirty="0"/>
          </a:p>
        </p:txBody>
      </p:sp>
    </p:spTree>
    <p:extLst>
      <p:ext uri="{BB962C8B-B14F-4D97-AF65-F5344CB8AC3E}">
        <p14:creationId xmlns:p14="http://schemas.microsoft.com/office/powerpoint/2010/main" val="362708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993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93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789" y="2277070"/>
            <a:ext cx="517922" cy="62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The Intelligent </a:t>
            </a:r>
            <a:r>
              <a:rPr lang="en-US" dirty="0" err="1" smtClean="0"/>
              <a:t>eReader</a:t>
            </a:r>
            <a:endParaRPr lang="en-US" dirty="0"/>
          </a:p>
        </p:txBody>
      </p:sp>
    </p:spTree>
    <p:extLst>
      <p:ext uri="{BB962C8B-B14F-4D97-AF65-F5344CB8AC3E}">
        <p14:creationId xmlns:p14="http://schemas.microsoft.com/office/powerpoint/2010/main" val="304495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afterEffect">
                                  <p:stCondLst>
                                    <p:cond delay="0"/>
                                  </p:stCondLst>
                                  <p:childTnLst>
                                    <p:set>
                                      <p:cBhvr>
                                        <p:cTn id="6" dur="1" fill="hold">
                                          <p:stCondLst>
                                            <p:cond delay="0"/>
                                          </p:stCondLst>
                                        </p:cTn>
                                        <p:tgtEl>
                                          <p:spTgt spid="99330"/>
                                        </p:tgtEl>
                                        <p:attrNameLst>
                                          <p:attrName>style.visibility</p:attrName>
                                        </p:attrNameLst>
                                      </p:cBhvr>
                                      <p:to>
                                        <p:strVal val="visible"/>
                                      </p:to>
                                    </p:set>
                                    <p:anim calcmode="lin" valueType="num">
                                      <p:cBhvr additive="base">
                                        <p:cTn id="7" dur="500" fill="hold"/>
                                        <p:tgtEl>
                                          <p:spTgt spid="99330"/>
                                        </p:tgtEl>
                                        <p:attrNameLst>
                                          <p:attrName>ppt_x</p:attrName>
                                        </p:attrNameLst>
                                      </p:cBhvr>
                                      <p:tavLst>
                                        <p:tav tm="0">
                                          <p:val>
                                            <p:strVal val="1+#ppt_w/2"/>
                                          </p:val>
                                        </p:tav>
                                        <p:tav tm="100000">
                                          <p:val>
                                            <p:strVal val="#ppt_x"/>
                                          </p:val>
                                        </p:tav>
                                      </p:tavLst>
                                    </p:anim>
                                    <p:anim calcmode="lin" valueType="num">
                                      <p:cBhvr additive="base">
                                        <p:cTn id="8" dur="500" fill="hold"/>
                                        <p:tgtEl>
                                          <p:spTgt spid="993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1013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Engaging the Student</a:t>
            </a:r>
            <a:endParaRPr lang="en-US" dirty="0"/>
          </a:p>
        </p:txBody>
      </p:sp>
    </p:spTree>
    <p:extLst>
      <p:ext uri="{BB962C8B-B14F-4D97-AF65-F5344CB8AC3E}">
        <p14:creationId xmlns:p14="http://schemas.microsoft.com/office/powerpoint/2010/main" val="4131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792162"/>
          </a:xfrm>
        </p:spPr>
        <p:txBody>
          <a:bodyPr>
            <a:noAutofit/>
          </a:bodyPr>
          <a:lstStyle/>
          <a:p>
            <a:r>
              <a:rPr lang="en-US" sz="6000" dirty="0" smtClean="0"/>
              <a:t>Learn.readingplus.com</a:t>
            </a:r>
            <a:endParaRPr lang="en-US" sz="6000" dirty="0"/>
          </a:p>
        </p:txBody>
      </p:sp>
      <p:sp>
        <p:nvSpPr>
          <p:cNvPr id="2" name="Rectangle 1"/>
          <p:cNvSpPr/>
          <p:nvPr/>
        </p:nvSpPr>
        <p:spPr>
          <a:xfrm>
            <a:off x="1600200" y="2209800"/>
            <a:ext cx="5562600" cy="3724096"/>
          </a:xfrm>
          <a:prstGeom prst="rect">
            <a:avLst/>
          </a:prstGeom>
        </p:spPr>
        <p:txBody>
          <a:bodyPr wrap="square">
            <a:spAutoFit/>
          </a:bodyPr>
          <a:lstStyle/>
          <a:p>
            <a:r>
              <a:rPr lang="en-US" sz="3200" dirty="0">
                <a:hlinkClick r:id="rId2"/>
              </a:rPr>
              <a:t>https://</a:t>
            </a:r>
            <a:r>
              <a:rPr lang="en-US" sz="3200" dirty="0" smtClean="0">
                <a:hlinkClick r:id="rId2"/>
              </a:rPr>
              <a:t>learn.readingplus.com/wp-content/uploads/2013/07/Implementation-Planning-Worksheet-for-Administrators.pdf</a:t>
            </a:r>
            <a:endParaRPr lang="en-US" sz="3200" dirty="0" smtClean="0"/>
          </a:p>
          <a:p>
            <a:endParaRPr lang="en-US" sz="3200" dirty="0"/>
          </a:p>
          <a:p>
            <a:r>
              <a:rPr lang="en-US" sz="4400" dirty="0" smtClean="0">
                <a:solidFill>
                  <a:schemeClr val="tx2"/>
                </a:solidFill>
              </a:rPr>
              <a:t>Due November 8, 2013</a:t>
            </a:r>
            <a:endParaRPr lang="en-US" sz="4400" dirty="0">
              <a:solidFill>
                <a:schemeClr val="tx2"/>
              </a:solidFill>
            </a:endParaRPr>
          </a:p>
        </p:txBody>
      </p:sp>
    </p:spTree>
    <p:extLst>
      <p:ext uri="{BB962C8B-B14F-4D97-AF65-F5344CB8AC3E}">
        <p14:creationId xmlns:p14="http://schemas.microsoft.com/office/powerpoint/2010/main" val="154339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1054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054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1266" y="1410899"/>
            <a:ext cx="714375" cy="86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Engaging the Student</a:t>
            </a:r>
            <a:endParaRPr lang="en-US" dirty="0"/>
          </a:p>
        </p:txBody>
      </p:sp>
    </p:spTree>
    <p:extLst>
      <p:ext uri="{BB962C8B-B14F-4D97-AF65-F5344CB8AC3E}">
        <p14:creationId xmlns:p14="http://schemas.microsoft.com/office/powerpoint/2010/main" val="198391220"/>
      </p:ext>
    </p:extLst>
  </p:cSld>
  <p:clrMapOvr>
    <a:masterClrMapping/>
  </p:clrMapOvr>
  <mc:AlternateContent xmlns:mc="http://schemas.openxmlformats.org/markup-compatibility/2006" xmlns:p14="http://schemas.microsoft.com/office/powerpoint/2010/main">
    <mc:Choice Requires="p14">
      <p:transition spd="med" p14:dur="700" advClick="0" advTm="1500">
        <p:fade/>
      </p:transition>
    </mc:Choice>
    <mc:Fallback xmlns="" xmlns:mv="urn:schemas-microsoft-com:mac:vml">
      <mp:transition xmlns:mp="http://schemas.microsoft.com/office/mac/powerpoint/2008/main" spd="med" advClick="0" advTm="15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afterEffect">
                                  <p:stCondLst>
                                    <p:cond delay="0"/>
                                  </p:stCondLst>
                                  <p:childTnLst>
                                    <p:set>
                                      <p:cBhvr>
                                        <p:cTn id="6" dur="1" fill="hold">
                                          <p:stCondLst>
                                            <p:cond delay="0"/>
                                          </p:stCondLst>
                                        </p:cTn>
                                        <p:tgtEl>
                                          <p:spTgt spid="105474"/>
                                        </p:tgtEl>
                                        <p:attrNameLst>
                                          <p:attrName>style.visibility</p:attrName>
                                        </p:attrNameLst>
                                      </p:cBhvr>
                                      <p:to>
                                        <p:strVal val="visible"/>
                                      </p:to>
                                    </p:set>
                                    <p:anim calcmode="lin" valueType="num">
                                      <p:cBhvr additive="base">
                                        <p:cTn id="7" dur="1000" fill="hold"/>
                                        <p:tgtEl>
                                          <p:spTgt spid="105474"/>
                                        </p:tgtEl>
                                        <p:attrNameLst>
                                          <p:attrName>ppt_x</p:attrName>
                                        </p:attrNameLst>
                                      </p:cBhvr>
                                      <p:tavLst>
                                        <p:tav tm="0">
                                          <p:val>
                                            <p:strVal val="1+#ppt_w/2"/>
                                          </p:val>
                                        </p:tav>
                                        <p:tav tm="100000">
                                          <p:val>
                                            <p:strVal val="#ppt_x"/>
                                          </p:val>
                                        </p:tav>
                                      </p:tavLst>
                                    </p:anim>
                                    <p:anim calcmode="lin" valueType="num">
                                      <p:cBhvr additive="base">
                                        <p:cTn id="8" dur="1000" fill="hold"/>
                                        <p:tgtEl>
                                          <p:spTgt spid="1054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1075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Deepen Interests</a:t>
            </a:r>
            <a:endParaRPr lang="en-US" dirty="0"/>
          </a:p>
        </p:txBody>
      </p:sp>
    </p:spTree>
    <p:extLst>
      <p:ext uri="{BB962C8B-B14F-4D97-AF65-F5344CB8AC3E}">
        <p14:creationId xmlns:p14="http://schemas.microsoft.com/office/powerpoint/2010/main" val="28810191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xmlns:mv="urn:schemas-microsoft-com:mac:vml">
      <mp:transition xmlns:mp="http://schemas.microsoft.com/office/mac/powerpoint/2008/mai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Interests</a:t>
            </a:r>
            <a:endParaRPr lang="en-US" dirty="0"/>
          </a:p>
        </p:txBody>
      </p:sp>
      <p:grpSp>
        <p:nvGrpSpPr>
          <p:cNvPr id="4" name="Group 3"/>
          <p:cNvGrpSpPr/>
          <p:nvPr/>
        </p:nvGrpSpPr>
        <p:grpSpPr>
          <a:xfrm>
            <a:off x="5408158" y="1143001"/>
            <a:ext cx="3735849" cy="4423776"/>
            <a:chOff x="5408150" y="1143000"/>
            <a:chExt cx="3735849" cy="4423776"/>
          </a:xfrm>
        </p:grpSpPr>
        <p:sp>
          <p:nvSpPr>
            <p:cNvPr id="109569" name="AutoShape 1"/>
            <p:cNvSpPr>
              <a:spLocks/>
            </p:cNvSpPr>
            <p:nvPr/>
          </p:nvSpPr>
          <p:spPr bwMode="auto">
            <a:xfrm rot="10800000">
              <a:off x="5408150" y="1143000"/>
              <a:ext cx="3735849" cy="4423776"/>
            </a:xfrm>
            <a:prstGeom prst="rightArrow">
              <a:avLst>
                <a:gd name="adj1" fmla="val 78340"/>
                <a:gd name="adj2" fmla="val 36005"/>
              </a:avLst>
            </a:prstGeom>
            <a:solidFill>
              <a:schemeClr val="bg1"/>
            </a:solidFill>
            <a:ln w="25400" cap="flat">
              <a:solidFill>
                <a:srgbClr val="C4BFBF"/>
              </a:solidFill>
              <a:prstDash val="solid"/>
              <a:miter lim="800000"/>
              <a:headEnd type="none" w="med" len="med"/>
              <a:tailEnd type="none" w="med" len="med"/>
            </a:ln>
            <a:effectLst>
              <a:outerShdw dist="152400" dir="5400000" algn="tr" rotWithShape="0">
                <a:schemeClr val="tx1"/>
              </a:outerShdw>
            </a:effectLst>
          </p:spPr>
          <p:txBody>
            <a:bodyPr lIns="0" tIns="0" rIns="0" bIns="0"/>
            <a:lstStyle/>
            <a:p>
              <a:endParaRPr lang="en-US"/>
            </a:p>
          </p:txBody>
        </p:sp>
        <p:pic>
          <p:nvPicPr>
            <p:cNvPr id="109583" name="Picture 15"/>
            <p:cNvPicPr>
              <a:picLocks noChangeArrowheads="1"/>
            </p:cNvPicPr>
            <p:nvPr/>
          </p:nvPicPr>
          <p:blipFill>
            <a:blip r:embed="rId3">
              <a:extLst>
                <a:ext uri="{28A0092B-C50C-407E-A947-70E740481C1C}">
                  <a14:useLocalDpi xmlns:a14="http://schemas.microsoft.com/office/drawing/2010/main" val="0"/>
                </a:ext>
              </a:extLst>
            </a:blip>
            <a:srcRect l="79549" t="10393" r="18245" b="9299"/>
            <a:stretch>
              <a:fillRect/>
            </a:stretch>
          </p:blipFill>
          <p:spPr bwMode="auto">
            <a:xfrm>
              <a:off x="6629400" y="1820541"/>
              <a:ext cx="161850" cy="310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 name="TextBox 2"/>
            <p:cNvSpPr txBox="1"/>
            <p:nvPr/>
          </p:nvSpPr>
          <p:spPr>
            <a:xfrm>
              <a:off x="6776260" y="1721370"/>
              <a:ext cx="2352749" cy="3298339"/>
            </a:xfrm>
            <a:prstGeom prst="rect">
              <a:avLst/>
            </a:prstGeom>
            <a:noFill/>
          </p:spPr>
          <p:txBody>
            <a:bodyPr wrap="square" rtlCol="0">
              <a:spAutoFit/>
            </a:bodyPr>
            <a:lstStyle/>
            <a:p>
              <a:pPr fontAlgn="base">
                <a:lnSpc>
                  <a:spcPts val="2500"/>
                </a:lnSpc>
              </a:pPr>
              <a:r>
                <a:rPr lang="en-US" dirty="0"/>
                <a:t>Animals</a:t>
              </a:r>
            </a:p>
            <a:p>
              <a:pPr fontAlgn="base">
                <a:lnSpc>
                  <a:spcPts val="2500"/>
                </a:lnSpc>
              </a:pPr>
              <a:r>
                <a:rPr lang="en-US" dirty="0"/>
                <a:t>Arts &amp; Music</a:t>
              </a:r>
            </a:p>
            <a:p>
              <a:pPr fontAlgn="base">
                <a:lnSpc>
                  <a:spcPts val="2500"/>
                </a:lnSpc>
              </a:pPr>
              <a:r>
                <a:rPr lang="en-US" dirty="0"/>
                <a:t>Careers</a:t>
              </a:r>
            </a:p>
            <a:p>
              <a:pPr fontAlgn="base">
                <a:lnSpc>
                  <a:spcPts val="2500"/>
                </a:lnSpc>
              </a:pPr>
              <a:r>
                <a:rPr lang="en-US" dirty="0"/>
                <a:t>History of My People</a:t>
              </a:r>
            </a:p>
            <a:p>
              <a:pPr fontAlgn="base">
                <a:lnSpc>
                  <a:spcPts val="2500"/>
                </a:lnSpc>
              </a:pPr>
              <a:r>
                <a:rPr lang="en-US" dirty="0"/>
                <a:t>Nature</a:t>
              </a:r>
            </a:p>
            <a:p>
              <a:pPr fontAlgn="base">
                <a:lnSpc>
                  <a:spcPts val="2500"/>
                </a:lnSpc>
              </a:pPr>
              <a:r>
                <a:rPr lang="en-US" dirty="0"/>
                <a:t>Relationships</a:t>
              </a:r>
            </a:p>
            <a:p>
              <a:pPr fontAlgn="base">
                <a:lnSpc>
                  <a:spcPts val="2500"/>
                </a:lnSpc>
              </a:pPr>
              <a:r>
                <a:rPr lang="en-US" dirty="0"/>
                <a:t>Science</a:t>
              </a:r>
            </a:p>
            <a:p>
              <a:pPr fontAlgn="base">
                <a:lnSpc>
                  <a:spcPts val="2500"/>
                </a:lnSpc>
              </a:pPr>
              <a:r>
                <a:rPr lang="en-US" dirty="0"/>
                <a:t>Sci-Fi &amp; Fantasy</a:t>
              </a:r>
            </a:p>
            <a:p>
              <a:pPr fontAlgn="base">
                <a:lnSpc>
                  <a:spcPts val="2500"/>
                </a:lnSpc>
              </a:pPr>
              <a:r>
                <a:rPr lang="en-US" dirty="0"/>
                <a:t>Sports</a:t>
              </a:r>
            </a:p>
            <a:p>
              <a:pPr fontAlgn="base">
                <a:lnSpc>
                  <a:spcPts val="2500"/>
                </a:lnSpc>
              </a:pPr>
              <a:r>
                <a:rPr lang="en-US" dirty="0" smtClean="0"/>
                <a:t>Technology</a:t>
              </a:r>
              <a:endParaRPr lang="en-US" dirty="0"/>
            </a:p>
          </p:txBody>
        </p:sp>
      </p:grpSp>
      <p:grpSp>
        <p:nvGrpSpPr>
          <p:cNvPr id="7" name="Group 6"/>
          <p:cNvGrpSpPr/>
          <p:nvPr/>
        </p:nvGrpSpPr>
        <p:grpSpPr>
          <a:xfrm>
            <a:off x="615270" y="958341"/>
            <a:ext cx="4870702" cy="5867009"/>
            <a:chOff x="615270" y="958333"/>
            <a:chExt cx="4870702" cy="5867009"/>
          </a:xfrm>
        </p:grpSpPr>
        <p:sp>
          <p:nvSpPr>
            <p:cNvPr id="5" name="TextBox 4"/>
            <p:cNvSpPr txBox="1"/>
            <p:nvPr/>
          </p:nvSpPr>
          <p:spPr>
            <a:xfrm>
              <a:off x="1277256" y="1441817"/>
              <a:ext cx="4208716" cy="5383525"/>
            </a:xfrm>
            <a:prstGeom prst="rect">
              <a:avLst/>
            </a:prstGeom>
            <a:noFill/>
          </p:spPr>
          <p:txBody>
            <a:bodyPr wrap="none" rtlCol="0">
              <a:spAutoFit/>
            </a:bodyPr>
            <a:lstStyle/>
            <a:p>
              <a:pPr>
                <a:lnSpc>
                  <a:spcPts val="1700"/>
                </a:lnSpc>
              </a:pPr>
              <a:r>
                <a:rPr lang="en-US" sz="2000" dirty="0">
                  <a:solidFill>
                    <a:srgbClr val="404040"/>
                  </a:solidFill>
                  <a:latin typeface="Gill Sans MT" pitchFamily="34" charset="0"/>
                  <a:ea typeface="Arial Narrow" charset="0"/>
                  <a:cs typeface="Arial Narrow" charset="0"/>
                  <a:sym typeface="Arial Narrow" charset="0"/>
                </a:rPr>
                <a:t>Personal Journey</a:t>
              </a:r>
            </a:p>
            <a:p>
              <a:pPr>
                <a:lnSpc>
                  <a:spcPts val="1700"/>
                </a:lnSpc>
              </a:pPr>
              <a:r>
                <a:rPr lang="en-US" sz="1600" dirty="0">
                  <a:solidFill>
                    <a:srgbClr val="404040"/>
                  </a:solidFill>
                  <a:latin typeface="Gill Sans MT" pitchFamily="34" charset="0"/>
                  <a:ea typeface="Gill Sans" charset="0"/>
                  <a:cs typeface="Gill Sans" charset="0"/>
                </a:rPr>
                <a:t>Friends, family, relationships, self-improvement</a:t>
              </a:r>
            </a:p>
            <a:p>
              <a:pPr>
                <a:lnSpc>
                  <a:spcPts val="1700"/>
                </a:lnSpc>
              </a:pPr>
              <a:endParaRPr lang="en-US" dirty="0">
                <a:solidFill>
                  <a:srgbClr val="404040"/>
                </a:solidFill>
                <a:latin typeface="Gill Sans MT" pitchFamily="34" charset="0"/>
                <a:ea typeface="Arial Narrow" charset="0"/>
                <a:cs typeface="Arial Narrow" charset="0"/>
                <a:sym typeface="Arial Narrow" charset="0"/>
              </a:endParaRPr>
            </a:p>
            <a:p>
              <a:pPr>
                <a:lnSpc>
                  <a:spcPts val="1700"/>
                </a:lnSpc>
              </a:pPr>
              <a:r>
                <a:rPr lang="en-US" sz="2000" dirty="0">
                  <a:solidFill>
                    <a:srgbClr val="404040"/>
                  </a:solidFill>
                  <a:latin typeface="Gill Sans MT" pitchFamily="34" charset="0"/>
                  <a:ea typeface="Arial Narrow" charset="0"/>
                  <a:cs typeface="Arial Narrow" charset="0"/>
                  <a:sym typeface="Arial Narrow" charset="0"/>
                </a:rPr>
                <a:t>Our Earth</a:t>
              </a:r>
            </a:p>
            <a:p>
              <a:pPr>
                <a:lnSpc>
                  <a:spcPts val="1700"/>
                </a:lnSpc>
              </a:pPr>
              <a:r>
                <a:rPr lang="en-US" sz="1600" dirty="0">
                  <a:solidFill>
                    <a:srgbClr val="404040"/>
                  </a:solidFill>
                  <a:ea typeface="Gill Sans" charset="0"/>
                  <a:cs typeface="Gill Sans" charset="0"/>
                </a:rPr>
                <a:t>Animals, nature, environment, conservation</a:t>
              </a:r>
            </a:p>
            <a:p>
              <a:pPr>
                <a:lnSpc>
                  <a:spcPts val="1700"/>
                </a:lnSpc>
              </a:pPr>
              <a:endParaRPr lang="en-US" dirty="0">
                <a:solidFill>
                  <a:srgbClr val="404040"/>
                </a:solidFill>
                <a:latin typeface="Gill Sans MT" pitchFamily="34" charset="0"/>
                <a:ea typeface="Arial Narrow" charset="0"/>
                <a:cs typeface="Arial Narrow" charset="0"/>
                <a:sym typeface="Arial Narrow" charset="0"/>
              </a:endParaRPr>
            </a:p>
            <a:p>
              <a:pPr>
                <a:lnSpc>
                  <a:spcPts val="1700"/>
                </a:lnSpc>
              </a:pPr>
              <a:r>
                <a:rPr lang="en-US" sz="2000" dirty="0">
                  <a:solidFill>
                    <a:srgbClr val="404040"/>
                  </a:solidFill>
                  <a:latin typeface="Gill Sans MT" pitchFamily="34" charset="0"/>
                  <a:ea typeface="Arial Narrow" charset="0"/>
                  <a:cs typeface="Arial Narrow" charset="0"/>
                  <a:sym typeface="Arial Narrow" charset="0"/>
                </a:rPr>
                <a:t>Heroes and Trailblazers</a:t>
              </a:r>
            </a:p>
            <a:p>
              <a:pPr>
                <a:lnSpc>
                  <a:spcPts val="1700"/>
                </a:lnSpc>
              </a:pPr>
              <a:r>
                <a:rPr lang="en-US" sz="1600" dirty="0">
                  <a:solidFill>
                    <a:srgbClr val="404040"/>
                  </a:solidFill>
                  <a:ea typeface="Gill Sans" charset="0"/>
                  <a:cs typeface="Gill Sans" charset="0"/>
                </a:rPr>
                <a:t>Champions, winners, innovators, leaders</a:t>
              </a:r>
            </a:p>
            <a:p>
              <a:pPr>
                <a:lnSpc>
                  <a:spcPts val="1700"/>
                </a:lnSpc>
              </a:pPr>
              <a:endParaRPr lang="en-US" dirty="0">
                <a:solidFill>
                  <a:srgbClr val="404040"/>
                </a:solidFill>
                <a:latin typeface="Gill Sans MT" pitchFamily="34" charset="0"/>
                <a:ea typeface="Arial Narrow" charset="0"/>
                <a:cs typeface="Arial Narrow" charset="0"/>
                <a:sym typeface="Arial Narrow" charset="0"/>
              </a:endParaRPr>
            </a:p>
            <a:p>
              <a:pPr>
                <a:lnSpc>
                  <a:spcPts val="1700"/>
                </a:lnSpc>
              </a:pPr>
              <a:r>
                <a:rPr lang="en-US" sz="2000" dirty="0">
                  <a:solidFill>
                    <a:srgbClr val="404040"/>
                  </a:solidFill>
                  <a:latin typeface="Gill Sans MT" pitchFamily="34" charset="0"/>
                  <a:ea typeface="Arial Narrow" charset="0"/>
                  <a:cs typeface="Arial Narrow" charset="0"/>
                  <a:sym typeface="Arial Narrow" charset="0"/>
                </a:rPr>
                <a:t>Mystery and Adventure</a:t>
              </a:r>
            </a:p>
            <a:p>
              <a:pPr>
                <a:lnSpc>
                  <a:spcPts val="1700"/>
                </a:lnSpc>
              </a:pPr>
              <a:r>
                <a:rPr lang="en-US" sz="1600" dirty="0">
                  <a:solidFill>
                    <a:srgbClr val="404040"/>
                  </a:solidFill>
                  <a:ea typeface="Gill Sans" charset="0"/>
                  <a:cs typeface="Gill Sans" charset="0"/>
                </a:rPr>
                <a:t>Classics, real-life discoveries, supernatural events</a:t>
              </a:r>
            </a:p>
            <a:p>
              <a:pPr>
                <a:lnSpc>
                  <a:spcPts val="1700"/>
                </a:lnSpc>
              </a:pPr>
              <a:endParaRPr lang="en-US" dirty="0">
                <a:solidFill>
                  <a:srgbClr val="404040"/>
                </a:solidFill>
                <a:latin typeface="Gill Sans MT" pitchFamily="34" charset="0"/>
                <a:ea typeface="Arial Narrow" charset="0"/>
                <a:cs typeface="Arial Narrow" charset="0"/>
                <a:sym typeface="Arial Narrow" charset="0"/>
              </a:endParaRPr>
            </a:p>
            <a:p>
              <a:pPr>
                <a:lnSpc>
                  <a:spcPts val="1700"/>
                </a:lnSpc>
              </a:pPr>
              <a:r>
                <a:rPr lang="en-US" sz="2000" dirty="0">
                  <a:solidFill>
                    <a:srgbClr val="404040"/>
                  </a:solidFill>
                  <a:latin typeface="Gill Sans MT" pitchFamily="34" charset="0"/>
                  <a:ea typeface="Arial Narrow" charset="0"/>
                  <a:cs typeface="Arial Narrow" charset="0"/>
                  <a:sym typeface="Arial Narrow" charset="0"/>
                </a:rPr>
                <a:t>Art and Culture</a:t>
              </a:r>
            </a:p>
            <a:p>
              <a:pPr>
                <a:lnSpc>
                  <a:spcPts val="1700"/>
                </a:lnSpc>
              </a:pPr>
              <a:r>
                <a:rPr lang="en-US" sz="1600" dirty="0">
                  <a:solidFill>
                    <a:srgbClr val="404040"/>
                  </a:solidFill>
                  <a:ea typeface="Gill Sans" charset="0"/>
                  <a:cs typeface="Gill Sans" charset="0"/>
                </a:rPr>
                <a:t>Art, music, fashion, food, movies, books</a:t>
              </a:r>
            </a:p>
            <a:p>
              <a:pPr>
                <a:lnSpc>
                  <a:spcPts val="1700"/>
                </a:lnSpc>
              </a:pPr>
              <a:endParaRPr lang="en-US" dirty="0">
                <a:solidFill>
                  <a:srgbClr val="404040"/>
                </a:solidFill>
                <a:latin typeface="Gill Sans MT" pitchFamily="34" charset="0"/>
                <a:ea typeface="Arial Narrow" charset="0"/>
                <a:cs typeface="Arial Narrow" charset="0"/>
                <a:sym typeface="Arial Narrow" charset="0"/>
              </a:endParaRPr>
            </a:p>
            <a:p>
              <a:pPr>
                <a:lnSpc>
                  <a:spcPts val="1700"/>
                </a:lnSpc>
              </a:pPr>
              <a:r>
                <a:rPr lang="en-US" sz="2000" dirty="0">
                  <a:solidFill>
                    <a:srgbClr val="404040"/>
                  </a:solidFill>
                  <a:latin typeface="Gill Sans MT" pitchFamily="34" charset="0"/>
                  <a:ea typeface="Arial Narrow" charset="0"/>
                  <a:cs typeface="Arial Narrow" charset="0"/>
                  <a:sym typeface="Arial Narrow" charset="0"/>
                </a:rPr>
                <a:t>How Things Work</a:t>
              </a:r>
            </a:p>
            <a:p>
              <a:pPr>
                <a:lnSpc>
                  <a:spcPts val="1700"/>
                </a:lnSpc>
              </a:pPr>
              <a:r>
                <a:rPr lang="en-US" sz="1600" dirty="0">
                  <a:solidFill>
                    <a:srgbClr val="404040"/>
                  </a:solidFill>
                  <a:ea typeface="Gill Sans" charset="0"/>
                  <a:cs typeface="Gill Sans" charset="0"/>
                </a:rPr>
                <a:t>Science, technology, health, medicine</a:t>
              </a:r>
            </a:p>
            <a:p>
              <a:pPr>
                <a:lnSpc>
                  <a:spcPts val="1700"/>
                </a:lnSpc>
              </a:pPr>
              <a:endParaRPr lang="en-US" dirty="0">
                <a:solidFill>
                  <a:srgbClr val="404040"/>
                </a:solidFill>
                <a:latin typeface="Gill Sans MT" pitchFamily="34" charset="0"/>
                <a:ea typeface="Arial Narrow" charset="0"/>
                <a:cs typeface="Arial Narrow" charset="0"/>
                <a:sym typeface="Arial Narrow" charset="0"/>
              </a:endParaRPr>
            </a:p>
            <a:p>
              <a:pPr>
                <a:lnSpc>
                  <a:spcPts val="1700"/>
                </a:lnSpc>
              </a:pPr>
              <a:r>
                <a:rPr lang="en-US" sz="2000" dirty="0">
                  <a:solidFill>
                    <a:srgbClr val="404040"/>
                  </a:solidFill>
                  <a:latin typeface="Gill Sans MT" pitchFamily="34" charset="0"/>
                  <a:ea typeface="Arial Narrow" charset="0"/>
                  <a:cs typeface="Arial Narrow" charset="0"/>
                  <a:sym typeface="Arial Narrow" charset="0"/>
                </a:rPr>
                <a:t>Time Machine</a:t>
              </a:r>
            </a:p>
            <a:p>
              <a:pPr>
                <a:lnSpc>
                  <a:spcPts val="1700"/>
                </a:lnSpc>
              </a:pPr>
              <a:r>
                <a:rPr lang="en-US" sz="1600" dirty="0">
                  <a:solidFill>
                    <a:srgbClr val="404040"/>
                  </a:solidFill>
                  <a:ea typeface="Gill Sans" charset="0"/>
                  <a:cs typeface="Gill Sans" charset="0"/>
                </a:rPr>
                <a:t>Cultures past and present, travel, civics</a:t>
              </a:r>
            </a:p>
            <a:p>
              <a:pPr>
                <a:lnSpc>
                  <a:spcPts val="1700"/>
                </a:lnSpc>
              </a:pPr>
              <a:endParaRPr lang="en-US" dirty="0">
                <a:solidFill>
                  <a:srgbClr val="404040"/>
                </a:solidFill>
                <a:latin typeface="Gill Sans MT" pitchFamily="34" charset="0"/>
                <a:ea typeface="Arial Narrow" charset="0"/>
                <a:cs typeface="Arial Narrow" charset="0"/>
                <a:sym typeface="Arial Narrow" charset="0"/>
              </a:endParaRPr>
            </a:p>
            <a:p>
              <a:pPr>
                <a:lnSpc>
                  <a:spcPts val="1700"/>
                </a:lnSpc>
              </a:pPr>
              <a:r>
                <a:rPr lang="en-US" sz="2000" dirty="0">
                  <a:solidFill>
                    <a:srgbClr val="404040"/>
                  </a:solidFill>
                  <a:latin typeface="Gill Sans MT" pitchFamily="34" charset="0"/>
                  <a:ea typeface="Arial Narrow" charset="0"/>
                  <a:cs typeface="Arial Narrow" charset="0"/>
                  <a:sym typeface="Arial Narrow" charset="0"/>
                </a:rPr>
                <a:t>Get in the Game</a:t>
              </a:r>
            </a:p>
            <a:p>
              <a:pPr>
                <a:lnSpc>
                  <a:spcPts val="1700"/>
                </a:lnSpc>
              </a:pPr>
              <a:r>
                <a:rPr lang="en-US" sz="1600" dirty="0">
                  <a:solidFill>
                    <a:srgbClr val="404040"/>
                  </a:solidFill>
                  <a:ea typeface="Gill Sans" charset="0"/>
                  <a:cs typeface="Gill Sans" charset="0"/>
                </a:rPr>
                <a:t>Sports, athletes, sportsmanship</a:t>
              </a:r>
            </a:p>
            <a:p>
              <a:endParaRPr lang="en-US" dirty="0"/>
            </a:p>
          </p:txBody>
        </p:sp>
        <p:sp>
          <p:nvSpPr>
            <p:cNvPr id="6" name="TextBox 5"/>
            <p:cNvSpPr txBox="1"/>
            <p:nvPr/>
          </p:nvSpPr>
          <p:spPr>
            <a:xfrm>
              <a:off x="619759" y="958333"/>
              <a:ext cx="2199641" cy="400110"/>
            </a:xfrm>
            <a:prstGeom prst="rect">
              <a:avLst/>
            </a:prstGeom>
            <a:noFill/>
          </p:spPr>
          <p:txBody>
            <a:bodyPr wrap="none" rtlCol="0">
              <a:spAutoFit/>
            </a:bodyPr>
            <a:lstStyle/>
            <a:p>
              <a:r>
                <a:rPr lang="en-US" sz="2000" dirty="0">
                  <a:solidFill>
                    <a:srgbClr val="626161"/>
                  </a:solidFill>
                  <a:ea typeface="Gill Sans" charset="0"/>
                  <a:cs typeface="Gill Sans" charset="0"/>
                </a:rPr>
                <a:t>INTEREST FILTERS</a:t>
              </a:r>
            </a:p>
          </p:txBody>
        </p:sp>
        <p:grpSp>
          <p:nvGrpSpPr>
            <p:cNvPr id="20" name="Group 20"/>
            <p:cNvGrpSpPr>
              <a:grpSpLocks noChangeAspect="1"/>
            </p:cNvGrpSpPr>
            <p:nvPr/>
          </p:nvGrpSpPr>
          <p:grpSpPr bwMode="auto">
            <a:xfrm>
              <a:off x="615270" y="1389658"/>
              <a:ext cx="557213" cy="5107781"/>
              <a:chOff x="0" y="0"/>
              <a:chExt cx="480" cy="4400"/>
            </a:xfrm>
          </p:grpSpPr>
          <p:pic>
            <p:nvPicPr>
              <p:cNvPr id="2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2"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6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3"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2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14300" cap="flat">
                    <a:solidFill>
                      <a:srgbClr val="FFFF00"/>
                    </a:solidFill>
                    <a:miter lim="800000"/>
                    <a:headEnd/>
                    <a:tailEnd/>
                  </a14:hiddenLine>
                </a:ext>
              </a:extLst>
            </p:spPr>
          </p:pic>
          <p:pic>
            <p:nvPicPr>
              <p:cNvPr id="24"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68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5"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4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6"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80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7"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36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8"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92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spTree>
    <p:extLst>
      <p:ext uri="{BB962C8B-B14F-4D97-AF65-F5344CB8AC3E}">
        <p14:creationId xmlns:p14="http://schemas.microsoft.com/office/powerpoint/2010/main" val="364864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1116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16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96" y="4125516"/>
            <a:ext cx="8474273" cy="249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Expanding Interests</a:t>
            </a:r>
            <a:endParaRPr lang="en-US" dirty="0"/>
          </a:p>
        </p:txBody>
      </p:sp>
    </p:spTree>
    <p:extLst>
      <p:ext uri="{BB962C8B-B14F-4D97-AF65-F5344CB8AC3E}">
        <p14:creationId xmlns:p14="http://schemas.microsoft.com/office/powerpoint/2010/main" val="45170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672" name="Group 8"/>
          <p:cNvGrpSpPr>
            <a:grpSpLocks/>
          </p:cNvGrpSpPr>
          <p:nvPr/>
        </p:nvGrpSpPr>
        <p:grpSpPr bwMode="auto">
          <a:xfrm>
            <a:off x="6634758" y="1607345"/>
            <a:ext cx="2321719" cy="4196953"/>
            <a:chOff x="0" y="0"/>
            <a:chExt cx="2080" cy="3760"/>
          </a:xfrm>
        </p:grpSpPr>
        <p:sp>
          <p:nvSpPr>
            <p:cNvPr id="113666" name="AutoShape 2"/>
            <p:cNvSpPr>
              <a:spLocks/>
            </p:cNvSpPr>
            <p:nvPr/>
          </p:nvSpPr>
          <p:spPr bwMode="auto">
            <a:xfrm>
              <a:off x="0" y="0"/>
              <a:ext cx="2080" cy="273"/>
            </a:xfrm>
            <a:prstGeom prst="roundRect">
              <a:avLst>
                <a:gd name="adj" fmla="val 43921"/>
              </a:avLst>
            </a:prstGeom>
            <a:gradFill rotWithShape="0">
              <a:gsLst>
                <a:gs pos="0">
                  <a:schemeClr val="bg1">
                    <a:lumMod val="85000"/>
                  </a:schemeClr>
                </a:gs>
                <a:gs pos="100000">
                  <a:schemeClr val="bg1">
                    <a:lumMod val="65000"/>
                  </a:schemeClr>
                </a:gs>
              </a:gsLst>
              <a:lin ang="5400000" scaled="1"/>
            </a:gra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algn="ctr">
                <a:lnSpc>
                  <a:spcPct val="135000"/>
                </a:lnSpc>
                <a:spcBef>
                  <a:spcPts val="773"/>
                </a:spcBef>
              </a:pPr>
              <a:r>
                <a:rPr lang="en-US" sz="1700" dirty="0">
                  <a:solidFill>
                    <a:schemeClr val="tx1">
                      <a:lumMod val="50000"/>
                    </a:schemeClr>
                  </a:solidFill>
                  <a:ea typeface="Gill Sans" charset="0"/>
                  <a:cs typeface="Gill Sans" charset="0"/>
                </a:rPr>
                <a:t>LITERATURE</a:t>
              </a:r>
            </a:p>
          </p:txBody>
        </p:sp>
        <p:sp>
          <p:nvSpPr>
            <p:cNvPr id="113667" name="AutoShape 3"/>
            <p:cNvSpPr>
              <a:spLocks/>
            </p:cNvSpPr>
            <p:nvPr/>
          </p:nvSpPr>
          <p:spPr bwMode="auto">
            <a:xfrm>
              <a:off x="0" y="697"/>
              <a:ext cx="2080" cy="273"/>
            </a:xfrm>
            <a:prstGeom prst="roundRect">
              <a:avLst>
                <a:gd name="adj" fmla="val 43921"/>
              </a:avLst>
            </a:prstGeom>
            <a:gradFill rotWithShape="0">
              <a:gsLst>
                <a:gs pos="0">
                  <a:schemeClr val="bg1">
                    <a:lumMod val="85000"/>
                  </a:schemeClr>
                </a:gs>
                <a:gs pos="100000">
                  <a:schemeClr val="bg1">
                    <a:lumMod val="65000"/>
                  </a:schemeClr>
                </a:gs>
              </a:gsLst>
              <a:lin ang="5400000" scaled="1"/>
            </a:gra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algn="ctr">
                <a:lnSpc>
                  <a:spcPct val="135000"/>
                </a:lnSpc>
                <a:spcBef>
                  <a:spcPts val="773"/>
                </a:spcBef>
              </a:pPr>
              <a:r>
                <a:rPr lang="en-US" sz="1700" dirty="0">
                  <a:solidFill>
                    <a:schemeClr val="tx1">
                      <a:lumMod val="50000"/>
                    </a:schemeClr>
                  </a:solidFill>
                  <a:ea typeface="Gill Sans" charset="0"/>
                  <a:cs typeface="Gill Sans" charset="0"/>
                </a:rPr>
                <a:t>NARRATIVE</a:t>
              </a:r>
            </a:p>
          </p:txBody>
        </p:sp>
        <p:sp>
          <p:nvSpPr>
            <p:cNvPr id="113668" name="AutoShape 4"/>
            <p:cNvSpPr>
              <a:spLocks/>
            </p:cNvSpPr>
            <p:nvPr/>
          </p:nvSpPr>
          <p:spPr bwMode="auto">
            <a:xfrm>
              <a:off x="0" y="1394"/>
              <a:ext cx="2080" cy="273"/>
            </a:xfrm>
            <a:prstGeom prst="roundRect">
              <a:avLst>
                <a:gd name="adj" fmla="val 43921"/>
              </a:avLst>
            </a:prstGeom>
            <a:gradFill rotWithShape="0">
              <a:gsLst>
                <a:gs pos="0">
                  <a:schemeClr val="bg1">
                    <a:lumMod val="85000"/>
                  </a:schemeClr>
                </a:gs>
                <a:gs pos="100000">
                  <a:schemeClr val="bg1">
                    <a:lumMod val="65000"/>
                  </a:schemeClr>
                </a:gs>
              </a:gsLst>
              <a:lin ang="5400000" scaled="1"/>
            </a:gra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algn="ctr">
                <a:lnSpc>
                  <a:spcPct val="135000"/>
                </a:lnSpc>
                <a:spcBef>
                  <a:spcPts val="773"/>
                </a:spcBef>
              </a:pPr>
              <a:r>
                <a:rPr lang="en-US" sz="1700" dirty="0">
                  <a:solidFill>
                    <a:schemeClr val="tx1">
                      <a:lumMod val="50000"/>
                    </a:schemeClr>
                  </a:solidFill>
                  <a:ea typeface="Gill Sans" charset="0"/>
                  <a:cs typeface="Gill Sans" charset="0"/>
                </a:rPr>
                <a:t>INFORMATIONAL</a:t>
              </a:r>
            </a:p>
          </p:txBody>
        </p:sp>
        <p:sp>
          <p:nvSpPr>
            <p:cNvPr id="113669" name="AutoShape 5"/>
            <p:cNvSpPr>
              <a:spLocks/>
            </p:cNvSpPr>
            <p:nvPr/>
          </p:nvSpPr>
          <p:spPr bwMode="auto">
            <a:xfrm>
              <a:off x="0" y="2789"/>
              <a:ext cx="2080" cy="273"/>
            </a:xfrm>
            <a:prstGeom prst="roundRect">
              <a:avLst>
                <a:gd name="adj" fmla="val 43921"/>
              </a:avLst>
            </a:prstGeom>
            <a:gradFill rotWithShape="0">
              <a:gsLst>
                <a:gs pos="0">
                  <a:schemeClr val="bg1">
                    <a:lumMod val="85000"/>
                  </a:schemeClr>
                </a:gs>
                <a:gs pos="100000">
                  <a:schemeClr val="bg1">
                    <a:lumMod val="65000"/>
                  </a:schemeClr>
                </a:gs>
              </a:gsLst>
              <a:lin ang="5400000" scaled="1"/>
            </a:gra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algn="ctr">
                <a:lnSpc>
                  <a:spcPct val="135000"/>
                </a:lnSpc>
                <a:spcBef>
                  <a:spcPts val="773"/>
                </a:spcBef>
              </a:pPr>
              <a:r>
                <a:rPr lang="en-US" sz="1700" dirty="0">
                  <a:solidFill>
                    <a:schemeClr val="tx1">
                      <a:lumMod val="50000"/>
                    </a:schemeClr>
                  </a:solidFill>
                  <a:ea typeface="Gill Sans" charset="0"/>
                  <a:cs typeface="Gill Sans" charset="0"/>
                </a:rPr>
                <a:t>MYTHS &amp; LEGENDS</a:t>
              </a:r>
            </a:p>
          </p:txBody>
        </p:sp>
        <p:sp>
          <p:nvSpPr>
            <p:cNvPr id="113670" name="AutoShape 6"/>
            <p:cNvSpPr>
              <a:spLocks/>
            </p:cNvSpPr>
            <p:nvPr/>
          </p:nvSpPr>
          <p:spPr bwMode="auto">
            <a:xfrm>
              <a:off x="0" y="2092"/>
              <a:ext cx="2080" cy="273"/>
            </a:xfrm>
            <a:prstGeom prst="roundRect">
              <a:avLst>
                <a:gd name="adj" fmla="val 43921"/>
              </a:avLst>
            </a:prstGeom>
            <a:gradFill rotWithShape="0">
              <a:gsLst>
                <a:gs pos="0">
                  <a:schemeClr val="bg1">
                    <a:lumMod val="85000"/>
                  </a:schemeClr>
                </a:gs>
                <a:gs pos="100000">
                  <a:schemeClr val="bg1">
                    <a:lumMod val="65000"/>
                  </a:schemeClr>
                </a:gs>
              </a:gsLst>
              <a:lin ang="5400000" scaled="1"/>
            </a:gra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algn="ctr">
                <a:lnSpc>
                  <a:spcPct val="135000"/>
                </a:lnSpc>
                <a:spcBef>
                  <a:spcPts val="773"/>
                </a:spcBef>
              </a:pPr>
              <a:r>
                <a:rPr lang="en-US" sz="1700" dirty="0">
                  <a:solidFill>
                    <a:schemeClr val="tx1">
                      <a:lumMod val="50000"/>
                    </a:schemeClr>
                  </a:solidFill>
                  <a:ea typeface="Gill Sans" charset="0"/>
                  <a:cs typeface="Gill Sans" charset="0"/>
                </a:rPr>
                <a:t>DRAMA</a:t>
              </a:r>
            </a:p>
          </p:txBody>
        </p:sp>
        <p:sp>
          <p:nvSpPr>
            <p:cNvPr id="113671" name="AutoShape 7"/>
            <p:cNvSpPr>
              <a:spLocks/>
            </p:cNvSpPr>
            <p:nvPr/>
          </p:nvSpPr>
          <p:spPr bwMode="auto">
            <a:xfrm>
              <a:off x="0" y="3486"/>
              <a:ext cx="2080" cy="274"/>
            </a:xfrm>
            <a:prstGeom prst="roundRect">
              <a:avLst>
                <a:gd name="adj" fmla="val 43921"/>
              </a:avLst>
            </a:prstGeom>
            <a:gradFill rotWithShape="0">
              <a:gsLst>
                <a:gs pos="0">
                  <a:schemeClr val="bg1">
                    <a:lumMod val="85000"/>
                  </a:schemeClr>
                </a:gs>
                <a:gs pos="100000">
                  <a:schemeClr val="bg1">
                    <a:lumMod val="65000"/>
                  </a:schemeClr>
                </a:gs>
              </a:gsLst>
              <a:lin ang="5400000" scaled="1"/>
            </a:gra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algn="ctr">
                <a:lnSpc>
                  <a:spcPct val="135000"/>
                </a:lnSpc>
                <a:spcBef>
                  <a:spcPts val="773"/>
                </a:spcBef>
              </a:pPr>
              <a:r>
                <a:rPr lang="en-US" sz="1700" dirty="0">
                  <a:solidFill>
                    <a:schemeClr val="tx1">
                      <a:lumMod val="50000"/>
                    </a:schemeClr>
                  </a:solidFill>
                  <a:ea typeface="Gill Sans" charset="0"/>
                  <a:cs typeface="Gill Sans" charset="0"/>
                </a:rPr>
                <a:t>BIOGRAPHIES</a:t>
              </a:r>
            </a:p>
          </p:txBody>
        </p:sp>
      </p:grpSp>
      <p:sp>
        <p:nvSpPr>
          <p:cNvPr id="113673" name="Freeform 9"/>
          <p:cNvSpPr>
            <a:spLocks/>
          </p:cNvSpPr>
          <p:nvPr/>
        </p:nvSpPr>
        <p:spPr bwMode="auto">
          <a:xfrm>
            <a:off x="920865" y="1824999"/>
            <a:ext cx="5855643" cy="1482328"/>
          </a:xfrm>
          <a:custGeom>
            <a:avLst/>
            <a:gdLst>
              <a:gd name="T0" fmla="*/ 0 w 21600"/>
              <a:gd name="T1" fmla="*/ 16794 h 21600"/>
              <a:gd name="T2" fmla="*/ 11133 w 21600"/>
              <a:gd name="T3" fmla="*/ 0 h 21600"/>
              <a:gd name="T4" fmla="*/ 21600 w 21600"/>
              <a:gd name="T5" fmla="*/ 21600 h 21600"/>
            </a:gdLst>
            <a:ahLst/>
            <a:cxnLst>
              <a:cxn ang="0">
                <a:pos x="T0" y="T1"/>
              </a:cxn>
              <a:cxn ang="0">
                <a:pos x="T2" y="T3"/>
              </a:cxn>
              <a:cxn ang="0">
                <a:pos x="T4" y="T5"/>
              </a:cxn>
            </a:cxnLst>
            <a:rect l="0" t="0" r="r" b="b"/>
            <a:pathLst>
              <a:path w="21600" h="21600">
                <a:moveTo>
                  <a:pt x="0" y="16794"/>
                </a:moveTo>
                <a:lnTo>
                  <a:pt x="11133" y="0"/>
                </a:lnTo>
                <a:lnTo>
                  <a:pt x="21600" y="21600"/>
                </a:lnTo>
              </a:path>
            </a:pathLst>
          </a:custGeom>
          <a:noFill/>
          <a:ln w="38100" cap="rnd">
            <a:solidFill>
              <a:srgbClr val="676767"/>
            </a:solidFill>
            <a:prstDash val="sysDot"/>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3674" name="Freeform 10"/>
          <p:cNvSpPr>
            <a:spLocks/>
          </p:cNvSpPr>
          <p:nvPr/>
        </p:nvSpPr>
        <p:spPr bwMode="auto">
          <a:xfrm>
            <a:off x="920864" y="2979161"/>
            <a:ext cx="5875734" cy="2677790"/>
          </a:xfrm>
          <a:custGeom>
            <a:avLst/>
            <a:gdLst>
              <a:gd name="T0" fmla="*/ 0 w 21600"/>
              <a:gd name="T1" fmla="*/ 0 h 21600"/>
              <a:gd name="T2" fmla="*/ 11095 w 21600"/>
              <a:gd name="T3" fmla="*/ 6058 h 21600"/>
              <a:gd name="T4" fmla="*/ 21600 w 21600"/>
              <a:gd name="T5" fmla="*/ 21600 h 21600"/>
            </a:gdLst>
            <a:ahLst/>
            <a:cxnLst>
              <a:cxn ang="0">
                <a:pos x="T0" y="T1"/>
              </a:cxn>
              <a:cxn ang="0">
                <a:pos x="T2" y="T3"/>
              </a:cxn>
              <a:cxn ang="0">
                <a:pos x="T4" y="T5"/>
              </a:cxn>
            </a:cxnLst>
            <a:rect l="0" t="0" r="r" b="b"/>
            <a:pathLst>
              <a:path w="21600" h="21600">
                <a:moveTo>
                  <a:pt x="0" y="0"/>
                </a:moveTo>
                <a:lnTo>
                  <a:pt x="11095" y="6058"/>
                </a:lnTo>
                <a:lnTo>
                  <a:pt x="21600" y="21600"/>
                </a:lnTo>
              </a:path>
            </a:pathLst>
          </a:custGeom>
          <a:noFill/>
          <a:ln w="38100" cap="rnd">
            <a:solidFill>
              <a:srgbClr val="404040"/>
            </a:solidFill>
            <a:prstDash val="sysDot"/>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3675" name="Freeform 11"/>
          <p:cNvSpPr>
            <a:spLocks/>
          </p:cNvSpPr>
          <p:nvPr/>
        </p:nvSpPr>
        <p:spPr bwMode="auto">
          <a:xfrm>
            <a:off x="906350" y="1761386"/>
            <a:ext cx="5875734" cy="3779490"/>
          </a:xfrm>
          <a:custGeom>
            <a:avLst/>
            <a:gdLst>
              <a:gd name="T0" fmla="*/ 0 w 21600"/>
              <a:gd name="T1" fmla="*/ 21600 h 21600"/>
              <a:gd name="T2" fmla="*/ 11095 w 21600"/>
              <a:gd name="T3" fmla="*/ 5982 h 21600"/>
              <a:gd name="T4" fmla="*/ 21600 w 21600"/>
              <a:gd name="T5" fmla="*/ 0 h 21600"/>
            </a:gdLst>
            <a:ahLst/>
            <a:cxnLst>
              <a:cxn ang="0">
                <a:pos x="T0" y="T1"/>
              </a:cxn>
              <a:cxn ang="0">
                <a:pos x="T2" y="T3"/>
              </a:cxn>
              <a:cxn ang="0">
                <a:pos x="T4" y="T5"/>
              </a:cxn>
            </a:cxnLst>
            <a:rect l="0" t="0" r="r" b="b"/>
            <a:pathLst>
              <a:path w="21600" h="21600">
                <a:moveTo>
                  <a:pt x="0" y="21600"/>
                </a:moveTo>
                <a:cubicBezTo>
                  <a:pt x="0" y="21600"/>
                  <a:pt x="8995" y="8566"/>
                  <a:pt x="11095" y="5982"/>
                </a:cubicBezTo>
                <a:cubicBezTo>
                  <a:pt x="13031" y="3601"/>
                  <a:pt x="21600" y="0"/>
                  <a:pt x="21600" y="0"/>
                </a:cubicBezTo>
              </a:path>
            </a:pathLst>
          </a:custGeom>
          <a:noFill/>
          <a:ln w="38100" cap="rnd">
            <a:solidFill>
              <a:srgbClr val="404040"/>
            </a:solidFill>
            <a:prstDash val="sysDot"/>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3665" name="Rectangle 1"/>
          <p:cNvSpPr>
            <a:spLocks/>
          </p:cNvSpPr>
          <p:nvPr/>
        </p:nvSpPr>
        <p:spPr bwMode="auto">
          <a:xfrm>
            <a:off x="4348758" y="1823377"/>
            <a:ext cx="2286000" cy="404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nSpc>
                <a:spcPts val="800"/>
              </a:lnSpc>
              <a:spcBef>
                <a:spcPts val="6679"/>
              </a:spcBef>
            </a:pPr>
            <a:r>
              <a:rPr lang="en-US" sz="2200" dirty="0">
                <a:solidFill>
                  <a:srgbClr val="676767"/>
                </a:solidFill>
                <a:ea typeface="Gill Sans" charset="0"/>
                <a:cs typeface="Gill Sans" charset="0"/>
              </a:rPr>
              <a:t>GEOGRAPHY</a:t>
            </a:r>
          </a:p>
          <a:p>
            <a:pPr>
              <a:lnSpc>
                <a:spcPts val="800"/>
              </a:lnSpc>
              <a:spcBef>
                <a:spcPts val="6679"/>
              </a:spcBef>
            </a:pPr>
            <a:r>
              <a:rPr lang="en-US" sz="2200" dirty="0">
                <a:solidFill>
                  <a:srgbClr val="4D4D4D"/>
                </a:solidFill>
                <a:ea typeface="Gill Sans" charset="0"/>
                <a:cs typeface="Gill Sans" charset="0"/>
              </a:rPr>
              <a:t>HISTORY</a:t>
            </a:r>
          </a:p>
          <a:p>
            <a:pPr>
              <a:lnSpc>
                <a:spcPts val="800"/>
              </a:lnSpc>
              <a:spcBef>
                <a:spcPts val="6679"/>
              </a:spcBef>
            </a:pPr>
            <a:r>
              <a:rPr lang="en-US" sz="2200" dirty="0">
                <a:solidFill>
                  <a:srgbClr val="4D4D4D"/>
                </a:solidFill>
                <a:ea typeface="Gill Sans" charset="0"/>
                <a:cs typeface="Gill Sans" charset="0"/>
              </a:rPr>
              <a:t>STEM</a:t>
            </a:r>
          </a:p>
          <a:p>
            <a:pPr>
              <a:lnSpc>
                <a:spcPts val="800"/>
              </a:lnSpc>
              <a:spcBef>
                <a:spcPts val="6679"/>
              </a:spcBef>
            </a:pPr>
            <a:r>
              <a:rPr lang="en-US" sz="2200" dirty="0">
                <a:solidFill>
                  <a:srgbClr val="4D4D4D"/>
                </a:solidFill>
                <a:ea typeface="Gill Sans" charset="0"/>
                <a:cs typeface="Gill Sans" charset="0"/>
              </a:rPr>
              <a:t>GLOBAL STUDIES</a:t>
            </a:r>
          </a:p>
          <a:p>
            <a:pPr>
              <a:lnSpc>
                <a:spcPts val="800"/>
              </a:lnSpc>
              <a:spcBef>
                <a:spcPts val="6679"/>
              </a:spcBef>
            </a:pPr>
            <a:r>
              <a:rPr lang="en-US" sz="2200" dirty="0">
                <a:solidFill>
                  <a:srgbClr val="4D4D4D"/>
                </a:solidFill>
                <a:ea typeface="Gill Sans" charset="0"/>
                <a:cs typeface="Gill Sans" charset="0"/>
              </a:rPr>
              <a:t>ARTS</a:t>
            </a:r>
          </a:p>
        </p:txBody>
      </p:sp>
      <p:grpSp>
        <p:nvGrpSpPr>
          <p:cNvPr id="113684" name="Group 20"/>
          <p:cNvGrpSpPr>
            <a:grpSpLocks/>
          </p:cNvGrpSpPr>
          <p:nvPr/>
        </p:nvGrpSpPr>
        <p:grpSpPr bwMode="auto">
          <a:xfrm>
            <a:off x="696516" y="1491258"/>
            <a:ext cx="535781" cy="4911328"/>
            <a:chOff x="0" y="0"/>
            <a:chExt cx="480" cy="4400"/>
          </a:xfrm>
        </p:grpSpPr>
        <p:pic>
          <p:nvPicPr>
            <p:cNvPr id="11367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367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367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2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14300" cap="flat">
                  <a:solidFill>
                    <a:srgbClr val="FFFF00"/>
                  </a:solidFill>
                  <a:miter lim="800000"/>
                  <a:headEnd/>
                  <a:tailEnd/>
                </a14:hiddenLine>
              </a:ext>
            </a:extLst>
          </p:spPr>
        </p:pic>
        <p:pic>
          <p:nvPicPr>
            <p:cNvPr id="113679"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8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368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4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3681"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0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3682"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36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3683"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92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113686" name="Rectangle 22"/>
          <p:cNvSpPr>
            <a:spLocks/>
          </p:cNvSpPr>
          <p:nvPr/>
        </p:nvSpPr>
        <p:spPr bwMode="auto">
          <a:xfrm>
            <a:off x="250031" y="1104007"/>
            <a:ext cx="1821656"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2000" dirty="0">
                <a:solidFill>
                  <a:srgbClr val="626161"/>
                </a:solidFill>
                <a:ea typeface="Gill Sans" charset="0"/>
                <a:cs typeface="Gill Sans" charset="0"/>
              </a:rPr>
              <a:t>TOPIC FILTERS</a:t>
            </a:r>
          </a:p>
        </p:txBody>
      </p:sp>
      <p:sp>
        <p:nvSpPr>
          <p:cNvPr id="113687" name="Rectangle 23"/>
          <p:cNvSpPr>
            <a:spLocks/>
          </p:cNvSpPr>
          <p:nvPr/>
        </p:nvSpPr>
        <p:spPr bwMode="auto">
          <a:xfrm>
            <a:off x="3554016" y="1104007"/>
            <a:ext cx="2768203"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2000" dirty="0">
                <a:solidFill>
                  <a:srgbClr val="626161"/>
                </a:solidFill>
                <a:ea typeface="Gill Sans" charset="0"/>
                <a:cs typeface="Gill Sans" charset="0"/>
              </a:rPr>
              <a:t>CURRICULUM AREAS</a:t>
            </a:r>
          </a:p>
        </p:txBody>
      </p:sp>
      <p:sp>
        <p:nvSpPr>
          <p:cNvPr id="113688" name="Rectangle 24"/>
          <p:cNvSpPr>
            <a:spLocks/>
          </p:cNvSpPr>
          <p:nvPr/>
        </p:nvSpPr>
        <p:spPr bwMode="auto">
          <a:xfrm>
            <a:off x="6884789" y="1108472"/>
            <a:ext cx="1821656"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2000" dirty="0">
                <a:solidFill>
                  <a:srgbClr val="626161"/>
                </a:solidFill>
                <a:ea typeface="Gill Sans" charset="0"/>
                <a:cs typeface="Gill Sans" charset="0"/>
              </a:rPr>
              <a:t>TYPES OF TEXT</a:t>
            </a:r>
          </a:p>
        </p:txBody>
      </p:sp>
      <p:pic>
        <p:nvPicPr>
          <p:cNvPr id="113689" name="Picture 25"/>
          <p:cNvPicPr>
            <a:picLocks noChangeAspect="1" noChangeArrowheads="1"/>
          </p:cNvPicPr>
          <p:nvPr/>
        </p:nvPicPr>
        <p:blipFill>
          <a:blip r:embed="rId11">
            <a:extLst>
              <a:ext uri="{28A0092B-C50C-407E-A947-70E740481C1C}">
                <a14:useLocalDpi xmlns:a14="http://schemas.microsoft.com/office/drawing/2010/main" val="0"/>
              </a:ext>
            </a:extLst>
          </a:blip>
          <a:srcRect t="287" r="71959"/>
          <a:stretch>
            <a:fillRect/>
          </a:stretch>
        </p:blipFill>
        <p:spPr bwMode="auto">
          <a:xfrm>
            <a:off x="3603129" y="1453307"/>
            <a:ext cx="748978" cy="4532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p:txBody>
          <a:bodyPr/>
          <a:lstStyle/>
          <a:p>
            <a:r>
              <a:rPr lang="en-US" smtClean="0">
                <a:sym typeface="Gill Sans Light" charset="0"/>
              </a:rPr>
              <a:t>Connecting Curiosity to Content</a:t>
            </a:r>
            <a:endParaRPr lang="en-US" dirty="0"/>
          </a:p>
        </p:txBody>
      </p:sp>
    </p:spTree>
    <p:extLst>
      <p:ext uri="{BB962C8B-B14F-4D97-AF65-F5344CB8AC3E}">
        <p14:creationId xmlns:p14="http://schemas.microsoft.com/office/powerpoint/2010/main" val="63409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3688"/>
                                        </p:tgtEl>
                                        <p:attrNameLst>
                                          <p:attrName>style.visibility</p:attrName>
                                        </p:attrNameLst>
                                      </p:cBhvr>
                                      <p:to>
                                        <p:strVal val="visible"/>
                                      </p:to>
                                    </p:set>
                                    <p:animEffect transition="in" filter="fade">
                                      <p:cBhvr>
                                        <p:cTn id="7" dur="500"/>
                                        <p:tgtEl>
                                          <p:spTgt spid="113688"/>
                                        </p:tgtEl>
                                      </p:cBhvr>
                                    </p:animEffect>
                                  </p:childTnLst>
                                </p:cTn>
                              </p:par>
                              <p:par>
                                <p:cTn id="8" presetID="10" presetClass="entr" presetSubtype="0" fill="hold" nodeType="withEffect">
                                  <p:stCondLst>
                                    <p:cond delay="0"/>
                                  </p:stCondLst>
                                  <p:childTnLst>
                                    <p:set>
                                      <p:cBhvr>
                                        <p:cTn id="9" dur="1" fill="hold">
                                          <p:stCondLst>
                                            <p:cond delay="0"/>
                                          </p:stCondLst>
                                        </p:cTn>
                                        <p:tgtEl>
                                          <p:spTgt spid="113672"/>
                                        </p:tgtEl>
                                        <p:attrNameLst>
                                          <p:attrName>style.visibility</p:attrName>
                                        </p:attrNameLst>
                                      </p:cBhvr>
                                      <p:to>
                                        <p:strVal val="visible"/>
                                      </p:to>
                                    </p:set>
                                    <p:animEffect transition="in" filter="fade">
                                      <p:cBhvr>
                                        <p:cTn id="10" dur="500"/>
                                        <p:tgtEl>
                                          <p:spTgt spid="11367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3675"/>
                                        </p:tgtEl>
                                        <p:attrNameLst>
                                          <p:attrName>style.visibility</p:attrName>
                                        </p:attrNameLst>
                                      </p:cBhvr>
                                      <p:to>
                                        <p:strVal val="visible"/>
                                      </p:to>
                                    </p:set>
                                    <p:animEffect transition="in" filter="wipe(left)">
                                      <p:cBhvr>
                                        <p:cTn id="15" dur="1000"/>
                                        <p:tgtEl>
                                          <p:spTgt spid="113675"/>
                                        </p:tgtEl>
                                      </p:cBhvr>
                                    </p:animEffect>
                                  </p:childTnLst>
                                </p:cTn>
                              </p:par>
                            </p:childTnLst>
                          </p:cTn>
                        </p:par>
                      </p:childTnLst>
                    </p:cTn>
                  </p:par>
                  <p:par>
                    <p:cTn id="16" fill="hold">
                      <p:stCondLst>
                        <p:cond delay="indefinite"/>
                      </p:stCondLst>
                      <p:childTnLst>
                        <p:par>
                          <p:cTn id="17" fill="hold" nodeType="after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3674"/>
                                        </p:tgtEl>
                                        <p:attrNameLst>
                                          <p:attrName>style.visibility</p:attrName>
                                        </p:attrNameLst>
                                      </p:cBhvr>
                                      <p:to>
                                        <p:strVal val="visible"/>
                                      </p:to>
                                    </p:set>
                                    <p:animEffect transition="in" filter="wipe(left)">
                                      <p:cBhvr>
                                        <p:cTn id="20" dur="1000"/>
                                        <p:tgtEl>
                                          <p:spTgt spid="113674"/>
                                        </p:tgtEl>
                                      </p:cBhvr>
                                    </p:animEffect>
                                  </p:childTnLst>
                                </p:cTn>
                              </p:par>
                            </p:childTnLst>
                          </p:cTn>
                        </p:par>
                      </p:childTnLst>
                    </p:cTn>
                  </p:par>
                  <p:par>
                    <p:cTn id="21" fill="hold">
                      <p:stCondLst>
                        <p:cond delay="indefinite"/>
                      </p:stCondLst>
                      <p:childTnLst>
                        <p:par>
                          <p:cTn id="22" fill="hold" nodeType="after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3673"/>
                                        </p:tgtEl>
                                        <p:attrNameLst>
                                          <p:attrName>style.visibility</p:attrName>
                                        </p:attrNameLst>
                                      </p:cBhvr>
                                      <p:to>
                                        <p:strVal val="visible"/>
                                      </p:to>
                                    </p:set>
                                    <p:animEffect transition="in" filter="wipe(left)">
                                      <p:cBhvr>
                                        <p:cTn id="25" dur="1000"/>
                                        <p:tgtEl>
                                          <p:spTgt spid="113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3" grpId="0" animBg="1"/>
      <p:bldP spid="113674" grpId="0" animBg="1"/>
      <p:bldP spid="113675" grpId="0" animBg="1"/>
      <p:bldP spid="113688"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p:cNvSpPr>
          <p:nvPr/>
        </p:nvSpPr>
        <p:spPr bwMode="auto">
          <a:xfrm>
            <a:off x="533400" y="2904123"/>
            <a:ext cx="5213822" cy="47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232068" bIns="0" anchor="ctr">
            <a:spAutoFit/>
          </a:bodyPr>
          <a:lstStyle/>
          <a:p>
            <a:pPr marL="290393" indent="-290393">
              <a:lnSpc>
                <a:spcPct val="130000"/>
              </a:lnSpc>
              <a:buClr>
                <a:srgbClr val="5DCCD3"/>
              </a:buClr>
              <a:buSzPct val="125000"/>
              <a:buFont typeface="Thonburi" charset="0"/>
              <a:buChar char="๏"/>
            </a:pPr>
            <a:r>
              <a:rPr lang="en-US" sz="2400" dirty="0">
                <a:solidFill>
                  <a:srgbClr val="FFFFFF"/>
                </a:solidFill>
                <a:latin typeface="+mj-lt"/>
                <a:ea typeface="Georgia" charset="0"/>
                <a:cs typeface="Georgia" charset="0"/>
                <a:sym typeface="Georgia" charset="0"/>
              </a:rPr>
              <a:t>Text Complexity Staircase</a:t>
            </a:r>
          </a:p>
        </p:txBody>
      </p:sp>
      <p:sp>
        <p:nvSpPr>
          <p:cNvPr id="115869" name="AutoShape 157"/>
          <p:cNvSpPr>
            <a:spLocks/>
          </p:cNvSpPr>
          <p:nvPr/>
        </p:nvSpPr>
        <p:spPr bwMode="auto">
          <a:xfrm rot="16200000">
            <a:off x="-764001" y="4892354"/>
            <a:ext cx="2220143" cy="387325"/>
          </a:xfrm>
          <a:custGeom>
            <a:avLst/>
            <a:gdLst/>
            <a:ahLst/>
            <a:cxnLst/>
            <a:rect l="0" t="0" r="r" b="b"/>
            <a:pathLst>
              <a:path w="21600" h="21599">
                <a:moveTo>
                  <a:pt x="0" y="0"/>
                </a:moveTo>
                <a:lnTo>
                  <a:pt x="21600" y="-1"/>
                </a:lnTo>
                <a:lnTo>
                  <a:pt x="21600" y="21598"/>
                </a:lnTo>
                <a:lnTo>
                  <a:pt x="0" y="21599"/>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1700" dirty="0">
                <a:solidFill>
                  <a:srgbClr val="FFFFFF"/>
                </a:solidFill>
                <a:ea typeface="Gill Sans" charset="0"/>
                <a:cs typeface="Gill Sans" charset="0"/>
              </a:rPr>
              <a:t>GRADE BANDS</a:t>
            </a:r>
          </a:p>
        </p:txBody>
      </p:sp>
      <p:sp>
        <p:nvSpPr>
          <p:cNvPr id="115870" name="Rectangle 158"/>
          <p:cNvSpPr>
            <a:spLocks/>
          </p:cNvSpPr>
          <p:nvPr/>
        </p:nvSpPr>
        <p:spPr bwMode="auto">
          <a:xfrm>
            <a:off x="1685263" y="3429007"/>
            <a:ext cx="1972345"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700" dirty="0">
                <a:solidFill>
                  <a:srgbClr val="FFFFFF"/>
                </a:solidFill>
                <a:ea typeface="Gill Sans" charset="0"/>
                <a:cs typeface="Gill Sans" charset="0"/>
              </a:rPr>
              <a:t>LEXILE</a:t>
            </a:r>
            <a:r>
              <a:rPr lang="en-US" sz="1700" baseline="30000" dirty="0">
                <a:solidFill>
                  <a:srgbClr val="FFFFFF"/>
                </a:solidFill>
                <a:ea typeface="Gill Sans" charset="0"/>
                <a:cs typeface="Gill Sans" charset="0"/>
              </a:rPr>
              <a:t>®</a:t>
            </a:r>
            <a:r>
              <a:rPr lang="en-US" sz="1700" dirty="0">
                <a:solidFill>
                  <a:srgbClr val="FFFFFF"/>
                </a:solidFill>
                <a:ea typeface="Gill Sans" charset="0"/>
                <a:cs typeface="Gill Sans" charset="0"/>
              </a:rPr>
              <a:t> RANGES</a:t>
            </a:r>
          </a:p>
        </p:txBody>
      </p:sp>
      <p:sp>
        <p:nvSpPr>
          <p:cNvPr id="8" name="Title 7"/>
          <p:cNvSpPr>
            <a:spLocks noGrp="1"/>
          </p:cNvSpPr>
          <p:nvPr>
            <p:ph type="title"/>
          </p:nvPr>
        </p:nvSpPr>
        <p:spPr>
          <a:xfrm>
            <a:off x="457200" y="1447800"/>
            <a:ext cx="8229600" cy="1446550"/>
          </a:xfrm>
        </p:spPr>
        <p:txBody>
          <a:bodyPr/>
          <a:lstStyle/>
          <a:p>
            <a:r>
              <a:rPr lang="en-US" dirty="0" smtClean="0"/>
              <a:t>Increasing </a:t>
            </a:r>
            <a:br>
              <a:rPr lang="en-US" dirty="0" smtClean="0"/>
            </a:br>
            <a:r>
              <a:rPr lang="en-US" dirty="0" smtClean="0"/>
              <a:t>Capacity</a:t>
            </a:r>
            <a:endParaRPr lang="en-US" dirty="0"/>
          </a:p>
        </p:txBody>
      </p:sp>
      <p:graphicFrame>
        <p:nvGraphicFramePr>
          <p:cNvPr id="64" name="Table 63"/>
          <p:cNvGraphicFramePr>
            <a:graphicFrameLocks noGrp="1"/>
          </p:cNvGraphicFramePr>
          <p:nvPr>
            <p:extLst>
              <p:ext uri="{D42A27DB-BD31-4B8C-83A1-F6EECF244321}">
                <p14:modId xmlns:p14="http://schemas.microsoft.com/office/powerpoint/2010/main" val="4080397060"/>
              </p:ext>
            </p:extLst>
          </p:nvPr>
        </p:nvGraphicFramePr>
        <p:xfrm>
          <a:off x="517924" y="3762345"/>
          <a:ext cx="8360430" cy="2202927"/>
        </p:xfrm>
        <a:graphic>
          <a:graphicData uri="http://schemas.openxmlformats.org/drawingml/2006/table">
            <a:tbl>
              <a:tblPr firstRow="1" firstCol="1">
                <a:tableStyleId>{5940675A-B579-460E-94D1-54222C63F5DA}</a:tableStyleId>
              </a:tblPr>
              <a:tblGrid>
                <a:gridCol w="1097280"/>
                <a:gridCol w="1210525"/>
                <a:gridCol w="1210525"/>
                <a:gridCol w="1210525"/>
                <a:gridCol w="1210525"/>
                <a:gridCol w="1210525"/>
                <a:gridCol w="1210525"/>
              </a:tblGrid>
              <a:tr h="352697">
                <a:tc>
                  <a:txBody>
                    <a:bodyPr/>
                    <a:lstStyle/>
                    <a:p>
                      <a:pPr algn="ctr"/>
                      <a:endParaRPr lang="en-US" sz="1400" b="1" dirty="0">
                        <a:solidFill>
                          <a:schemeClr val="tx1">
                            <a:lumMod val="50000"/>
                          </a:schemeClr>
                        </a:solidFill>
                      </a:endParaRP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en-US" sz="1600" b="1" dirty="0" smtClean="0">
                          <a:solidFill>
                            <a:schemeClr val="tx1">
                              <a:lumMod val="50000"/>
                            </a:schemeClr>
                          </a:solidFill>
                        </a:rPr>
                        <a:t>450-600</a:t>
                      </a:r>
                      <a:endParaRPr lang="en-US" sz="1600" b="1" dirty="0">
                        <a:solidFill>
                          <a:schemeClr val="tx1">
                            <a:lumMod val="50000"/>
                          </a:schemeClr>
                        </a:solidFill>
                      </a:endParaRPr>
                    </a:p>
                  </a:txBody>
                  <a:tcPr anchor="ctr">
                    <a:solidFill>
                      <a:schemeClr val="bg1">
                        <a:lumMod val="85000"/>
                      </a:schemeClr>
                    </a:solidFill>
                  </a:tcPr>
                </a:tc>
                <a:tc>
                  <a:txBody>
                    <a:bodyPr/>
                    <a:lstStyle/>
                    <a:p>
                      <a:pPr algn="ctr"/>
                      <a:r>
                        <a:rPr lang="en-US" sz="1600" b="1" dirty="0" smtClean="0">
                          <a:solidFill>
                            <a:schemeClr val="tx1">
                              <a:lumMod val="50000"/>
                            </a:schemeClr>
                          </a:solidFill>
                        </a:rPr>
                        <a:t>600-750</a:t>
                      </a:r>
                      <a:endParaRPr lang="en-US" sz="1600" b="1" dirty="0">
                        <a:solidFill>
                          <a:schemeClr val="tx1">
                            <a:lumMod val="50000"/>
                          </a:schemeClr>
                        </a:solidFill>
                      </a:endParaRPr>
                    </a:p>
                  </a:txBody>
                  <a:tcPr anchor="ctr">
                    <a:solidFill>
                      <a:schemeClr val="bg1">
                        <a:lumMod val="85000"/>
                      </a:schemeClr>
                    </a:solidFill>
                  </a:tcPr>
                </a:tc>
                <a:tc>
                  <a:txBody>
                    <a:bodyPr/>
                    <a:lstStyle/>
                    <a:p>
                      <a:pPr algn="ctr"/>
                      <a:r>
                        <a:rPr lang="en-US" sz="1600" b="1" dirty="0" smtClean="0">
                          <a:solidFill>
                            <a:schemeClr val="tx1">
                              <a:lumMod val="50000"/>
                            </a:schemeClr>
                          </a:solidFill>
                        </a:rPr>
                        <a:t>750-900</a:t>
                      </a:r>
                      <a:endParaRPr lang="en-US" sz="1600" b="1" dirty="0">
                        <a:solidFill>
                          <a:schemeClr val="tx1">
                            <a:lumMod val="50000"/>
                          </a:schemeClr>
                        </a:solidFill>
                      </a:endParaRPr>
                    </a:p>
                  </a:txBody>
                  <a:tcPr anchor="ctr">
                    <a:solidFill>
                      <a:schemeClr val="bg1">
                        <a:lumMod val="85000"/>
                      </a:schemeClr>
                    </a:solidFill>
                  </a:tcPr>
                </a:tc>
                <a:tc>
                  <a:txBody>
                    <a:bodyPr/>
                    <a:lstStyle/>
                    <a:p>
                      <a:pPr algn="ctr"/>
                      <a:r>
                        <a:rPr lang="en-US" sz="1600" b="1" dirty="0" smtClean="0">
                          <a:solidFill>
                            <a:schemeClr val="tx1">
                              <a:lumMod val="50000"/>
                            </a:schemeClr>
                          </a:solidFill>
                        </a:rPr>
                        <a:t>900-1050</a:t>
                      </a:r>
                      <a:endParaRPr lang="en-US" sz="1600" b="1" dirty="0">
                        <a:solidFill>
                          <a:schemeClr val="tx1">
                            <a:lumMod val="50000"/>
                          </a:schemeClr>
                        </a:solidFill>
                      </a:endParaRPr>
                    </a:p>
                  </a:txBody>
                  <a:tcPr anchor="ctr">
                    <a:solidFill>
                      <a:schemeClr val="bg1">
                        <a:lumMod val="85000"/>
                      </a:schemeClr>
                    </a:solidFill>
                  </a:tcPr>
                </a:tc>
                <a:tc>
                  <a:txBody>
                    <a:bodyPr/>
                    <a:lstStyle/>
                    <a:p>
                      <a:pPr algn="ctr"/>
                      <a:r>
                        <a:rPr lang="en-US" sz="1600" b="1" dirty="0" smtClean="0">
                          <a:solidFill>
                            <a:schemeClr val="tx1">
                              <a:lumMod val="50000"/>
                            </a:schemeClr>
                          </a:solidFill>
                        </a:rPr>
                        <a:t>1050-1200</a:t>
                      </a:r>
                      <a:endParaRPr lang="en-US" sz="1600" b="1" dirty="0">
                        <a:solidFill>
                          <a:schemeClr val="tx1">
                            <a:lumMod val="50000"/>
                          </a:schemeClr>
                        </a:solidFill>
                      </a:endParaRPr>
                    </a:p>
                  </a:txBody>
                  <a:tcPr anchor="ctr">
                    <a:solidFill>
                      <a:schemeClr val="bg1">
                        <a:lumMod val="85000"/>
                      </a:schemeClr>
                    </a:solidFill>
                  </a:tcPr>
                </a:tc>
                <a:tc>
                  <a:txBody>
                    <a:bodyPr/>
                    <a:lstStyle/>
                    <a:p>
                      <a:pPr algn="ctr"/>
                      <a:r>
                        <a:rPr lang="en-US" sz="1600" b="1" dirty="0" smtClean="0">
                          <a:solidFill>
                            <a:schemeClr val="tx1">
                              <a:lumMod val="50000"/>
                            </a:schemeClr>
                          </a:solidFill>
                        </a:rPr>
                        <a:t>1200-1350</a:t>
                      </a:r>
                      <a:endParaRPr lang="en-US" sz="1600" b="1" dirty="0">
                        <a:solidFill>
                          <a:schemeClr val="tx1">
                            <a:lumMod val="50000"/>
                          </a:schemeClr>
                        </a:solidFill>
                      </a:endParaRPr>
                    </a:p>
                  </a:txBody>
                  <a:tcPr anchor="ctr">
                    <a:solidFill>
                      <a:schemeClr val="bg1">
                        <a:lumMod val="85000"/>
                      </a:schemeClr>
                    </a:solidFill>
                  </a:tcPr>
                </a:tc>
              </a:tr>
              <a:tr h="370046">
                <a:tc>
                  <a:txBody>
                    <a:bodyPr/>
                    <a:lstStyle/>
                    <a:p>
                      <a:pPr algn="ctr"/>
                      <a:r>
                        <a:rPr lang="en-US" sz="1600" b="1" dirty="0" smtClean="0">
                          <a:solidFill>
                            <a:schemeClr val="tx1">
                              <a:lumMod val="50000"/>
                            </a:schemeClr>
                          </a:solidFill>
                        </a:rPr>
                        <a:t>2-3</a:t>
                      </a:r>
                      <a:endParaRPr lang="en-US" sz="1600" b="1" dirty="0">
                        <a:solidFill>
                          <a:schemeClr val="tx1">
                            <a:lumMod val="50000"/>
                          </a:schemeClr>
                        </a:solidFill>
                      </a:endParaRPr>
                    </a:p>
                  </a:txBody>
                  <a:tcPr anchor="ctr">
                    <a:solidFill>
                      <a:schemeClr val="bg1">
                        <a:lumMod val="85000"/>
                      </a:schemeClr>
                    </a:solidFill>
                  </a:tcPr>
                </a:tc>
                <a:tc>
                  <a:txBody>
                    <a:bodyPr/>
                    <a:lstStyle/>
                    <a:p>
                      <a:endParaRPr lang="en-US" sz="1800" dirty="0"/>
                    </a:p>
                  </a:txBody>
                  <a:tcPr anchor="ctr">
                    <a:solidFill>
                      <a:schemeClr val="bg1"/>
                    </a:solidFill>
                  </a:tcPr>
                </a:tc>
                <a:tc>
                  <a:txBody>
                    <a:bodyPr/>
                    <a:lstStyle/>
                    <a:p>
                      <a:endParaRPr lang="en-US" sz="1800" dirty="0"/>
                    </a:p>
                  </a:txBody>
                  <a:tcPr anchor="ctr">
                    <a:solidFill>
                      <a:schemeClr val="bg1"/>
                    </a:solidFill>
                  </a:tcPr>
                </a:tc>
                <a:tc>
                  <a:txBody>
                    <a:bodyPr/>
                    <a:lstStyle/>
                    <a:p>
                      <a:endParaRPr lang="en-US" sz="1800" dirty="0"/>
                    </a:p>
                  </a:txBody>
                  <a:tcPr anchor="ctr">
                    <a:solidFill>
                      <a:schemeClr val="bg1"/>
                    </a:solidFill>
                  </a:tcPr>
                </a:tc>
                <a:tc>
                  <a:txBody>
                    <a:bodyPr/>
                    <a:lstStyle/>
                    <a:p>
                      <a:endParaRPr lang="en-US" sz="1800"/>
                    </a:p>
                  </a:txBody>
                  <a:tcPr anchor="ctr">
                    <a:solidFill>
                      <a:schemeClr val="bg1"/>
                    </a:solidFill>
                  </a:tcPr>
                </a:tc>
                <a:tc>
                  <a:txBody>
                    <a:bodyPr/>
                    <a:lstStyle/>
                    <a:p>
                      <a:endParaRPr lang="en-US" sz="1800"/>
                    </a:p>
                  </a:txBody>
                  <a:tcPr anchor="ctr">
                    <a:solidFill>
                      <a:schemeClr val="bg1"/>
                    </a:solidFill>
                  </a:tcPr>
                </a:tc>
                <a:tc>
                  <a:txBody>
                    <a:bodyPr/>
                    <a:lstStyle/>
                    <a:p>
                      <a:endParaRPr lang="en-US" sz="1800" dirty="0"/>
                    </a:p>
                  </a:txBody>
                  <a:tcPr anchor="ctr">
                    <a:solidFill>
                      <a:schemeClr val="bg1"/>
                    </a:solidFill>
                  </a:tcPr>
                </a:tc>
              </a:tr>
              <a:tr h="370046">
                <a:tc>
                  <a:txBody>
                    <a:bodyPr/>
                    <a:lstStyle/>
                    <a:p>
                      <a:pPr algn="ctr"/>
                      <a:r>
                        <a:rPr lang="en-US" sz="1600" b="1" dirty="0" smtClean="0">
                          <a:solidFill>
                            <a:schemeClr val="tx1">
                              <a:lumMod val="50000"/>
                            </a:schemeClr>
                          </a:solidFill>
                        </a:rPr>
                        <a:t>4-5</a:t>
                      </a:r>
                      <a:endParaRPr lang="en-US" sz="1600" b="1" dirty="0">
                        <a:solidFill>
                          <a:schemeClr val="tx1">
                            <a:lumMod val="50000"/>
                          </a:schemeClr>
                        </a:solidFill>
                      </a:endParaRPr>
                    </a:p>
                  </a:txBody>
                  <a:tcPr anchor="ctr">
                    <a:solidFill>
                      <a:schemeClr val="bg1">
                        <a:lumMod val="85000"/>
                      </a:schemeClr>
                    </a:solidFill>
                  </a:tcPr>
                </a:tc>
                <a:tc>
                  <a:txBody>
                    <a:bodyPr/>
                    <a:lstStyle/>
                    <a:p>
                      <a:endParaRPr lang="en-US" sz="1800" dirty="0"/>
                    </a:p>
                  </a:txBody>
                  <a:tcPr anchor="ctr">
                    <a:solidFill>
                      <a:schemeClr val="bg1"/>
                    </a:solidFill>
                  </a:tcPr>
                </a:tc>
                <a:tc>
                  <a:txBody>
                    <a:bodyPr/>
                    <a:lstStyle/>
                    <a:p>
                      <a:endParaRPr lang="en-US" sz="1800" dirty="0"/>
                    </a:p>
                  </a:txBody>
                  <a:tcPr anchor="ctr">
                    <a:solidFill>
                      <a:schemeClr val="bg1"/>
                    </a:solidFill>
                  </a:tcPr>
                </a:tc>
                <a:tc>
                  <a:txBody>
                    <a:bodyPr/>
                    <a:lstStyle/>
                    <a:p>
                      <a:endParaRPr lang="en-US" sz="1800" dirty="0"/>
                    </a:p>
                  </a:txBody>
                  <a:tcPr anchor="ctr">
                    <a:solidFill>
                      <a:schemeClr val="bg1"/>
                    </a:solidFill>
                  </a:tcPr>
                </a:tc>
                <a:tc>
                  <a:txBody>
                    <a:bodyPr/>
                    <a:lstStyle/>
                    <a:p>
                      <a:endParaRPr lang="en-US" sz="1800" dirty="0"/>
                    </a:p>
                  </a:txBody>
                  <a:tcPr anchor="ctr">
                    <a:solidFill>
                      <a:schemeClr val="bg1"/>
                    </a:solidFill>
                  </a:tcPr>
                </a:tc>
                <a:tc>
                  <a:txBody>
                    <a:bodyPr/>
                    <a:lstStyle/>
                    <a:p>
                      <a:endParaRPr lang="en-US" sz="1800"/>
                    </a:p>
                  </a:txBody>
                  <a:tcPr anchor="ctr">
                    <a:solidFill>
                      <a:schemeClr val="bg1"/>
                    </a:solidFill>
                  </a:tcPr>
                </a:tc>
                <a:tc>
                  <a:txBody>
                    <a:bodyPr/>
                    <a:lstStyle/>
                    <a:p>
                      <a:endParaRPr lang="en-US" sz="1800" dirty="0"/>
                    </a:p>
                  </a:txBody>
                  <a:tcPr anchor="ctr">
                    <a:solidFill>
                      <a:schemeClr val="bg1"/>
                    </a:solidFill>
                  </a:tcPr>
                </a:tc>
              </a:tr>
              <a:tr h="370046">
                <a:tc>
                  <a:txBody>
                    <a:bodyPr/>
                    <a:lstStyle/>
                    <a:p>
                      <a:pPr algn="ctr"/>
                      <a:r>
                        <a:rPr lang="en-US" sz="1600" b="1" dirty="0" smtClean="0">
                          <a:solidFill>
                            <a:schemeClr val="tx1">
                              <a:lumMod val="50000"/>
                            </a:schemeClr>
                          </a:solidFill>
                        </a:rPr>
                        <a:t>6-8</a:t>
                      </a:r>
                      <a:endParaRPr lang="en-US" sz="1600" b="1" dirty="0">
                        <a:solidFill>
                          <a:schemeClr val="tx1">
                            <a:lumMod val="50000"/>
                          </a:schemeClr>
                        </a:solidFill>
                      </a:endParaRPr>
                    </a:p>
                  </a:txBody>
                  <a:tcPr anchor="ctr">
                    <a:solidFill>
                      <a:schemeClr val="bg1">
                        <a:lumMod val="85000"/>
                      </a:schemeClr>
                    </a:solidFill>
                  </a:tcPr>
                </a:tc>
                <a:tc>
                  <a:txBody>
                    <a:bodyPr/>
                    <a:lstStyle/>
                    <a:p>
                      <a:endParaRPr lang="en-US" sz="1800" dirty="0"/>
                    </a:p>
                  </a:txBody>
                  <a:tcPr anchor="ctr">
                    <a:solidFill>
                      <a:schemeClr val="bg1"/>
                    </a:solidFill>
                  </a:tcPr>
                </a:tc>
                <a:tc>
                  <a:txBody>
                    <a:bodyPr/>
                    <a:lstStyle/>
                    <a:p>
                      <a:endParaRPr lang="en-US" sz="1800"/>
                    </a:p>
                  </a:txBody>
                  <a:tcPr anchor="ctr">
                    <a:solidFill>
                      <a:schemeClr val="bg1"/>
                    </a:solidFill>
                  </a:tcPr>
                </a:tc>
                <a:tc>
                  <a:txBody>
                    <a:bodyPr/>
                    <a:lstStyle/>
                    <a:p>
                      <a:endParaRPr lang="en-US" sz="1800" dirty="0"/>
                    </a:p>
                  </a:txBody>
                  <a:tcPr anchor="ctr">
                    <a:solidFill>
                      <a:schemeClr val="bg1"/>
                    </a:solidFill>
                  </a:tcPr>
                </a:tc>
                <a:tc>
                  <a:txBody>
                    <a:bodyPr/>
                    <a:lstStyle/>
                    <a:p>
                      <a:endParaRPr lang="en-US" sz="1800" dirty="0"/>
                    </a:p>
                  </a:txBody>
                  <a:tcPr anchor="ctr">
                    <a:solidFill>
                      <a:schemeClr val="bg1"/>
                    </a:solidFill>
                  </a:tcPr>
                </a:tc>
                <a:tc>
                  <a:txBody>
                    <a:bodyPr/>
                    <a:lstStyle/>
                    <a:p>
                      <a:endParaRPr lang="en-US" sz="1800" dirty="0"/>
                    </a:p>
                  </a:txBody>
                  <a:tcPr anchor="ctr">
                    <a:solidFill>
                      <a:schemeClr val="bg1"/>
                    </a:solidFill>
                  </a:tcPr>
                </a:tc>
                <a:tc>
                  <a:txBody>
                    <a:bodyPr/>
                    <a:lstStyle/>
                    <a:p>
                      <a:endParaRPr lang="en-US" sz="1800" dirty="0"/>
                    </a:p>
                  </a:txBody>
                  <a:tcPr anchor="ctr">
                    <a:solidFill>
                      <a:schemeClr val="bg1"/>
                    </a:solidFill>
                  </a:tcPr>
                </a:tc>
              </a:tr>
              <a:tr h="370046">
                <a:tc>
                  <a:txBody>
                    <a:bodyPr/>
                    <a:lstStyle/>
                    <a:p>
                      <a:pPr algn="ctr"/>
                      <a:r>
                        <a:rPr lang="en-US" sz="1600" b="1" dirty="0" smtClean="0">
                          <a:solidFill>
                            <a:schemeClr val="tx1">
                              <a:lumMod val="50000"/>
                            </a:schemeClr>
                          </a:solidFill>
                        </a:rPr>
                        <a:t>9-10</a:t>
                      </a:r>
                      <a:endParaRPr lang="en-US" sz="1600" b="1" dirty="0">
                        <a:solidFill>
                          <a:schemeClr val="tx1">
                            <a:lumMod val="50000"/>
                          </a:schemeClr>
                        </a:solidFill>
                      </a:endParaRPr>
                    </a:p>
                  </a:txBody>
                  <a:tcPr anchor="ctr">
                    <a:solidFill>
                      <a:schemeClr val="bg1">
                        <a:lumMod val="85000"/>
                      </a:schemeClr>
                    </a:solidFill>
                  </a:tcPr>
                </a:tc>
                <a:tc>
                  <a:txBody>
                    <a:bodyPr/>
                    <a:lstStyle/>
                    <a:p>
                      <a:endParaRPr lang="en-US" sz="1800" dirty="0"/>
                    </a:p>
                  </a:txBody>
                  <a:tcPr anchor="ctr">
                    <a:solidFill>
                      <a:schemeClr val="bg1"/>
                    </a:solidFill>
                  </a:tcPr>
                </a:tc>
                <a:tc>
                  <a:txBody>
                    <a:bodyPr/>
                    <a:lstStyle/>
                    <a:p>
                      <a:endParaRPr lang="en-US" sz="1800"/>
                    </a:p>
                  </a:txBody>
                  <a:tcPr anchor="ctr">
                    <a:solidFill>
                      <a:schemeClr val="bg1"/>
                    </a:solidFill>
                  </a:tcPr>
                </a:tc>
                <a:tc>
                  <a:txBody>
                    <a:bodyPr/>
                    <a:lstStyle/>
                    <a:p>
                      <a:endParaRPr lang="en-US" sz="1800"/>
                    </a:p>
                  </a:txBody>
                  <a:tcPr anchor="ctr">
                    <a:solidFill>
                      <a:schemeClr val="bg1"/>
                    </a:solidFill>
                  </a:tcPr>
                </a:tc>
                <a:tc>
                  <a:txBody>
                    <a:bodyPr/>
                    <a:lstStyle/>
                    <a:p>
                      <a:endParaRPr lang="en-US" sz="1800" dirty="0"/>
                    </a:p>
                  </a:txBody>
                  <a:tcPr anchor="ctr">
                    <a:solidFill>
                      <a:schemeClr val="bg1"/>
                    </a:solidFill>
                  </a:tcPr>
                </a:tc>
                <a:tc>
                  <a:txBody>
                    <a:bodyPr/>
                    <a:lstStyle/>
                    <a:p>
                      <a:endParaRPr lang="en-US" sz="1800" dirty="0"/>
                    </a:p>
                  </a:txBody>
                  <a:tcPr anchor="ctr">
                    <a:solidFill>
                      <a:schemeClr val="bg1"/>
                    </a:solidFill>
                  </a:tcPr>
                </a:tc>
                <a:tc>
                  <a:txBody>
                    <a:bodyPr/>
                    <a:lstStyle/>
                    <a:p>
                      <a:endParaRPr lang="en-US" sz="1800" dirty="0"/>
                    </a:p>
                  </a:txBody>
                  <a:tcPr anchor="ctr">
                    <a:solidFill>
                      <a:schemeClr val="bg1"/>
                    </a:solidFill>
                  </a:tcPr>
                </a:tc>
              </a:tr>
              <a:tr h="370046">
                <a:tc>
                  <a:txBody>
                    <a:bodyPr/>
                    <a:lstStyle/>
                    <a:p>
                      <a:pPr algn="ctr"/>
                      <a:r>
                        <a:rPr lang="en-US" sz="1600" b="1" dirty="0" smtClean="0">
                          <a:solidFill>
                            <a:schemeClr val="tx1">
                              <a:lumMod val="50000"/>
                            </a:schemeClr>
                          </a:solidFill>
                        </a:rPr>
                        <a:t>11-CCR</a:t>
                      </a:r>
                      <a:endParaRPr lang="en-US" sz="1600" b="1" dirty="0">
                        <a:solidFill>
                          <a:schemeClr val="tx1">
                            <a:lumMod val="50000"/>
                          </a:schemeClr>
                        </a:solidFill>
                      </a:endParaRPr>
                    </a:p>
                  </a:txBody>
                  <a:tcPr anchor="ctr">
                    <a:solidFill>
                      <a:schemeClr val="bg1">
                        <a:lumMod val="85000"/>
                      </a:schemeClr>
                    </a:solidFill>
                  </a:tcPr>
                </a:tc>
                <a:tc>
                  <a:txBody>
                    <a:bodyPr/>
                    <a:lstStyle/>
                    <a:p>
                      <a:endParaRPr lang="en-US" sz="1800" dirty="0"/>
                    </a:p>
                  </a:txBody>
                  <a:tcPr anchor="ctr">
                    <a:solidFill>
                      <a:schemeClr val="bg1"/>
                    </a:solidFill>
                  </a:tcPr>
                </a:tc>
                <a:tc>
                  <a:txBody>
                    <a:bodyPr/>
                    <a:lstStyle/>
                    <a:p>
                      <a:endParaRPr lang="en-US" sz="1800" dirty="0"/>
                    </a:p>
                  </a:txBody>
                  <a:tcPr anchor="ctr">
                    <a:solidFill>
                      <a:schemeClr val="bg1"/>
                    </a:solidFill>
                  </a:tcPr>
                </a:tc>
                <a:tc>
                  <a:txBody>
                    <a:bodyPr/>
                    <a:lstStyle/>
                    <a:p>
                      <a:endParaRPr lang="en-US" sz="1800" dirty="0"/>
                    </a:p>
                  </a:txBody>
                  <a:tcPr anchor="ctr">
                    <a:solidFill>
                      <a:schemeClr val="bg1"/>
                    </a:solidFill>
                  </a:tcPr>
                </a:tc>
                <a:tc>
                  <a:txBody>
                    <a:bodyPr/>
                    <a:lstStyle/>
                    <a:p>
                      <a:endParaRPr lang="en-US" sz="1800" dirty="0"/>
                    </a:p>
                  </a:txBody>
                  <a:tcPr anchor="ctr">
                    <a:solidFill>
                      <a:schemeClr val="bg1"/>
                    </a:solidFill>
                  </a:tcPr>
                </a:tc>
                <a:tc>
                  <a:txBody>
                    <a:bodyPr/>
                    <a:lstStyle/>
                    <a:p>
                      <a:endParaRPr lang="en-US" sz="1800" dirty="0"/>
                    </a:p>
                  </a:txBody>
                  <a:tcPr anchor="ctr">
                    <a:solidFill>
                      <a:schemeClr val="bg1"/>
                    </a:solidFill>
                  </a:tcPr>
                </a:tc>
                <a:tc>
                  <a:txBody>
                    <a:bodyPr/>
                    <a:lstStyle/>
                    <a:p>
                      <a:endParaRPr lang="en-US" sz="1800" dirty="0"/>
                    </a:p>
                  </a:txBody>
                  <a:tcPr anchor="ctr">
                    <a:solidFill>
                      <a:schemeClr val="bg1"/>
                    </a:solidFill>
                  </a:tcPr>
                </a:tc>
              </a:tr>
            </a:tbl>
          </a:graphicData>
        </a:graphic>
      </p:graphicFrame>
      <p:sp>
        <p:nvSpPr>
          <p:cNvPr id="70" name="Rectangle 69"/>
          <p:cNvSpPr/>
          <p:nvPr/>
        </p:nvSpPr>
        <p:spPr>
          <a:xfrm>
            <a:off x="1600202" y="4114800"/>
            <a:ext cx="2719347" cy="347472"/>
          </a:xfrm>
          <a:prstGeom prst="rect">
            <a:avLst/>
          </a:prstGeom>
          <a:solidFill>
            <a:srgbClr val="D90B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endParaRPr lang="en-US"/>
          </a:p>
        </p:txBody>
      </p:sp>
      <p:sp>
        <p:nvSpPr>
          <p:cNvPr id="71" name="Rectangle 70"/>
          <p:cNvSpPr/>
          <p:nvPr/>
        </p:nvSpPr>
        <p:spPr>
          <a:xfrm>
            <a:off x="4267200" y="4490155"/>
            <a:ext cx="1447800" cy="347472"/>
          </a:xfrm>
          <a:prstGeom prst="rect">
            <a:avLst/>
          </a:prstGeom>
          <a:solidFill>
            <a:srgbClr val="D90B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endParaRPr lang="en-US"/>
          </a:p>
        </p:txBody>
      </p:sp>
      <p:sp>
        <p:nvSpPr>
          <p:cNvPr id="72" name="Rectangle 71"/>
          <p:cNvSpPr/>
          <p:nvPr/>
        </p:nvSpPr>
        <p:spPr>
          <a:xfrm>
            <a:off x="5816576" y="4855517"/>
            <a:ext cx="1517837" cy="347472"/>
          </a:xfrm>
          <a:prstGeom prst="rect">
            <a:avLst/>
          </a:prstGeom>
          <a:solidFill>
            <a:srgbClr val="D90B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endParaRPr lang="en-US"/>
          </a:p>
        </p:txBody>
      </p:sp>
      <p:sp>
        <p:nvSpPr>
          <p:cNvPr id="73" name="Rectangle 72"/>
          <p:cNvSpPr/>
          <p:nvPr/>
        </p:nvSpPr>
        <p:spPr>
          <a:xfrm>
            <a:off x="6781801" y="5220351"/>
            <a:ext cx="1066800" cy="347472"/>
          </a:xfrm>
          <a:prstGeom prst="rect">
            <a:avLst/>
          </a:prstGeom>
          <a:solidFill>
            <a:srgbClr val="D90B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endParaRPr lang="en-US"/>
          </a:p>
        </p:txBody>
      </p:sp>
      <p:sp>
        <p:nvSpPr>
          <p:cNvPr id="74" name="Rectangle 73"/>
          <p:cNvSpPr/>
          <p:nvPr/>
        </p:nvSpPr>
        <p:spPr>
          <a:xfrm>
            <a:off x="7772400" y="5583725"/>
            <a:ext cx="1066874" cy="356616"/>
          </a:xfrm>
          <a:prstGeom prst="rect">
            <a:avLst/>
          </a:prstGeom>
          <a:solidFill>
            <a:srgbClr val="D90B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endParaRPr lang="en-US"/>
          </a:p>
        </p:txBody>
      </p:sp>
      <p:grpSp>
        <p:nvGrpSpPr>
          <p:cNvPr id="2" name="Group 1"/>
          <p:cNvGrpSpPr/>
          <p:nvPr/>
        </p:nvGrpSpPr>
        <p:grpSpPr>
          <a:xfrm>
            <a:off x="1767114" y="6076930"/>
            <a:ext cx="3390633" cy="400110"/>
            <a:chOff x="1767114" y="6076890"/>
            <a:chExt cx="3390633" cy="400110"/>
          </a:xfrm>
        </p:grpSpPr>
        <p:sp>
          <p:nvSpPr>
            <p:cNvPr id="82" name="Rectangle 81"/>
            <p:cNvSpPr/>
            <p:nvPr/>
          </p:nvSpPr>
          <p:spPr>
            <a:xfrm>
              <a:off x="1767114" y="6096000"/>
              <a:ext cx="431800" cy="34747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p:nvGrpSpPr>
          <p:grpSpPr>
            <a:xfrm>
              <a:off x="1778000" y="6076890"/>
              <a:ext cx="3379747" cy="400110"/>
              <a:chOff x="1778000" y="5514945"/>
              <a:chExt cx="3379747" cy="400110"/>
            </a:xfrm>
          </p:grpSpPr>
          <p:sp>
            <p:nvSpPr>
              <p:cNvPr id="77" name="TextBox 76"/>
              <p:cNvSpPr txBox="1"/>
              <p:nvPr/>
            </p:nvSpPr>
            <p:spPr>
              <a:xfrm>
                <a:off x="2209800" y="5514945"/>
                <a:ext cx="2947947" cy="400110"/>
              </a:xfrm>
              <a:prstGeom prst="rect">
                <a:avLst/>
              </a:prstGeom>
              <a:noFill/>
            </p:spPr>
            <p:txBody>
              <a:bodyPr wrap="square" rtlCol="0">
                <a:spAutoFit/>
              </a:bodyPr>
              <a:lstStyle/>
              <a:p>
                <a:r>
                  <a:rPr lang="en-US" sz="2000" dirty="0">
                    <a:solidFill>
                      <a:schemeClr val="tx1">
                        <a:lumMod val="50000"/>
                      </a:schemeClr>
                    </a:solidFill>
                  </a:rPr>
                  <a:t>Old Text Difficulty Range</a:t>
                </a:r>
                <a:endParaRPr lang="en-US" sz="2000" baseline="30000" dirty="0">
                  <a:solidFill>
                    <a:schemeClr val="tx1">
                      <a:lumMod val="50000"/>
                    </a:schemeClr>
                  </a:solidFill>
                </a:endParaRPr>
              </a:p>
            </p:txBody>
          </p:sp>
          <p:sp>
            <p:nvSpPr>
              <p:cNvPr id="78" name="Rectangle 77"/>
              <p:cNvSpPr/>
              <p:nvPr/>
            </p:nvSpPr>
            <p:spPr>
              <a:xfrm>
                <a:off x="1778000" y="5541264"/>
                <a:ext cx="431800" cy="347472"/>
              </a:xfrm>
              <a:prstGeom prst="rect">
                <a:avLst/>
              </a:prstGeom>
              <a:solidFill>
                <a:schemeClr val="tx2">
                  <a:alpha val="70000"/>
                </a:schemeClr>
              </a:solidFill>
              <a:ln w="127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 name="Group 2"/>
          <p:cNvGrpSpPr/>
          <p:nvPr/>
        </p:nvGrpSpPr>
        <p:grpSpPr>
          <a:xfrm>
            <a:off x="5410200" y="6076853"/>
            <a:ext cx="3406601" cy="400110"/>
            <a:chOff x="5410200" y="6076890"/>
            <a:chExt cx="3406601" cy="400110"/>
          </a:xfrm>
        </p:grpSpPr>
        <p:sp>
          <p:nvSpPr>
            <p:cNvPr id="83" name="Rectangle 82"/>
            <p:cNvSpPr/>
            <p:nvPr/>
          </p:nvSpPr>
          <p:spPr>
            <a:xfrm>
              <a:off x="5410200" y="6096000"/>
              <a:ext cx="431800" cy="35661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p:cNvGrpSpPr/>
            <p:nvPr/>
          </p:nvGrpSpPr>
          <p:grpSpPr>
            <a:xfrm>
              <a:off x="5410200" y="6076890"/>
              <a:ext cx="3406601" cy="400110"/>
              <a:chOff x="5410200" y="5514945"/>
              <a:chExt cx="3406601" cy="400110"/>
            </a:xfrm>
          </p:grpSpPr>
          <p:sp>
            <p:nvSpPr>
              <p:cNvPr id="80" name="TextBox 79"/>
              <p:cNvSpPr txBox="1"/>
              <p:nvPr/>
            </p:nvSpPr>
            <p:spPr>
              <a:xfrm>
                <a:off x="5868854" y="5514945"/>
                <a:ext cx="2947947" cy="400110"/>
              </a:xfrm>
              <a:prstGeom prst="rect">
                <a:avLst/>
              </a:prstGeom>
              <a:noFill/>
            </p:spPr>
            <p:txBody>
              <a:bodyPr wrap="square" rtlCol="0">
                <a:spAutoFit/>
              </a:bodyPr>
              <a:lstStyle/>
              <a:p>
                <a:r>
                  <a:rPr lang="en-US" sz="2000" dirty="0">
                    <a:solidFill>
                      <a:schemeClr val="tx1">
                        <a:lumMod val="50000"/>
                      </a:schemeClr>
                    </a:solidFill>
                  </a:rPr>
                  <a:t>New Text Difficulty Range</a:t>
                </a:r>
                <a:endParaRPr lang="en-US" sz="2000" baseline="30000" dirty="0">
                  <a:solidFill>
                    <a:schemeClr val="tx1">
                      <a:lumMod val="50000"/>
                    </a:schemeClr>
                  </a:solidFill>
                </a:endParaRPr>
              </a:p>
            </p:txBody>
          </p:sp>
          <p:sp>
            <p:nvSpPr>
              <p:cNvPr id="81" name="Rectangle 80"/>
              <p:cNvSpPr/>
              <p:nvPr/>
            </p:nvSpPr>
            <p:spPr>
              <a:xfrm>
                <a:off x="5410200" y="5541264"/>
                <a:ext cx="431800" cy="356616"/>
              </a:xfrm>
              <a:prstGeom prst="rect">
                <a:avLst/>
              </a:prstGeom>
              <a:solidFill>
                <a:srgbClr val="D90B00">
                  <a:alpha val="70000"/>
                </a:srgbClr>
              </a:solidFill>
              <a:ln w="127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9"/>
          <p:cNvGrpSpPr/>
          <p:nvPr/>
        </p:nvGrpSpPr>
        <p:grpSpPr>
          <a:xfrm>
            <a:off x="5208465" y="1752608"/>
            <a:ext cx="4011736" cy="458175"/>
            <a:chOff x="5208465" y="1606980"/>
            <a:chExt cx="4011736" cy="458175"/>
          </a:xfrm>
        </p:grpSpPr>
        <p:sp>
          <p:nvSpPr>
            <p:cNvPr id="9" name="Rounded Rectangle 8"/>
            <p:cNvSpPr/>
            <p:nvPr/>
          </p:nvSpPr>
          <p:spPr>
            <a:xfrm>
              <a:off x="5208465" y="1606980"/>
              <a:ext cx="4011736" cy="458175"/>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600" dirty="0">
                  <a:latin typeface="+mj-lt"/>
                </a:rPr>
                <a:t>Average Sentence Length</a:t>
              </a:r>
            </a:p>
          </p:txBody>
        </p:sp>
        <p:pic>
          <p:nvPicPr>
            <p:cNvPr id="8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572351" y="1623987"/>
              <a:ext cx="348258" cy="42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87" name="Group 86"/>
          <p:cNvGrpSpPr/>
          <p:nvPr/>
        </p:nvGrpSpPr>
        <p:grpSpPr>
          <a:xfrm>
            <a:off x="4648201" y="2362208"/>
            <a:ext cx="4572000" cy="458175"/>
            <a:chOff x="4630058" y="1606980"/>
            <a:chExt cx="4572000" cy="458175"/>
          </a:xfrm>
        </p:grpSpPr>
        <p:sp>
          <p:nvSpPr>
            <p:cNvPr id="88" name="Rounded Rectangle 87"/>
            <p:cNvSpPr/>
            <p:nvPr/>
          </p:nvSpPr>
          <p:spPr>
            <a:xfrm>
              <a:off x="4630058" y="1606980"/>
              <a:ext cx="4572000" cy="458175"/>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600" dirty="0">
                  <a:latin typeface="+mj-lt"/>
                </a:rPr>
                <a:t>Rare Word Frequency</a:t>
              </a:r>
            </a:p>
          </p:txBody>
        </p:sp>
        <p:pic>
          <p:nvPicPr>
            <p:cNvPr id="8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487408" y="1623987"/>
              <a:ext cx="348258" cy="42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4" name="TextBox 3"/>
          <p:cNvSpPr txBox="1"/>
          <p:nvPr/>
        </p:nvSpPr>
        <p:spPr>
          <a:xfrm>
            <a:off x="4572000" y="1219200"/>
            <a:ext cx="4789364" cy="461665"/>
          </a:xfrm>
          <a:prstGeom prst="rect">
            <a:avLst/>
          </a:prstGeom>
          <a:noFill/>
        </p:spPr>
        <p:txBody>
          <a:bodyPr wrap="square" lIns="91402" tIns="45702" rIns="91402" bIns="45702" rtlCol="0">
            <a:spAutoFit/>
          </a:bodyPr>
          <a:lstStyle/>
          <a:p>
            <a:r>
              <a:rPr lang="en-US" sz="2400" dirty="0">
                <a:solidFill>
                  <a:schemeClr val="bg1"/>
                </a:solidFill>
                <a:latin typeface="+mj-lt"/>
              </a:rPr>
              <a:t>Determining Complexity</a:t>
            </a:r>
          </a:p>
        </p:txBody>
      </p:sp>
      <p:sp>
        <p:nvSpPr>
          <p:cNvPr id="65" name="Rectangle 64"/>
          <p:cNvSpPr/>
          <p:nvPr/>
        </p:nvSpPr>
        <p:spPr>
          <a:xfrm>
            <a:off x="1600200" y="4114800"/>
            <a:ext cx="2209800" cy="347472"/>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endParaRPr lang="en-US"/>
          </a:p>
        </p:txBody>
      </p:sp>
      <p:sp>
        <p:nvSpPr>
          <p:cNvPr id="66" name="Rectangle 65"/>
          <p:cNvSpPr/>
          <p:nvPr/>
        </p:nvSpPr>
        <p:spPr>
          <a:xfrm>
            <a:off x="3124201" y="4489624"/>
            <a:ext cx="1524000" cy="347472"/>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endParaRPr lang="en-US"/>
          </a:p>
        </p:txBody>
      </p:sp>
      <p:sp>
        <p:nvSpPr>
          <p:cNvPr id="67" name="Rectangle 66"/>
          <p:cNvSpPr/>
          <p:nvPr/>
        </p:nvSpPr>
        <p:spPr>
          <a:xfrm>
            <a:off x="4648200" y="4854986"/>
            <a:ext cx="1981200" cy="347472"/>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endParaRPr lang="en-US"/>
          </a:p>
        </p:txBody>
      </p:sp>
      <p:sp>
        <p:nvSpPr>
          <p:cNvPr id="68" name="Rectangle 67"/>
          <p:cNvSpPr/>
          <p:nvPr/>
        </p:nvSpPr>
        <p:spPr>
          <a:xfrm>
            <a:off x="5867400" y="5219820"/>
            <a:ext cx="1371600" cy="347472"/>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endParaRPr lang="en-US"/>
          </a:p>
        </p:txBody>
      </p:sp>
      <p:sp>
        <p:nvSpPr>
          <p:cNvPr id="69" name="Rectangle 68"/>
          <p:cNvSpPr/>
          <p:nvPr/>
        </p:nvSpPr>
        <p:spPr>
          <a:xfrm>
            <a:off x="6877212" y="5583195"/>
            <a:ext cx="895188" cy="356616"/>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rtlCol="0" anchor="ctr"/>
          <a:lstStyle/>
          <a:p>
            <a:pPr algn="ctr"/>
            <a:endParaRPr lang="en-US"/>
          </a:p>
        </p:txBody>
      </p:sp>
    </p:spTree>
    <p:extLst>
      <p:ext uri="{BB962C8B-B14F-4D97-AF65-F5344CB8AC3E}">
        <p14:creationId xmlns:p14="http://schemas.microsoft.com/office/powerpoint/2010/main" val="378249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87"/>
                                        </p:tgtEl>
                                        <p:attrNameLst>
                                          <p:attrName>style.visibility</p:attrName>
                                        </p:attrNameLst>
                                      </p:cBhvr>
                                      <p:to>
                                        <p:strVal val="visible"/>
                                      </p:to>
                                    </p:set>
                                    <p:anim calcmode="lin" valueType="num">
                                      <p:cBhvr additive="base">
                                        <p:cTn id="18" dur="500" fill="hold"/>
                                        <p:tgtEl>
                                          <p:spTgt spid="87"/>
                                        </p:tgtEl>
                                        <p:attrNameLst>
                                          <p:attrName>ppt_x</p:attrName>
                                        </p:attrNameLst>
                                      </p:cBhvr>
                                      <p:tavLst>
                                        <p:tav tm="0">
                                          <p:val>
                                            <p:strVal val="1+#ppt_w/2"/>
                                          </p:val>
                                        </p:tav>
                                        <p:tav tm="100000">
                                          <p:val>
                                            <p:strVal val="#ppt_x"/>
                                          </p:val>
                                        </p:tav>
                                      </p:tavLst>
                                    </p:anim>
                                    <p:anim calcmode="lin" valueType="num">
                                      <p:cBhvr additive="base">
                                        <p:cTn id="19"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7775" name="Group 15"/>
          <p:cNvGrpSpPr>
            <a:grpSpLocks/>
          </p:cNvGrpSpPr>
          <p:nvPr/>
        </p:nvGrpSpPr>
        <p:grpSpPr bwMode="auto">
          <a:xfrm>
            <a:off x="724421" y="2500906"/>
            <a:ext cx="8113738" cy="4509494"/>
            <a:chOff x="1" y="0"/>
            <a:chExt cx="7269" cy="4040"/>
          </a:xfrm>
        </p:grpSpPr>
        <p:sp>
          <p:nvSpPr>
            <p:cNvPr id="117762" name="AutoShape 2"/>
            <p:cNvSpPr>
              <a:spLocks/>
            </p:cNvSpPr>
            <p:nvPr/>
          </p:nvSpPr>
          <p:spPr bwMode="auto">
            <a:xfrm rot="5400000">
              <a:off x="-411" y="3132"/>
              <a:ext cx="1316" cy="492"/>
            </a:xfrm>
            <a:prstGeom prst="roundRect">
              <a:avLst>
                <a:gd name="adj" fmla="val 24366"/>
              </a:avLst>
            </a:prstGeom>
            <a:solidFill>
              <a:srgbClr val="C7CFE7"/>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117763" name="AutoShape 3"/>
            <p:cNvSpPr>
              <a:spLocks/>
            </p:cNvSpPr>
            <p:nvPr/>
          </p:nvSpPr>
          <p:spPr bwMode="auto">
            <a:xfrm rot="5400000">
              <a:off x="76" y="3059"/>
              <a:ext cx="1463" cy="492"/>
            </a:xfrm>
            <a:prstGeom prst="roundRect">
              <a:avLst>
                <a:gd name="adj" fmla="val 24366"/>
              </a:avLst>
            </a:prstGeom>
            <a:solidFill>
              <a:srgbClr val="C7CFE7"/>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117764" name="AutoShape 4"/>
            <p:cNvSpPr>
              <a:spLocks/>
            </p:cNvSpPr>
            <p:nvPr/>
          </p:nvSpPr>
          <p:spPr bwMode="auto">
            <a:xfrm rot="5400000">
              <a:off x="580" y="2996"/>
              <a:ext cx="1589" cy="493"/>
            </a:xfrm>
            <a:prstGeom prst="roundRect">
              <a:avLst>
                <a:gd name="adj" fmla="val 24366"/>
              </a:avLst>
            </a:prstGeom>
            <a:solidFill>
              <a:srgbClr val="C7CFE7"/>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117765" name="AutoShape 5"/>
            <p:cNvSpPr>
              <a:spLocks/>
            </p:cNvSpPr>
            <p:nvPr/>
          </p:nvSpPr>
          <p:spPr bwMode="auto">
            <a:xfrm rot="5400000">
              <a:off x="1088" y="2938"/>
              <a:ext cx="1705" cy="492"/>
            </a:xfrm>
            <a:prstGeom prst="roundRect">
              <a:avLst>
                <a:gd name="adj" fmla="val 24366"/>
              </a:avLst>
            </a:prstGeom>
            <a:solidFill>
              <a:srgbClr val="C7CFE7"/>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117766" name="AutoShape 6"/>
            <p:cNvSpPr>
              <a:spLocks/>
            </p:cNvSpPr>
            <p:nvPr/>
          </p:nvSpPr>
          <p:spPr bwMode="auto">
            <a:xfrm rot="5400000">
              <a:off x="1591" y="2875"/>
              <a:ext cx="1830" cy="492"/>
            </a:xfrm>
            <a:prstGeom prst="roundRect">
              <a:avLst>
                <a:gd name="adj" fmla="val 24366"/>
              </a:avLst>
            </a:prstGeom>
            <a:solidFill>
              <a:srgbClr val="C7CFE7"/>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117767" name="AutoShape 7"/>
            <p:cNvSpPr>
              <a:spLocks/>
            </p:cNvSpPr>
            <p:nvPr/>
          </p:nvSpPr>
          <p:spPr bwMode="auto">
            <a:xfrm rot="5400000">
              <a:off x="2096" y="2815"/>
              <a:ext cx="1952" cy="492"/>
            </a:xfrm>
            <a:prstGeom prst="roundRect">
              <a:avLst>
                <a:gd name="adj" fmla="val 24366"/>
              </a:avLst>
            </a:prstGeom>
            <a:solidFill>
              <a:srgbClr val="C7CFE7"/>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117768" name="AutoShape 8"/>
            <p:cNvSpPr>
              <a:spLocks/>
            </p:cNvSpPr>
            <p:nvPr/>
          </p:nvSpPr>
          <p:spPr bwMode="auto">
            <a:xfrm rot="5400000">
              <a:off x="2574" y="2727"/>
              <a:ext cx="2128" cy="493"/>
            </a:xfrm>
            <a:prstGeom prst="roundRect">
              <a:avLst>
                <a:gd name="adj" fmla="val 24366"/>
              </a:avLst>
            </a:prstGeom>
            <a:solidFill>
              <a:srgbClr val="C7CFE7"/>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117769" name="AutoShape 9"/>
            <p:cNvSpPr>
              <a:spLocks/>
            </p:cNvSpPr>
            <p:nvPr/>
          </p:nvSpPr>
          <p:spPr bwMode="auto">
            <a:xfrm rot="5400000">
              <a:off x="3037" y="2625"/>
              <a:ext cx="2333" cy="492"/>
            </a:xfrm>
            <a:prstGeom prst="roundRect">
              <a:avLst>
                <a:gd name="adj" fmla="val 24366"/>
              </a:avLst>
            </a:prstGeom>
            <a:solidFill>
              <a:srgbClr val="C7CFE7"/>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117770" name="AutoShape 10"/>
            <p:cNvSpPr>
              <a:spLocks/>
            </p:cNvSpPr>
            <p:nvPr/>
          </p:nvSpPr>
          <p:spPr bwMode="auto">
            <a:xfrm rot="5400000">
              <a:off x="3552" y="2569"/>
              <a:ext cx="2445" cy="493"/>
            </a:xfrm>
            <a:prstGeom prst="roundRect">
              <a:avLst>
                <a:gd name="adj" fmla="val 24366"/>
              </a:avLst>
            </a:prstGeom>
            <a:solidFill>
              <a:srgbClr val="C7CFE7"/>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117771" name="AutoShape 11"/>
            <p:cNvSpPr>
              <a:spLocks/>
            </p:cNvSpPr>
            <p:nvPr/>
          </p:nvSpPr>
          <p:spPr bwMode="auto">
            <a:xfrm rot="5400000">
              <a:off x="4003" y="2451"/>
              <a:ext cx="2682" cy="493"/>
            </a:xfrm>
            <a:prstGeom prst="roundRect">
              <a:avLst>
                <a:gd name="adj" fmla="val 24366"/>
              </a:avLst>
            </a:prstGeom>
            <a:solidFill>
              <a:srgbClr val="C7CFE7"/>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117772" name="AutoShape 12"/>
            <p:cNvSpPr>
              <a:spLocks/>
            </p:cNvSpPr>
            <p:nvPr/>
          </p:nvSpPr>
          <p:spPr bwMode="auto">
            <a:xfrm rot="5400000">
              <a:off x="4352" y="2242"/>
              <a:ext cx="3101" cy="493"/>
            </a:xfrm>
            <a:prstGeom prst="roundRect">
              <a:avLst>
                <a:gd name="adj" fmla="val 24366"/>
              </a:avLst>
            </a:prstGeom>
            <a:solidFill>
              <a:srgbClr val="C7CFE7"/>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117773" name="AutoShape 13"/>
            <p:cNvSpPr>
              <a:spLocks/>
            </p:cNvSpPr>
            <p:nvPr/>
          </p:nvSpPr>
          <p:spPr bwMode="auto">
            <a:xfrm rot="5400000">
              <a:off x="4708" y="2040"/>
              <a:ext cx="3506" cy="493"/>
            </a:xfrm>
            <a:prstGeom prst="roundRect">
              <a:avLst>
                <a:gd name="adj" fmla="val 24366"/>
              </a:avLst>
            </a:prstGeom>
            <a:solidFill>
              <a:srgbClr val="C7CFE7"/>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117774" name="AutoShape 14"/>
            <p:cNvSpPr>
              <a:spLocks/>
            </p:cNvSpPr>
            <p:nvPr/>
          </p:nvSpPr>
          <p:spPr bwMode="auto">
            <a:xfrm rot="5400000">
              <a:off x="5006" y="1772"/>
              <a:ext cx="4036" cy="492"/>
            </a:xfrm>
            <a:prstGeom prst="roundRect">
              <a:avLst>
                <a:gd name="adj" fmla="val 24366"/>
              </a:avLst>
            </a:prstGeom>
            <a:solidFill>
              <a:srgbClr val="C7CFE7"/>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grpSp>
      <p:grpSp>
        <p:nvGrpSpPr>
          <p:cNvPr id="3" name="Group 2"/>
          <p:cNvGrpSpPr/>
          <p:nvPr/>
        </p:nvGrpSpPr>
        <p:grpSpPr>
          <a:xfrm>
            <a:off x="885164" y="6260068"/>
            <a:ext cx="7879935" cy="369332"/>
            <a:chOff x="885156" y="6365260"/>
            <a:chExt cx="7879935" cy="369332"/>
          </a:xfrm>
        </p:grpSpPr>
        <p:sp>
          <p:nvSpPr>
            <p:cNvPr id="117776" name="Rectangle 16"/>
            <p:cNvSpPr>
              <a:spLocks/>
            </p:cNvSpPr>
            <p:nvPr/>
          </p:nvSpPr>
          <p:spPr bwMode="auto">
            <a:xfrm>
              <a:off x="885156" y="6365260"/>
              <a:ext cx="169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a:solidFill>
                    <a:srgbClr val="0C3B6A"/>
                  </a:solidFill>
                  <a:ea typeface="Gill Sans" charset="0"/>
                  <a:cs typeface="Gill Sans" charset="0"/>
                </a:rPr>
                <a:t>1</a:t>
              </a:r>
            </a:p>
          </p:txBody>
        </p:sp>
        <p:sp>
          <p:nvSpPr>
            <p:cNvPr id="117777" name="Rectangle 17"/>
            <p:cNvSpPr>
              <a:spLocks/>
            </p:cNvSpPr>
            <p:nvPr/>
          </p:nvSpPr>
          <p:spPr bwMode="auto">
            <a:xfrm>
              <a:off x="1518047" y="6365260"/>
              <a:ext cx="169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a:solidFill>
                    <a:srgbClr val="0C3B6A"/>
                  </a:solidFill>
                  <a:ea typeface="Gill Sans" charset="0"/>
                  <a:cs typeface="Gill Sans" charset="0"/>
                </a:rPr>
                <a:t>2</a:t>
              </a:r>
            </a:p>
          </p:txBody>
        </p:sp>
        <p:sp>
          <p:nvSpPr>
            <p:cNvPr id="117778" name="Rectangle 18"/>
            <p:cNvSpPr>
              <a:spLocks/>
            </p:cNvSpPr>
            <p:nvPr/>
          </p:nvSpPr>
          <p:spPr bwMode="auto">
            <a:xfrm>
              <a:off x="2175496" y="6365260"/>
              <a:ext cx="169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a:solidFill>
                    <a:srgbClr val="0C3B6A"/>
                  </a:solidFill>
                  <a:ea typeface="Gill Sans" charset="0"/>
                  <a:cs typeface="Gill Sans" charset="0"/>
                </a:rPr>
                <a:t>3</a:t>
              </a:r>
            </a:p>
          </p:txBody>
        </p:sp>
        <p:sp>
          <p:nvSpPr>
            <p:cNvPr id="117779" name="Rectangle 19"/>
            <p:cNvSpPr>
              <a:spLocks/>
            </p:cNvSpPr>
            <p:nvPr/>
          </p:nvSpPr>
          <p:spPr bwMode="auto">
            <a:xfrm>
              <a:off x="2784947" y="6365260"/>
              <a:ext cx="169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a:solidFill>
                    <a:srgbClr val="0C3B6A"/>
                  </a:solidFill>
                  <a:ea typeface="Gill Sans" charset="0"/>
                  <a:cs typeface="Gill Sans" charset="0"/>
                </a:rPr>
                <a:t>4</a:t>
              </a:r>
            </a:p>
          </p:txBody>
        </p:sp>
        <p:sp>
          <p:nvSpPr>
            <p:cNvPr id="117780" name="Rectangle 20"/>
            <p:cNvSpPr>
              <a:spLocks/>
            </p:cNvSpPr>
            <p:nvPr/>
          </p:nvSpPr>
          <p:spPr bwMode="auto">
            <a:xfrm>
              <a:off x="3433465" y="6365260"/>
              <a:ext cx="169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a:solidFill>
                    <a:srgbClr val="0C3B6A"/>
                  </a:solidFill>
                  <a:ea typeface="Gill Sans" charset="0"/>
                  <a:cs typeface="Gill Sans" charset="0"/>
                </a:rPr>
                <a:t>5</a:t>
              </a:r>
            </a:p>
          </p:txBody>
        </p:sp>
        <p:sp>
          <p:nvSpPr>
            <p:cNvPr id="117781" name="Rectangle 21"/>
            <p:cNvSpPr>
              <a:spLocks/>
            </p:cNvSpPr>
            <p:nvPr/>
          </p:nvSpPr>
          <p:spPr bwMode="auto">
            <a:xfrm>
              <a:off x="4070822" y="6365260"/>
              <a:ext cx="169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a:solidFill>
                    <a:srgbClr val="0C3B6A"/>
                  </a:solidFill>
                  <a:ea typeface="Gill Sans" charset="0"/>
                  <a:cs typeface="Gill Sans" charset="0"/>
                </a:rPr>
                <a:t>6</a:t>
              </a:r>
            </a:p>
          </p:txBody>
        </p:sp>
        <p:sp>
          <p:nvSpPr>
            <p:cNvPr id="117782" name="Rectangle 22"/>
            <p:cNvSpPr>
              <a:spLocks/>
            </p:cNvSpPr>
            <p:nvPr/>
          </p:nvSpPr>
          <p:spPr bwMode="auto">
            <a:xfrm>
              <a:off x="4699248" y="6365260"/>
              <a:ext cx="169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a:solidFill>
                    <a:srgbClr val="0C3B6A"/>
                  </a:solidFill>
                  <a:ea typeface="Gill Sans" charset="0"/>
                  <a:cs typeface="Gill Sans" charset="0"/>
                </a:rPr>
                <a:t>7</a:t>
              </a:r>
            </a:p>
          </p:txBody>
        </p:sp>
        <p:sp>
          <p:nvSpPr>
            <p:cNvPr id="117783" name="Rectangle 23"/>
            <p:cNvSpPr>
              <a:spLocks/>
            </p:cNvSpPr>
            <p:nvPr/>
          </p:nvSpPr>
          <p:spPr bwMode="auto">
            <a:xfrm>
              <a:off x="5314281" y="6365260"/>
              <a:ext cx="169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a:solidFill>
                    <a:srgbClr val="0C3B6A"/>
                  </a:solidFill>
                  <a:ea typeface="Gill Sans" charset="0"/>
                  <a:cs typeface="Gill Sans" charset="0"/>
                </a:rPr>
                <a:t>8</a:t>
              </a:r>
            </a:p>
          </p:txBody>
        </p:sp>
        <p:sp>
          <p:nvSpPr>
            <p:cNvPr id="117784" name="Rectangle 24"/>
            <p:cNvSpPr>
              <a:spLocks/>
            </p:cNvSpPr>
            <p:nvPr/>
          </p:nvSpPr>
          <p:spPr bwMode="auto">
            <a:xfrm>
              <a:off x="5957218" y="6365260"/>
              <a:ext cx="169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a:solidFill>
                    <a:srgbClr val="0C3B6A"/>
                  </a:solidFill>
                  <a:ea typeface="Gill Sans" charset="0"/>
                  <a:cs typeface="Gill Sans" charset="0"/>
                </a:rPr>
                <a:t>9</a:t>
              </a:r>
            </a:p>
          </p:txBody>
        </p:sp>
        <p:sp>
          <p:nvSpPr>
            <p:cNvPr id="117785" name="Rectangle 25"/>
            <p:cNvSpPr>
              <a:spLocks/>
            </p:cNvSpPr>
            <p:nvPr/>
          </p:nvSpPr>
          <p:spPr bwMode="auto">
            <a:xfrm>
              <a:off x="6496348" y="6365260"/>
              <a:ext cx="339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a:solidFill>
                    <a:srgbClr val="0C3B6A"/>
                  </a:solidFill>
                  <a:ea typeface="Gill Sans" charset="0"/>
                  <a:cs typeface="Gill Sans" charset="0"/>
                </a:rPr>
                <a:t>10</a:t>
              </a:r>
            </a:p>
          </p:txBody>
        </p:sp>
        <p:sp>
          <p:nvSpPr>
            <p:cNvPr id="117786" name="Rectangle 26"/>
            <p:cNvSpPr>
              <a:spLocks/>
            </p:cNvSpPr>
            <p:nvPr/>
          </p:nvSpPr>
          <p:spPr bwMode="auto">
            <a:xfrm>
              <a:off x="7142277" y="6365260"/>
              <a:ext cx="339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a:solidFill>
                    <a:srgbClr val="0C3B6A"/>
                  </a:solidFill>
                  <a:ea typeface="Gill Sans" charset="0"/>
                  <a:cs typeface="Gill Sans" charset="0"/>
                </a:rPr>
                <a:t>11</a:t>
              </a:r>
            </a:p>
          </p:txBody>
        </p:sp>
        <p:sp>
          <p:nvSpPr>
            <p:cNvPr id="117787" name="Rectangle 27"/>
            <p:cNvSpPr>
              <a:spLocks/>
            </p:cNvSpPr>
            <p:nvPr/>
          </p:nvSpPr>
          <p:spPr bwMode="auto">
            <a:xfrm>
              <a:off x="7757886" y="6365260"/>
              <a:ext cx="339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a:solidFill>
                    <a:srgbClr val="0C3B6A"/>
                  </a:solidFill>
                  <a:ea typeface="Gill Sans" charset="0"/>
                  <a:cs typeface="Gill Sans" charset="0"/>
                </a:rPr>
                <a:t>12</a:t>
              </a:r>
            </a:p>
          </p:txBody>
        </p:sp>
        <p:sp>
          <p:nvSpPr>
            <p:cNvPr id="117788" name="Rectangle 28"/>
            <p:cNvSpPr>
              <a:spLocks/>
            </p:cNvSpPr>
            <p:nvPr/>
          </p:nvSpPr>
          <p:spPr bwMode="auto">
            <a:xfrm>
              <a:off x="8377164" y="6365260"/>
              <a:ext cx="3879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a:solidFill>
                    <a:srgbClr val="0C3B6A"/>
                  </a:solidFill>
                  <a:ea typeface="Gill Sans" charset="0"/>
                  <a:cs typeface="Gill Sans" charset="0"/>
                </a:rPr>
                <a:t>PS</a:t>
              </a:r>
            </a:p>
          </p:txBody>
        </p:sp>
      </p:grpSp>
      <p:sp>
        <p:nvSpPr>
          <p:cNvPr id="117789" name="Rectangle 29"/>
          <p:cNvSpPr>
            <a:spLocks/>
          </p:cNvSpPr>
          <p:nvPr/>
        </p:nvSpPr>
        <p:spPr bwMode="auto">
          <a:xfrm>
            <a:off x="4522235" y="2453741"/>
            <a:ext cx="4455914" cy="63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232068" bIns="0" anchor="ctr"/>
          <a:lstStyle/>
          <a:p>
            <a:pPr marL="242114" indent="-242114">
              <a:lnSpc>
                <a:spcPct val="130000"/>
              </a:lnSpc>
            </a:pPr>
            <a:r>
              <a:rPr lang="en-US" sz="2000" dirty="0">
                <a:solidFill>
                  <a:srgbClr val="FFFFFF"/>
                </a:solidFill>
                <a:latin typeface="+mj-lt"/>
                <a:ea typeface="Georgia" charset="0"/>
                <a:cs typeface="Georgia" charset="0"/>
                <a:sym typeface="Georgia" charset="0"/>
              </a:rPr>
              <a:t>Progressive Increase in</a:t>
            </a:r>
          </a:p>
          <a:p>
            <a:pPr marL="242114" indent="-242114">
              <a:lnSpc>
                <a:spcPct val="130000"/>
              </a:lnSpc>
            </a:pPr>
            <a:r>
              <a:rPr lang="en-US" sz="2000" dirty="0">
                <a:solidFill>
                  <a:srgbClr val="FFFFFF"/>
                </a:solidFill>
                <a:latin typeface="+mj-lt"/>
                <a:ea typeface="Georgia" charset="0"/>
                <a:cs typeface="Georgia" charset="0"/>
                <a:sym typeface="Georgia" charset="0"/>
              </a:rPr>
              <a:t>Rare Word Frequency</a:t>
            </a:r>
          </a:p>
        </p:txBody>
      </p:sp>
      <p:sp>
        <p:nvSpPr>
          <p:cNvPr id="2" name="Title 1"/>
          <p:cNvSpPr>
            <a:spLocks noGrp="1"/>
          </p:cNvSpPr>
          <p:nvPr>
            <p:ph type="title"/>
          </p:nvPr>
        </p:nvSpPr>
        <p:spPr>
          <a:xfrm>
            <a:off x="457200" y="1447800"/>
            <a:ext cx="8229600" cy="1446550"/>
          </a:xfrm>
        </p:spPr>
        <p:txBody>
          <a:bodyPr/>
          <a:lstStyle/>
          <a:p>
            <a:r>
              <a:rPr lang="en-US" dirty="0" smtClean="0"/>
              <a:t>Increasing </a:t>
            </a:r>
            <a:br>
              <a:rPr lang="en-US" dirty="0" smtClean="0"/>
            </a:br>
            <a:r>
              <a:rPr lang="en-US" dirty="0" smtClean="0"/>
              <a:t>Capacity</a:t>
            </a:r>
            <a:endParaRPr lang="en-US" dirty="0"/>
          </a:p>
        </p:txBody>
      </p:sp>
      <p:sp>
        <p:nvSpPr>
          <p:cNvPr id="41" name="Rectangle 2"/>
          <p:cNvSpPr>
            <a:spLocks/>
          </p:cNvSpPr>
          <p:nvPr/>
        </p:nvSpPr>
        <p:spPr bwMode="auto">
          <a:xfrm>
            <a:off x="533400" y="2919615"/>
            <a:ext cx="5213822" cy="1125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232068" bIns="0" anchor="ctr">
            <a:spAutoFit/>
          </a:bodyPr>
          <a:lstStyle/>
          <a:p>
            <a:pPr marL="290393" indent="-290393">
              <a:lnSpc>
                <a:spcPct val="130000"/>
              </a:lnSpc>
              <a:buClr>
                <a:srgbClr val="5DCCD3"/>
              </a:buClr>
              <a:buSzPct val="125000"/>
              <a:buFont typeface="Thonburi" charset="0"/>
              <a:buChar char="๏"/>
            </a:pPr>
            <a:r>
              <a:rPr lang="en-US" sz="2800" dirty="0">
                <a:solidFill>
                  <a:srgbClr val="FFFFFF"/>
                </a:solidFill>
                <a:latin typeface="+mj-lt"/>
                <a:ea typeface="Georgia" charset="0"/>
                <a:cs typeface="Georgia" charset="0"/>
                <a:sym typeface="Georgia" charset="0"/>
              </a:rPr>
              <a:t>Text Complexity </a:t>
            </a:r>
            <a:br>
              <a:rPr lang="en-US" sz="2800" dirty="0">
                <a:solidFill>
                  <a:srgbClr val="FFFFFF"/>
                </a:solidFill>
                <a:latin typeface="+mj-lt"/>
                <a:ea typeface="Georgia" charset="0"/>
                <a:cs typeface="Georgia" charset="0"/>
                <a:sym typeface="Georgia" charset="0"/>
              </a:rPr>
            </a:br>
            <a:r>
              <a:rPr lang="en-US" sz="2800" dirty="0">
                <a:solidFill>
                  <a:srgbClr val="FFFFFF"/>
                </a:solidFill>
                <a:latin typeface="+mj-lt"/>
                <a:ea typeface="Georgia" charset="0"/>
                <a:cs typeface="Georgia" charset="0"/>
                <a:sym typeface="Georgia" charset="0"/>
              </a:rPr>
              <a:t>Staircase</a:t>
            </a:r>
          </a:p>
        </p:txBody>
      </p:sp>
      <p:grpSp>
        <p:nvGrpSpPr>
          <p:cNvPr id="43" name="Group 42"/>
          <p:cNvGrpSpPr/>
          <p:nvPr/>
        </p:nvGrpSpPr>
        <p:grpSpPr>
          <a:xfrm>
            <a:off x="5208465" y="1752608"/>
            <a:ext cx="4011736" cy="458175"/>
            <a:chOff x="5208465" y="1606980"/>
            <a:chExt cx="4011736" cy="458175"/>
          </a:xfrm>
        </p:grpSpPr>
        <p:sp>
          <p:nvSpPr>
            <p:cNvPr id="44" name="Rounded Rectangle 43"/>
            <p:cNvSpPr/>
            <p:nvPr/>
          </p:nvSpPr>
          <p:spPr>
            <a:xfrm>
              <a:off x="5208465" y="1606980"/>
              <a:ext cx="4011736" cy="458175"/>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600" dirty="0">
                  <a:latin typeface="+mj-lt"/>
                </a:rPr>
                <a:t>Rare Word Frequency</a:t>
              </a:r>
            </a:p>
          </p:txBody>
        </p:sp>
        <p:pic>
          <p:nvPicPr>
            <p:cNvPr id="4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115151" y="1623987"/>
              <a:ext cx="348258" cy="42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36" name="TextBox 35"/>
          <p:cNvSpPr txBox="1"/>
          <p:nvPr/>
        </p:nvSpPr>
        <p:spPr>
          <a:xfrm>
            <a:off x="5208464" y="1219201"/>
            <a:ext cx="4152900" cy="400110"/>
          </a:xfrm>
          <a:prstGeom prst="rect">
            <a:avLst/>
          </a:prstGeom>
          <a:noFill/>
        </p:spPr>
        <p:txBody>
          <a:bodyPr wrap="square" lIns="91402" tIns="45702" rIns="91402" bIns="45702" rtlCol="0">
            <a:spAutoFit/>
          </a:bodyPr>
          <a:lstStyle/>
          <a:p>
            <a:r>
              <a:rPr lang="en-US" sz="2000" dirty="0">
                <a:solidFill>
                  <a:schemeClr val="bg1"/>
                </a:solidFill>
                <a:latin typeface="+mj-lt"/>
              </a:rPr>
              <a:t>Determining Complexity</a:t>
            </a:r>
          </a:p>
        </p:txBody>
      </p:sp>
    </p:spTree>
    <p:extLst>
      <p:ext uri="{BB962C8B-B14F-4D97-AF65-F5344CB8AC3E}">
        <p14:creationId xmlns:p14="http://schemas.microsoft.com/office/powerpoint/2010/main" val="217456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1+#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7775"/>
                                        </p:tgtEl>
                                        <p:attrNameLst>
                                          <p:attrName>style.visibility</p:attrName>
                                        </p:attrNameLst>
                                      </p:cBhvr>
                                      <p:to>
                                        <p:strVal val="visible"/>
                                      </p:to>
                                    </p:set>
                                    <p:anim calcmode="lin" valueType="num">
                                      <p:cBhvr additive="base">
                                        <p:cTn id="12" dur="500" fill="hold"/>
                                        <p:tgtEl>
                                          <p:spTgt spid="117775"/>
                                        </p:tgtEl>
                                        <p:attrNameLst>
                                          <p:attrName>ppt_x</p:attrName>
                                        </p:attrNameLst>
                                      </p:cBhvr>
                                      <p:tavLst>
                                        <p:tav tm="0">
                                          <p:val>
                                            <p:strVal val="#ppt_x"/>
                                          </p:val>
                                        </p:tav>
                                        <p:tav tm="100000">
                                          <p:val>
                                            <p:strVal val="#ppt_x"/>
                                          </p:val>
                                        </p:tav>
                                      </p:tavLst>
                                    </p:anim>
                                    <p:anim calcmode="lin" valueType="num">
                                      <p:cBhvr additive="base">
                                        <p:cTn id="13" dur="500" fill="hold"/>
                                        <p:tgtEl>
                                          <p:spTgt spid="117775"/>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117789"/>
                                        </p:tgtEl>
                                        <p:attrNameLst>
                                          <p:attrName>style.visibility</p:attrName>
                                        </p:attrNameLst>
                                      </p:cBhvr>
                                      <p:to>
                                        <p:strVal val="visible"/>
                                      </p:to>
                                    </p:set>
                                    <p:animEffect transition="in" filter="fade">
                                      <p:cBhvr>
                                        <p:cTn id="16" dur="500"/>
                                        <p:tgtEl>
                                          <p:spTgt spid="117789"/>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89"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Title Screen</a:t>
            </a:r>
            <a:endParaRPr lang="en-US" dirty="0"/>
          </a:p>
        </p:txBody>
      </p:sp>
    </p:spTree>
    <p:extLst>
      <p:ext uri="{BB962C8B-B14F-4D97-AF65-F5344CB8AC3E}">
        <p14:creationId xmlns:p14="http://schemas.microsoft.com/office/powerpoint/2010/main" val="326473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Key Words</a:t>
            </a:r>
            <a:endParaRPr lang="en-US" dirty="0"/>
          </a:p>
        </p:txBody>
      </p:sp>
    </p:spTree>
    <p:extLst>
      <p:ext uri="{BB962C8B-B14F-4D97-AF65-F5344CB8AC3E}">
        <p14:creationId xmlns:p14="http://schemas.microsoft.com/office/powerpoint/2010/main" val="338490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Key Words</a:t>
            </a:r>
            <a:endParaRPr lang="en-US" dirty="0"/>
          </a:p>
        </p:txBody>
      </p:sp>
    </p:spTree>
    <p:extLst>
      <p:ext uri="{BB962C8B-B14F-4D97-AF65-F5344CB8AC3E}">
        <p14:creationId xmlns:p14="http://schemas.microsoft.com/office/powerpoint/2010/main" val="87822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3"/>
          <p:cNvSpPr>
            <a:spLocks/>
          </p:cNvSpPr>
          <p:nvPr/>
        </p:nvSpPr>
        <p:spPr bwMode="auto">
          <a:xfrm>
            <a:off x="-136178" y="267890"/>
            <a:ext cx="9416355" cy="567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200" b="1" dirty="0">
                <a:solidFill>
                  <a:srgbClr val="FFFFFF"/>
                </a:solidFill>
                <a:latin typeface="Calibri" pitchFamily="-1" charset="0"/>
                <a:ea typeface="ＭＳ Ｐゴシック" charset="-128"/>
                <a:cs typeface="Calibri" pitchFamily="-1" charset="0"/>
              </a:rPr>
              <a:t>Growing Reading Plus® Use in Colorado</a:t>
            </a:r>
          </a:p>
          <a:p>
            <a:endParaRPr lang="en-US" sz="2200" b="1" dirty="0">
              <a:solidFill>
                <a:srgbClr val="FFFFFF"/>
              </a:solidFill>
              <a:latin typeface="Calibri" pitchFamily="-1" charset="0"/>
              <a:ea typeface="ＭＳ Ｐゴシック" charset="-128"/>
              <a:cs typeface="Calibri" pitchFamily="-1" charset="0"/>
            </a:endParaRPr>
          </a:p>
        </p:txBody>
      </p:sp>
      <p:sp>
        <p:nvSpPr>
          <p:cNvPr id="2" name="Rectangle 1"/>
          <p:cNvSpPr/>
          <p:nvPr/>
        </p:nvSpPr>
        <p:spPr>
          <a:xfrm>
            <a:off x="1524000" y="1166843"/>
            <a:ext cx="6248400" cy="4524315"/>
          </a:xfrm>
          <a:prstGeom prst="rect">
            <a:avLst/>
          </a:prstGeom>
        </p:spPr>
        <p:txBody>
          <a:bodyPr wrap="square">
            <a:spAutoFit/>
          </a:bodyPr>
          <a:lstStyle/>
          <a:p>
            <a:r>
              <a:rPr lang="en-US" dirty="0"/>
              <a:t>-We are pleased to see more visuals and a variety of genres and choice available to </a:t>
            </a:r>
            <a:r>
              <a:rPr lang="en-US" dirty="0" smtClean="0"/>
              <a:t>students</a:t>
            </a:r>
          </a:p>
          <a:p>
            <a:endParaRPr lang="en-US" dirty="0"/>
          </a:p>
          <a:p>
            <a:r>
              <a:rPr lang="en-US" dirty="0"/>
              <a:t>-We like the embedded vocabulary work with the words that the students will encounter in their </a:t>
            </a:r>
            <a:r>
              <a:rPr lang="en-US" dirty="0" smtClean="0"/>
              <a:t>reading</a:t>
            </a:r>
          </a:p>
          <a:p>
            <a:endParaRPr lang="en-US" dirty="0"/>
          </a:p>
          <a:p>
            <a:r>
              <a:rPr lang="en-US" dirty="0"/>
              <a:t>-</a:t>
            </a:r>
            <a:r>
              <a:rPr lang="en-US" dirty="0" err="1"/>
              <a:t>iBalance</a:t>
            </a:r>
            <a:r>
              <a:rPr lang="en-US" dirty="0"/>
              <a:t> activities matches with research that we just learned about at a professional development session regarding the saccade (the forward scan with the eyes).  It helps increase the student’s saccade. </a:t>
            </a:r>
            <a:endParaRPr lang="en-US" dirty="0" smtClean="0"/>
          </a:p>
          <a:p>
            <a:endParaRPr lang="en-US" dirty="0"/>
          </a:p>
          <a:p>
            <a:r>
              <a:rPr lang="en-US" dirty="0"/>
              <a:t>One of our veteran RP students told a group of students that “Reading Plus has helped my fluency.  I can read faster now</a:t>
            </a:r>
            <a:r>
              <a:rPr lang="en-US"/>
              <a:t>.”- </a:t>
            </a:r>
            <a:r>
              <a:rPr lang="en-US" smtClean="0"/>
              <a:t>  Lorenzo</a:t>
            </a:r>
            <a:r>
              <a:rPr lang="en-US" dirty="0"/>
              <a:t>, third </a:t>
            </a:r>
            <a:r>
              <a:rPr lang="en-US" dirty="0" smtClean="0"/>
              <a:t>grader</a:t>
            </a:r>
          </a:p>
          <a:p>
            <a:endParaRPr lang="en-US" dirty="0"/>
          </a:p>
          <a:p>
            <a:r>
              <a:rPr lang="en-US" dirty="0" smtClean="0"/>
              <a:t>                         Amy Jordan and Nicole Ball, Garfield Elementary</a:t>
            </a:r>
            <a:endParaRPr lang="en-US" dirty="0"/>
          </a:p>
        </p:txBody>
      </p:sp>
      <p:sp>
        <p:nvSpPr>
          <p:cNvPr id="3" name="TextBox 2"/>
          <p:cNvSpPr txBox="1"/>
          <p:nvPr/>
        </p:nvSpPr>
        <p:spPr>
          <a:xfrm>
            <a:off x="1753984" y="501162"/>
            <a:ext cx="5636031" cy="400110"/>
          </a:xfrm>
          <a:prstGeom prst="rect">
            <a:avLst/>
          </a:prstGeom>
          <a:noFill/>
        </p:spPr>
        <p:txBody>
          <a:bodyPr wrap="none" rtlCol="0">
            <a:spAutoFit/>
          </a:bodyPr>
          <a:lstStyle/>
          <a:p>
            <a:pPr algn="ctr"/>
            <a:r>
              <a:rPr lang="en-US" sz="2000" b="1" dirty="0" smtClean="0"/>
              <a:t>What are they saying at Garfield Elementary?</a:t>
            </a:r>
            <a:endParaRPr lang="en-US" sz="2000" b="1" dirty="0"/>
          </a:p>
        </p:txBody>
      </p:sp>
    </p:spTree>
    <p:extLst>
      <p:ext uri="{BB962C8B-B14F-4D97-AF65-F5344CB8AC3E}">
        <p14:creationId xmlns:p14="http://schemas.microsoft.com/office/powerpoint/2010/main" val="37515289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Key Words</a:t>
            </a:r>
            <a:endParaRPr lang="en-US" dirty="0"/>
          </a:p>
        </p:txBody>
      </p:sp>
    </p:spTree>
    <p:extLst>
      <p:ext uri="{BB962C8B-B14F-4D97-AF65-F5344CB8AC3E}">
        <p14:creationId xmlns:p14="http://schemas.microsoft.com/office/powerpoint/2010/main" val="69533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Getting Ready to Read</a:t>
            </a:r>
            <a:endParaRPr lang="en-US" dirty="0"/>
          </a:p>
        </p:txBody>
      </p:sp>
    </p:spTree>
    <p:extLst>
      <p:ext uri="{BB962C8B-B14F-4D97-AF65-F5344CB8AC3E}">
        <p14:creationId xmlns:p14="http://schemas.microsoft.com/office/powerpoint/2010/main" val="44778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1" name="Rectangle 1"/>
          <p:cNvSpPr>
            <a:spLocks/>
          </p:cNvSpPr>
          <p:nvPr/>
        </p:nvSpPr>
        <p:spPr bwMode="auto">
          <a:xfrm>
            <a:off x="241102" y="1059656"/>
            <a:ext cx="8652867"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r>
              <a:rPr lang="en-US" sz="2500" dirty="0">
                <a:solidFill>
                  <a:srgbClr val="414141"/>
                </a:solidFill>
                <a:latin typeface="Gill Sans MT" pitchFamily="34" charset="0"/>
                <a:ea typeface="Gill Sans Light" charset="0"/>
                <a:cs typeface="Gill Sans Light" charset="0"/>
                <a:sym typeface="Gill Sans Light" charset="0"/>
              </a:rPr>
              <a:t>Relationship Between Rate and Stamina</a:t>
            </a:r>
          </a:p>
        </p:txBody>
      </p:sp>
      <p:sp>
        <p:nvSpPr>
          <p:cNvPr id="2" name="Title 1"/>
          <p:cNvSpPr>
            <a:spLocks noGrp="1"/>
          </p:cNvSpPr>
          <p:nvPr>
            <p:ph type="title"/>
          </p:nvPr>
        </p:nvSpPr>
        <p:spPr/>
        <p:txBody>
          <a:bodyPr/>
          <a:lstStyle/>
          <a:p>
            <a:r>
              <a:rPr lang="en-US" dirty="0" smtClean="0"/>
              <a:t>Building Stamina</a:t>
            </a:r>
            <a:endParaRPr lang="en-US" dirty="0"/>
          </a:p>
        </p:txBody>
      </p:sp>
      <p:grpSp>
        <p:nvGrpSpPr>
          <p:cNvPr id="4" name="Group 3"/>
          <p:cNvGrpSpPr/>
          <p:nvPr/>
        </p:nvGrpSpPr>
        <p:grpSpPr>
          <a:xfrm>
            <a:off x="1245512" y="1494591"/>
            <a:ext cx="5841088" cy="4544318"/>
            <a:chOff x="1245512" y="1494591"/>
            <a:chExt cx="5841088" cy="4544318"/>
          </a:xfrm>
        </p:grpSpPr>
        <p:sp>
          <p:nvSpPr>
            <p:cNvPr id="128003" name="Rectangle 3"/>
            <p:cNvSpPr>
              <a:spLocks/>
            </p:cNvSpPr>
            <p:nvPr/>
          </p:nvSpPr>
          <p:spPr bwMode="auto">
            <a:xfrm>
              <a:off x="2667000" y="1494591"/>
              <a:ext cx="38081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800" dirty="0">
                  <a:solidFill>
                    <a:schemeClr val="tx1">
                      <a:lumMod val="50000"/>
                    </a:schemeClr>
                  </a:solidFill>
                  <a:ea typeface="Gill Sans" charset="0"/>
                  <a:cs typeface="Gill Sans" charset="0"/>
                </a:rPr>
                <a:t>Time to read 2,000 words</a:t>
              </a:r>
            </a:p>
          </p:txBody>
        </p:sp>
        <p:graphicFrame>
          <p:nvGraphicFramePr>
            <p:cNvPr id="8" name="Chart 7"/>
            <p:cNvGraphicFramePr/>
            <p:nvPr>
              <p:extLst>
                <p:ext uri="{D42A27DB-BD31-4B8C-83A1-F6EECF244321}">
                  <p14:modId xmlns:p14="http://schemas.microsoft.com/office/powerpoint/2010/main" val="3387390408"/>
                </p:ext>
              </p:extLst>
            </p:nvPr>
          </p:nvGraphicFramePr>
          <p:xfrm>
            <a:off x="1676400" y="1925478"/>
            <a:ext cx="5410200" cy="381492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3"/>
            <p:cNvSpPr>
              <a:spLocks/>
            </p:cNvSpPr>
            <p:nvPr/>
          </p:nvSpPr>
          <p:spPr bwMode="auto">
            <a:xfrm rot="16200000">
              <a:off x="888844" y="3479644"/>
              <a:ext cx="11442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800" dirty="0">
                  <a:solidFill>
                    <a:schemeClr val="tx1">
                      <a:lumMod val="50000"/>
                    </a:schemeClr>
                  </a:solidFill>
                  <a:ea typeface="Gill Sans" charset="0"/>
                  <a:cs typeface="Gill Sans" charset="0"/>
                </a:rPr>
                <a:t>Minutes</a:t>
              </a:r>
            </a:p>
          </p:txBody>
        </p:sp>
        <p:sp>
          <p:nvSpPr>
            <p:cNvPr id="10" name="Rectangle 3"/>
            <p:cNvSpPr>
              <a:spLocks/>
            </p:cNvSpPr>
            <p:nvPr/>
          </p:nvSpPr>
          <p:spPr bwMode="auto">
            <a:xfrm>
              <a:off x="3405007" y="5669577"/>
              <a:ext cx="23069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a:solidFill>
                    <a:schemeClr val="tx1">
                      <a:lumMod val="50000"/>
                    </a:schemeClr>
                  </a:solidFill>
                  <a:ea typeface="Gill Sans" charset="0"/>
                  <a:cs typeface="Gill Sans" charset="0"/>
                </a:rPr>
                <a:t>Words Per Minute</a:t>
              </a:r>
            </a:p>
          </p:txBody>
        </p:sp>
      </p:grpSp>
    </p:spTree>
    <p:extLst>
      <p:ext uri="{BB962C8B-B14F-4D97-AF65-F5344CB8AC3E}">
        <p14:creationId xmlns:p14="http://schemas.microsoft.com/office/powerpoint/2010/main" val="60766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81008" y="1494606"/>
            <a:ext cx="2696765" cy="5004480"/>
            <a:chOff x="410766" y="1494606"/>
            <a:chExt cx="2696765" cy="5004480"/>
          </a:xfrm>
        </p:grpSpPr>
        <p:pic>
          <p:nvPicPr>
            <p:cNvPr id="130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766" y="1945555"/>
              <a:ext cx="2696765" cy="42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30053" name="Rectangle 5"/>
            <p:cNvSpPr>
              <a:spLocks/>
            </p:cNvSpPr>
            <p:nvPr/>
          </p:nvSpPr>
          <p:spPr bwMode="auto">
            <a:xfrm>
              <a:off x="530200" y="1494606"/>
              <a:ext cx="2399853" cy="43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800" dirty="0">
                  <a:solidFill>
                    <a:schemeClr val="tx1">
                      <a:lumMod val="50000"/>
                    </a:schemeClr>
                  </a:solidFill>
                  <a:ea typeface="Gill Sans" charset="0"/>
                  <a:cs typeface="Gill Sans" charset="0"/>
                </a:rPr>
                <a:t>2,000 Word Text</a:t>
              </a:r>
            </a:p>
          </p:txBody>
        </p:sp>
        <p:sp>
          <p:nvSpPr>
            <p:cNvPr id="2" name="TextBox 1"/>
            <p:cNvSpPr txBox="1"/>
            <p:nvPr/>
          </p:nvSpPr>
          <p:spPr>
            <a:xfrm>
              <a:off x="2037423" y="5791200"/>
              <a:ext cx="1070107" cy="707886"/>
            </a:xfrm>
            <a:prstGeom prst="rect">
              <a:avLst/>
            </a:prstGeom>
            <a:noFill/>
          </p:spPr>
          <p:txBody>
            <a:bodyPr wrap="square" rtlCol="0">
              <a:spAutoFit/>
            </a:bodyPr>
            <a:lstStyle/>
            <a:p>
              <a:pPr algn="ctr"/>
              <a:r>
                <a:rPr lang="en-US" sz="2000" dirty="0">
                  <a:solidFill>
                    <a:schemeClr val="tx1">
                      <a:lumMod val="50000"/>
                    </a:schemeClr>
                  </a:solidFill>
                </a:rPr>
                <a:t>Rate &amp; Stamina</a:t>
              </a:r>
            </a:p>
          </p:txBody>
        </p:sp>
      </p:grpSp>
      <p:grpSp>
        <p:nvGrpSpPr>
          <p:cNvPr id="11" name="Group 10"/>
          <p:cNvGrpSpPr/>
          <p:nvPr/>
        </p:nvGrpSpPr>
        <p:grpSpPr>
          <a:xfrm>
            <a:off x="3200400" y="1494591"/>
            <a:ext cx="5841088" cy="4544318"/>
            <a:chOff x="1245512" y="1494591"/>
            <a:chExt cx="5841088" cy="4544318"/>
          </a:xfrm>
        </p:grpSpPr>
        <p:sp>
          <p:nvSpPr>
            <p:cNvPr id="12" name="Rectangle 3"/>
            <p:cNvSpPr>
              <a:spLocks/>
            </p:cNvSpPr>
            <p:nvPr/>
          </p:nvSpPr>
          <p:spPr bwMode="auto">
            <a:xfrm>
              <a:off x="2667000" y="1494591"/>
              <a:ext cx="38081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800" dirty="0">
                  <a:solidFill>
                    <a:schemeClr val="tx1">
                      <a:lumMod val="50000"/>
                    </a:schemeClr>
                  </a:solidFill>
                  <a:ea typeface="Gill Sans" charset="0"/>
                  <a:cs typeface="Gill Sans" charset="0"/>
                </a:rPr>
                <a:t>Time to read 2,000 words</a:t>
              </a:r>
            </a:p>
          </p:txBody>
        </p:sp>
        <p:graphicFrame>
          <p:nvGraphicFramePr>
            <p:cNvPr id="13" name="Chart 12"/>
            <p:cNvGraphicFramePr/>
            <p:nvPr>
              <p:extLst>
                <p:ext uri="{D42A27DB-BD31-4B8C-83A1-F6EECF244321}">
                  <p14:modId xmlns:p14="http://schemas.microsoft.com/office/powerpoint/2010/main" val="3939336269"/>
                </p:ext>
              </p:extLst>
            </p:nvPr>
          </p:nvGraphicFramePr>
          <p:xfrm>
            <a:off x="1676400" y="1925478"/>
            <a:ext cx="5410200" cy="3814922"/>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3"/>
            <p:cNvSpPr>
              <a:spLocks/>
            </p:cNvSpPr>
            <p:nvPr/>
          </p:nvSpPr>
          <p:spPr bwMode="auto">
            <a:xfrm rot="16200000">
              <a:off x="888844" y="3479644"/>
              <a:ext cx="11442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800" dirty="0">
                  <a:solidFill>
                    <a:schemeClr val="tx1">
                      <a:lumMod val="50000"/>
                    </a:schemeClr>
                  </a:solidFill>
                  <a:ea typeface="Gill Sans" charset="0"/>
                  <a:cs typeface="Gill Sans" charset="0"/>
                </a:rPr>
                <a:t>Minutes</a:t>
              </a:r>
            </a:p>
          </p:txBody>
        </p:sp>
        <p:sp>
          <p:nvSpPr>
            <p:cNvPr id="15" name="Rectangle 3"/>
            <p:cNvSpPr>
              <a:spLocks/>
            </p:cNvSpPr>
            <p:nvPr/>
          </p:nvSpPr>
          <p:spPr bwMode="auto">
            <a:xfrm>
              <a:off x="3405007" y="5669577"/>
              <a:ext cx="23069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a:solidFill>
                    <a:schemeClr val="tx1">
                      <a:lumMod val="50000"/>
                    </a:schemeClr>
                  </a:solidFill>
                  <a:ea typeface="Gill Sans" charset="0"/>
                  <a:cs typeface="Gill Sans" charset="0"/>
                </a:rPr>
                <a:t>Words Per Minute</a:t>
              </a:r>
            </a:p>
          </p:txBody>
        </p:sp>
      </p:grpSp>
      <p:sp>
        <p:nvSpPr>
          <p:cNvPr id="4" name="Title 3"/>
          <p:cNvSpPr>
            <a:spLocks noGrp="1"/>
          </p:cNvSpPr>
          <p:nvPr>
            <p:ph type="title"/>
          </p:nvPr>
        </p:nvSpPr>
        <p:spPr/>
        <p:txBody>
          <a:bodyPr/>
          <a:lstStyle/>
          <a:p>
            <a:r>
              <a:rPr lang="en-US" dirty="0" smtClean="0"/>
              <a:t>Building Stamina</a:t>
            </a:r>
            <a:endParaRPr lang="en-US" dirty="0"/>
          </a:p>
        </p:txBody>
      </p:sp>
      <p:sp>
        <p:nvSpPr>
          <p:cNvPr id="17" name="Rectangle 1"/>
          <p:cNvSpPr>
            <a:spLocks/>
          </p:cNvSpPr>
          <p:nvPr/>
        </p:nvSpPr>
        <p:spPr bwMode="auto">
          <a:xfrm>
            <a:off x="241102" y="1059656"/>
            <a:ext cx="8652867"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r>
              <a:rPr lang="en-US" sz="2500" dirty="0">
                <a:solidFill>
                  <a:srgbClr val="414141"/>
                </a:solidFill>
                <a:latin typeface="Gill Sans MT" pitchFamily="34" charset="0"/>
                <a:ea typeface="Gill Sans Light" charset="0"/>
                <a:cs typeface="Gill Sans Light" charset="0"/>
                <a:sym typeface="Gill Sans Light" charset="0"/>
              </a:rPr>
              <a:t>Relationship Between Rate and Stamina</a:t>
            </a:r>
          </a:p>
        </p:txBody>
      </p:sp>
    </p:spTree>
    <p:extLst>
      <p:ext uri="{BB962C8B-B14F-4D97-AF65-F5344CB8AC3E}">
        <p14:creationId xmlns:p14="http://schemas.microsoft.com/office/powerpoint/2010/main" val="372189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afterEffect">
                                  <p:stCondLst>
                                    <p:cond delay="0"/>
                                  </p:stCondLst>
                                  <p:childTnLst>
                                    <p:set>
                                      <p:cBhvr rctx="PPT">
                                        <p:cTn id="6" dur="indefinite"/>
                                        <p:tgtEl>
                                          <p:spTgt spid="11"/>
                                        </p:tgtEl>
                                        <p:attrNameLst>
                                          <p:attrName>style.opacity</p:attrName>
                                        </p:attrNameLst>
                                      </p:cBhvr>
                                      <p:to>
                                        <p:strVal val="0.5"/>
                                      </p:to>
                                    </p:set>
                                    <p:animEffect filter="image" prLst="opacity: 0.5">
                                      <p:cBhvr rctx="IE">
                                        <p:cTn id="7" dur="indefinite"/>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Engagement Builders</a:t>
            </a:r>
            <a:endParaRPr lang="en-US" dirty="0"/>
          </a:p>
        </p:txBody>
      </p:sp>
    </p:spTree>
    <p:extLst>
      <p:ext uri="{BB962C8B-B14F-4D97-AF65-F5344CB8AC3E}">
        <p14:creationId xmlns:p14="http://schemas.microsoft.com/office/powerpoint/2010/main" val="353607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Engagement Builders</a:t>
            </a:r>
            <a:endParaRPr lang="en-US" dirty="0"/>
          </a:p>
        </p:txBody>
      </p:sp>
    </p:spTree>
    <p:extLst>
      <p:ext uri="{BB962C8B-B14F-4D97-AF65-F5344CB8AC3E}">
        <p14:creationId xmlns:p14="http://schemas.microsoft.com/office/powerpoint/2010/main" val="23727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619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3496" y="-1619906"/>
            <a:ext cx="640080" cy="4580931"/>
          </a:xfrm>
        </p:spPr>
        <p:txBody>
          <a:bodyPr>
            <a:normAutofit fontScale="90000"/>
          </a:bodyPr>
          <a:lstStyle/>
          <a:p>
            <a:r>
              <a:rPr lang="en-US" dirty="0" smtClean="0"/>
              <a:t>Changing How They Read</a:t>
            </a:r>
            <a:endParaRPr lang="en-US" dirty="0"/>
          </a:p>
        </p:txBody>
      </p:sp>
      <p:pic>
        <p:nvPicPr>
          <p:cNvPr id="3" name="G-Rate120.wmv">
            <a:hlinkClick r:id="" action="ppaction://media"/>
          </p:cNvPr>
          <p:cNvPicPr/>
          <p:nvPr>
            <a:videoFile r:link="rId2"/>
            <p:extLst>
              <p:ext uri="{DAA4B4D4-6D71-4841-9C94-3DE7FCFB9230}">
                <p14:media xmlns:p14="http://schemas.microsoft.com/office/powerpoint/2010/main" r:embed="rId1"/>
              </p:ext>
            </p:extLst>
          </p:nvPr>
        </p:nvPicPr>
        <p:blipFill rotWithShape="1">
          <a:blip r:embed="rId6"/>
          <a:srcRect t="2128" b="5945"/>
          <a:stretch/>
        </p:blipFill>
        <p:spPr>
          <a:xfrm>
            <a:off x="876301" y="1157522"/>
            <a:ext cx="7391400" cy="4938485"/>
          </a:xfrm>
          <a:prstGeom prst="rect">
            <a:avLst/>
          </a:prstGeom>
        </p:spPr>
      </p:pic>
    </p:spTree>
    <p:extLst>
      <p:ext uri="{BB962C8B-B14F-4D97-AF65-F5344CB8AC3E}">
        <p14:creationId xmlns:p14="http://schemas.microsoft.com/office/powerpoint/2010/main" val="150325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remove" display="0">
                  <p:stCondLst>
                    <p:cond delay="indefinite"/>
                  </p:stCondLst>
                </p:cTn>
                <p:tgtEl>
                  <p:spTgt spid="3"/>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College &amp; Career Ready Rate</a:t>
            </a:r>
            <a:endParaRPr lang="en-US" dirty="0"/>
          </a:p>
        </p:txBody>
      </p:sp>
      <p:pic>
        <p:nvPicPr>
          <p:cNvPr id="3" name="G-Rate280.wmv">
            <a:hlinkClick r:id="" action="ppaction://media"/>
          </p:cNvPr>
          <p:cNvPicPr/>
          <p:nvPr>
            <a:videoFile r:link="rId2"/>
            <p:extLst>
              <p:ext uri="{DAA4B4D4-6D71-4841-9C94-3DE7FCFB9230}">
                <p14:media xmlns:p14="http://schemas.microsoft.com/office/powerpoint/2010/main" r:embed="rId1"/>
              </p:ext>
            </p:extLst>
          </p:nvPr>
        </p:nvPicPr>
        <p:blipFill rotWithShape="1">
          <a:blip r:embed="rId6"/>
          <a:srcRect t="2871" b="4557"/>
          <a:stretch/>
        </p:blipFill>
        <p:spPr>
          <a:xfrm>
            <a:off x="876300" y="1157514"/>
            <a:ext cx="7392432" cy="4938486"/>
          </a:xfrm>
          <a:prstGeom prst="rect">
            <a:avLst/>
          </a:prstGeom>
        </p:spPr>
      </p:pic>
    </p:spTree>
    <p:extLst>
      <p:ext uri="{BB962C8B-B14F-4D97-AF65-F5344CB8AC3E}">
        <p14:creationId xmlns:p14="http://schemas.microsoft.com/office/powerpoint/2010/main" val="20707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140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Encouraging Independence</a:t>
            </a:r>
            <a:endParaRPr lang="en-US" dirty="0"/>
          </a:p>
        </p:txBody>
      </p:sp>
    </p:spTree>
    <p:extLst>
      <p:ext uri="{BB962C8B-B14F-4D97-AF65-F5344CB8AC3E}">
        <p14:creationId xmlns:p14="http://schemas.microsoft.com/office/powerpoint/2010/main" val="299935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sp>
        <p:nvSpPr>
          <p:cNvPr id="142337" name="Rectangle 1"/>
          <p:cNvSpPr>
            <a:spLocks/>
          </p:cNvSpPr>
          <p:nvPr/>
        </p:nvSpPr>
        <p:spPr bwMode="auto">
          <a:xfrm>
            <a:off x="2393157" y="2232422"/>
            <a:ext cx="71438" cy="160734"/>
          </a:xfrm>
          <a:prstGeom prst="rect">
            <a:avLst/>
          </a:prstGeom>
          <a:solidFill>
            <a:schemeClr val="accent1"/>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142338" name="AutoShape 2"/>
          <p:cNvSpPr>
            <a:spLocks/>
          </p:cNvSpPr>
          <p:nvPr/>
        </p:nvSpPr>
        <p:spPr bwMode="auto">
          <a:xfrm>
            <a:off x="2544962" y="2455665"/>
            <a:ext cx="142875" cy="125016"/>
          </a:xfrm>
          <a:prstGeom prst="triangle">
            <a:avLst>
              <a:gd name="adj" fmla="val 50000"/>
            </a:avLst>
          </a:prstGeom>
          <a:solidFill>
            <a:srgbClr val="FFFEF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grpSp>
        <p:nvGrpSpPr>
          <p:cNvPr id="142341" name="Group 5"/>
          <p:cNvGrpSpPr>
            <a:grpSpLocks/>
          </p:cNvGrpSpPr>
          <p:nvPr/>
        </p:nvGrpSpPr>
        <p:grpSpPr bwMode="auto">
          <a:xfrm>
            <a:off x="0" y="0"/>
            <a:ext cx="9144000" cy="6858000"/>
            <a:chOff x="0" y="0"/>
            <a:chExt cx="8192" cy="6144"/>
          </a:xfrm>
        </p:grpSpPr>
        <p:pic>
          <p:nvPicPr>
            <p:cNvPr id="142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92" cy="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2340" name="AutoShape 4"/>
            <p:cNvSpPr>
              <a:spLocks/>
            </p:cNvSpPr>
            <p:nvPr/>
          </p:nvSpPr>
          <p:spPr bwMode="auto">
            <a:xfrm rot="10793508">
              <a:off x="2071" y="1616"/>
              <a:ext cx="176" cy="176"/>
            </a:xfrm>
            <a:prstGeom prst="triangle">
              <a:avLst>
                <a:gd name="adj" fmla="val 50000"/>
              </a:avLst>
            </a:prstGeom>
            <a:solidFill>
              <a:schemeClr val="bg1"/>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grpSp>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Text-Dependent Questions</a:t>
            </a:r>
            <a:endParaRPr lang="en-US" dirty="0"/>
          </a:p>
        </p:txBody>
      </p:sp>
    </p:spTree>
    <p:extLst>
      <p:ext uri="{BB962C8B-B14F-4D97-AF65-F5344CB8AC3E}">
        <p14:creationId xmlns:p14="http://schemas.microsoft.com/office/powerpoint/2010/main" val="235972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3"/>
          <p:cNvSpPr>
            <a:spLocks/>
          </p:cNvSpPr>
          <p:nvPr/>
        </p:nvSpPr>
        <p:spPr bwMode="auto">
          <a:xfrm>
            <a:off x="-136178" y="267891"/>
            <a:ext cx="9416355"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200" b="1" dirty="0">
                <a:solidFill>
                  <a:srgbClr val="FFFFFF"/>
                </a:solidFill>
                <a:latin typeface="Calibri" pitchFamily="-1" charset="0"/>
                <a:ea typeface="ＭＳ Ｐゴシック" charset="-128"/>
                <a:cs typeface="Calibri" pitchFamily="-1" charset="0"/>
              </a:rPr>
              <a:t>2009-2010</a:t>
            </a:r>
          </a:p>
        </p:txBody>
      </p:sp>
      <p:pic>
        <p:nvPicPr>
          <p:cNvPr id="2355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3368" y="1051516"/>
            <a:ext cx="6697266" cy="489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938690"/>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sp>
        <p:nvSpPr>
          <p:cNvPr id="144385" name="AutoShape 1"/>
          <p:cNvSpPr>
            <a:spLocks/>
          </p:cNvSpPr>
          <p:nvPr/>
        </p:nvSpPr>
        <p:spPr bwMode="auto">
          <a:xfrm>
            <a:off x="5786438" y="2446734"/>
            <a:ext cx="142875" cy="125016"/>
          </a:xfrm>
          <a:prstGeom prst="triangle">
            <a:avLst>
              <a:gd name="adj" fmla="val 50000"/>
            </a:avLst>
          </a:prstGeom>
          <a:solidFill>
            <a:srgbClr val="FFFEF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grpSp>
        <p:nvGrpSpPr>
          <p:cNvPr id="144388" name="Group 4"/>
          <p:cNvGrpSpPr>
            <a:grpSpLocks/>
          </p:cNvGrpSpPr>
          <p:nvPr/>
        </p:nvGrpSpPr>
        <p:grpSpPr bwMode="auto">
          <a:xfrm>
            <a:off x="0" y="0"/>
            <a:ext cx="9144000" cy="6858000"/>
            <a:chOff x="0" y="0"/>
            <a:chExt cx="8192" cy="6144"/>
          </a:xfrm>
        </p:grpSpPr>
        <p:pic>
          <p:nvPicPr>
            <p:cNvPr id="144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92" cy="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4387" name="AutoShape 3"/>
            <p:cNvSpPr>
              <a:spLocks/>
            </p:cNvSpPr>
            <p:nvPr/>
          </p:nvSpPr>
          <p:spPr bwMode="auto">
            <a:xfrm rot="10793508">
              <a:off x="5119" y="1704"/>
              <a:ext cx="176" cy="176"/>
            </a:xfrm>
            <a:prstGeom prst="triangle">
              <a:avLst>
                <a:gd name="adj" fmla="val 50000"/>
              </a:avLst>
            </a:prstGeom>
            <a:solidFill>
              <a:schemeClr val="bg1"/>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grpSp>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Reread Closely &amp; Critically</a:t>
            </a:r>
            <a:endParaRPr lang="en-US" dirty="0"/>
          </a:p>
        </p:txBody>
      </p:sp>
    </p:spTree>
    <p:extLst>
      <p:ext uri="{BB962C8B-B14F-4D97-AF65-F5344CB8AC3E}">
        <p14:creationId xmlns:p14="http://schemas.microsoft.com/office/powerpoint/2010/main" val="97338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sp>
        <p:nvSpPr>
          <p:cNvPr id="146433" name="AutoShape 1"/>
          <p:cNvSpPr>
            <a:spLocks/>
          </p:cNvSpPr>
          <p:nvPr/>
        </p:nvSpPr>
        <p:spPr bwMode="auto">
          <a:xfrm>
            <a:off x="5786438" y="2446734"/>
            <a:ext cx="142875" cy="125016"/>
          </a:xfrm>
          <a:prstGeom prst="triangle">
            <a:avLst>
              <a:gd name="adj" fmla="val 50000"/>
            </a:avLst>
          </a:prstGeom>
          <a:solidFill>
            <a:srgbClr val="FFFEF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grpSp>
        <p:nvGrpSpPr>
          <p:cNvPr id="146436" name="Group 4"/>
          <p:cNvGrpSpPr>
            <a:grpSpLocks/>
          </p:cNvGrpSpPr>
          <p:nvPr/>
        </p:nvGrpSpPr>
        <p:grpSpPr bwMode="auto">
          <a:xfrm>
            <a:off x="0" y="0"/>
            <a:ext cx="9144000" cy="6858000"/>
            <a:chOff x="0" y="0"/>
            <a:chExt cx="8192" cy="6144"/>
          </a:xfrm>
        </p:grpSpPr>
        <p:pic>
          <p:nvPicPr>
            <p:cNvPr id="146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92" cy="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6435" name="AutoShape 3"/>
            <p:cNvSpPr>
              <a:spLocks/>
            </p:cNvSpPr>
            <p:nvPr/>
          </p:nvSpPr>
          <p:spPr bwMode="auto">
            <a:xfrm rot="10793508">
              <a:off x="5103" y="1696"/>
              <a:ext cx="176" cy="176"/>
            </a:xfrm>
            <a:prstGeom prst="triangle">
              <a:avLst>
                <a:gd name="adj" fmla="val 50000"/>
              </a:avLst>
            </a:prstGeom>
            <a:solidFill>
              <a:schemeClr val="bg1"/>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grpSp>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Clues for Struggling Readers</a:t>
            </a:r>
            <a:endParaRPr lang="en-US" dirty="0"/>
          </a:p>
        </p:txBody>
      </p:sp>
    </p:spTree>
    <p:extLst>
      <p:ext uri="{BB962C8B-B14F-4D97-AF65-F5344CB8AC3E}">
        <p14:creationId xmlns:p14="http://schemas.microsoft.com/office/powerpoint/2010/main" val="23319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p:cNvSpPr>
          <p:nvPr/>
        </p:nvSpPr>
        <p:spPr bwMode="auto">
          <a:xfrm>
            <a:off x="228602" y="1059656"/>
            <a:ext cx="8652867"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26777" tIns="26777" rIns="26777" bIns="26777"/>
          <a:lstStyle/>
          <a:p>
            <a:pPr algn="ctr"/>
            <a:r>
              <a:rPr lang="en-US" sz="2800" dirty="0">
                <a:solidFill>
                  <a:srgbClr val="414141"/>
                </a:solidFill>
                <a:latin typeface="Gill Sans MT" pitchFamily="34" charset="0"/>
                <a:ea typeface="Gill Sans Light" charset="0"/>
                <a:cs typeface="Gill Sans Light" charset="0"/>
                <a:sym typeface="Gill Sans Light" charset="0"/>
              </a:rPr>
              <a:t>Anchor Standards Alignment</a:t>
            </a:r>
          </a:p>
        </p:txBody>
      </p:sp>
      <p:grpSp>
        <p:nvGrpSpPr>
          <p:cNvPr id="148486" name="Group 6"/>
          <p:cNvGrpSpPr>
            <a:grpSpLocks/>
          </p:cNvGrpSpPr>
          <p:nvPr/>
        </p:nvGrpSpPr>
        <p:grpSpPr bwMode="auto">
          <a:xfrm>
            <a:off x="481088" y="1729459"/>
            <a:ext cx="7984256" cy="679772"/>
            <a:chOff x="0" y="0"/>
            <a:chExt cx="7152" cy="608"/>
          </a:xfrm>
        </p:grpSpPr>
        <p:sp>
          <p:nvSpPr>
            <p:cNvPr id="148483" name="AutoShape 3"/>
            <p:cNvSpPr>
              <a:spLocks/>
            </p:cNvSpPr>
            <p:nvPr/>
          </p:nvSpPr>
          <p:spPr bwMode="auto">
            <a:xfrm>
              <a:off x="2424" y="0"/>
              <a:ext cx="2280" cy="608"/>
            </a:xfrm>
            <a:prstGeom prst="roundRect">
              <a:avLst>
                <a:gd name="adj" fmla="val 19736"/>
              </a:avLst>
            </a:prstGeom>
            <a:solidFill>
              <a:srgbClr val="5D8A23"/>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340295" indent="-272234" algn="ctr"/>
              <a:r>
                <a:rPr lang="en-US" sz="2000" i="1" dirty="0">
                  <a:solidFill>
                    <a:srgbClr val="FFFFFF"/>
                  </a:solidFill>
                  <a:ea typeface="Gill Sans" charset="0"/>
                  <a:cs typeface="Gill Sans" charset="0"/>
                </a:rPr>
                <a:t>Craft &amp; Structure</a:t>
              </a:r>
            </a:p>
          </p:txBody>
        </p:sp>
        <p:sp>
          <p:nvSpPr>
            <p:cNvPr id="148484" name="AutoShape 4"/>
            <p:cNvSpPr>
              <a:spLocks/>
            </p:cNvSpPr>
            <p:nvPr/>
          </p:nvSpPr>
          <p:spPr bwMode="auto">
            <a:xfrm>
              <a:off x="0" y="0"/>
              <a:ext cx="2280" cy="608"/>
            </a:xfrm>
            <a:prstGeom prst="roundRect">
              <a:avLst>
                <a:gd name="adj" fmla="val 19736"/>
              </a:avLst>
            </a:prstGeom>
            <a:solidFill>
              <a:srgbClr val="5D8A23"/>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340295" indent="-272234" algn="ctr"/>
              <a:r>
                <a:rPr lang="en-US" sz="2000" i="1" dirty="0">
                  <a:solidFill>
                    <a:srgbClr val="FFFFFF"/>
                  </a:solidFill>
                  <a:ea typeface="Gill Sans" charset="0"/>
                  <a:cs typeface="Gill Sans" charset="0"/>
                </a:rPr>
                <a:t>Key Ideas &amp; Details</a:t>
              </a:r>
            </a:p>
          </p:txBody>
        </p:sp>
        <p:sp>
          <p:nvSpPr>
            <p:cNvPr id="148485" name="AutoShape 5"/>
            <p:cNvSpPr>
              <a:spLocks/>
            </p:cNvSpPr>
            <p:nvPr/>
          </p:nvSpPr>
          <p:spPr bwMode="auto">
            <a:xfrm>
              <a:off x="4872" y="0"/>
              <a:ext cx="2280" cy="608"/>
            </a:xfrm>
            <a:prstGeom prst="roundRect">
              <a:avLst>
                <a:gd name="adj" fmla="val 19736"/>
              </a:avLst>
            </a:prstGeom>
            <a:solidFill>
              <a:srgbClr val="5D8A23"/>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58714" algn="ctr">
                <a:lnSpc>
                  <a:spcPct val="80000"/>
                </a:lnSpc>
              </a:pPr>
              <a:r>
                <a:rPr lang="en-US" sz="2000" i="1" dirty="0">
                  <a:solidFill>
                    <a:srgbClr val="FFFFFF"/>
                  </a:solidFill>
                  <a:ea typeface="Gill Sans" charset="0"/>
                  <a:cs typeface="Gill Sans" charset="0"/>
                </a:rPr>
                <a:t>Integration of</a:t>
              </a:r>
              <a:br>
                <a:rPr lang="en-US" sz="2000" i="1" dirty="0">
                  <a:solidFill>
                    <a:srgbClr val="FFFFFF"/>
                  </a:solidFill>
                  <a:ea typeface="Gill Sans" charset="0"/>
                  <a:cs typeface="Gill Sans" charset="0"/>
                </a:rPr>
              </a:br>
              <a:r>
                <a:rPr lang="en-US" sz="2000" i="1" dirty="0">
                  <a:solidFill>
                    <a:srgbClr val="FFFFFF"/>
                  </a:solidFill>
                  <a:ea typeface="Gill Sans" charset="0"/>
                  <a:cs typeface="Gill Sans" charset="0"/>
                </a:rPr>
                <a:t>Knowledge &amp; Ideas</a:t>
              </a:r>
            </a:p>
          </p:txBody>
        </p:sp>
      </p:grpSp>
      <p:grpSp>
        <p:nvGrpSpPr>
          <p:cNvPr id="3" name="Group 2"/>
          <p:cNvGrpSpPr/>
          <p:nvPr/>
        </p:nvGrpSpPr>
        <p:grpSpPr>
          <a:xfrm>
            <a:off x="482211" y="2436019"/>
            <a:ext cx="7992071" cy="678656"/>
            <a:chOff x="482203" y="2436019"/>
            <a:chExt cx="7992071" cy="678656"/>
          </a:xfrm>
        </p:grpSpPr>
        <p:sp>
          <p:nvSpPr>
            <p:cNvPr id="148487" name="AutoShape 7"/>
            <p:cNvSpPr>
              <a:spLocks/>
            </p:cNvSpPr>
            <p:nvPr/>
          </p:nvSpPr>
          <p:spPr bwMode="auto">
            <a:xfrm>
              <a:off x="482203" y="2436019"/>
              <a:ext cx="723305" cy="678656"/>
            </a:xfrm>
            <a:prstGeom prst="roundRect">
              <a:avLst>
                <a:gd name="adj" fmla="val 19736"/>
              </a:avLst>
            </a:prstGeom>
            <a:solidFill>
              <a:srgbClr val="5D8A23"/>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1</a:t>
              </a:r>
            </a:p>
          </p:txBody>
        </p:sp>
        <p:sp>
          <p:nvSpPr>
            <p:cNvPr id="148488" name="AutoShape 8"/>
            <p:cNvSpPr>
              <a:spLocks/>
            </p:cNvSpPr>
            <p:nvPr/>
          </p:nvSpPr>
          <p:spPr bwMode="auto">
            <a:xfrm>
              <a:off x="1393031" y="2436019"/>
              <a:ext cx="723305" cy="678656"/>
            </a:xfrm>
            <a:prstGeom prst="roundRect">
              <a:avLst>
                <a:gd name="adj" fmla="val 19736"/>
              </a:avLst>
            </a:prstGeom>
            <a:solidFill>
              <a:srgbClr val="5D8A23"/>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340295" indent="-272234" algn="ctr"/>
              <a:r>
                <a:rPr lang="en-US" sz="2400" dirty="0">
                  <a:solidFill>
                    <a:srgbClr val="FFFFFF"/>
                  </a:solidFill>
                  <a:ea typeface="Gill Sans" charset="0"/>
                  <a:cs typeface="Gill Sans" charset="0"/>
                </a:rPr>
                <a:t>2</a:t>
              </a:r>
            </a:p>
          </p:txBody>
        </p:sp>
        <p:sp>
          <p:nvSpPr>
            <p:cNvPr id="148489" name="AutoShape 9"/>
            <p:cNvSpPr>
              <a:spLocks/>
            </p:cNvSpPr>
            <p:nvPr/>
          </p:nvSpPr>
          <p:spPr bwMode="auto">
            <a:xfrm>
              <a:off x="2303859" y="2436019"/>
              <a:ext cx="723305" cy="678656"/>
            </a:xfrm>
            <a:prstGeom prst="roundRect">
              <a:avLst>
                <a:gd name="adj" fmla="val 19736"/>
              </a:avLst>
            </a:prstGeom>
            <a:solidFill>
              <a:srgbClr val="5D8A23"/>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340295" indent="-272234" algn="ctr"/>
              <a:r>
                <a:rPr lang="en-US" sz="2400" dirty="0">
                  <a:solidFill>
                    <a:srgbClr val="FFFFFF"/>
                  </a:solidFill>
                  <a:ea typeface="Gill Sans" charset="0"/>
                  <a:cs typeface="Gill Sans" charset="0"/>
                </a:rPr>
                <a:t>3</a:t>
              </a:r>
            </a:p>
          </p:txBody>
        </p:sp>
        <p:sp>
          <p:nvSpPr>
            <p:cNvPr id="148490" name="AutoShape 10"/>
            <p:cNvSpPr>
              <a:spLocks/>
            </p:cNvSpPr>
            <p:nvPr/>
          </p:nvSpPr>
          <p:spPr bwMode="auto">
            <a:xfrm>
              <a:off x="3214687" y="2436019"/>
              <a:ext cx="723305" cy="678656"/>
            </a:xfrm>
            <a:prstGeom prst="roundRect">
              <a:avLst>
                <a:gd name="adj" fmla="val 19736"/>
              </a:avLst>
            </a:prstGeom>
            <a:solidFill>
              <a:srgbClr val="5D8A23"/>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4</a:t>
              </a:r>
            </a:p>
          </p:txBody>
        </p:sp>
        <p:sp>
          <p:nvSpPr>
            <p:cNvPr id="148491" name="AutoShape 11"/>
            <p:cNvSpPr>
              <a:spLocks/>
            </p:cNvSpPr>
            <p:nvPr/>
          </p:nvSpPr>
          <p:spPr bwMode="auto">
            <a:xfrm>
              <a:off x="4107656" y="2436019"/>
              <a:ext cx="723305" cy="678656"/>
            </a:xfrm>
            <a:prstGeom prst="roundRect">
              <a:avLst>
                <a:gd name="adj" fmla="val 19736"/>
              </a:avLst>
            </a:prstGeom>
            <a:solidFill>
              <a:srgbClr val="5D8A23"/>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5</a:t>
              </a:r>
            </a:p>
          </p:txBody>
        </p:sp>
        <p:sp>
          <p:nvSpPr>
            <p:cNvPr id="148492" name="AutoShape 12"/>
            <p:cNvSpPr>
              <a:spLocks/>
            </p:cNvSpPr>
            <p:nvPr/>
          </p:nvSpPr>
          <p:spPr bwMode="auto">
            <a:xfrm>
              <a:off x="5009555" y="2436019"/>
              <a:ext cx="723305" cy="678656"/>
            </a:xfrm>
            <a:prstGeom prst="roundRect">
              <a:avLst>
                <a:gd name="adj" fmla="val 19736"/>
              </a:avLst>
            </a:prstGeom>
            <a:solidFill>
              <a:srgbClr val="5D8A23"/>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6</a:t>
              </a:r>
            </a:p>
          </p:txBody>
        </p:sp>
        <p:sp>
          <p:nvSpPr>
            <p:cNvPr id="148493" name="AutoShape 13"/>
            <p:cNvSpPr>
              <a:spLocks/>
            </p:cNvSpPr>
            <p:nvPr/>
          </p:nvSpPr>
          <p:spPr bwMode="auto">
            <a:xfrm>
              <a:off x="5920383" y="2436019"/>
              <a:ext cx="723305" cy="678656"/>
            </a:xfrm>
            <a:prstGeom prst="roundRect">
              <a:avLst>
                <a:gd name="adj" fmla="val 19736"/>
              </a:avLst>
            </a:prstGeom>
            <a:solidFill>
              <a:srgbClr val="5D8A23"/>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7</a:t>
              </a:r>
            </a:p>
          </p:txBody>
        </p:sp>
        <p:sp>
          <p:nvSpPr>
            <p:cNvPr id="148494" name="AutoShape 14"/>
            <p:cNvSpPr>
              <a:spLocks/>
            </p:cNvSpPr>
            <p:nvPr/>
          </p:nvSpPr>
          <p:spPr bwMode="auto">
            <a:xfrm>
              <a:off x="6822281" y="2436019"/>
              <a:ext cx="723305" cy="678656"/>
            </a:xfrm>
            <a:prstGeom prst="roundRect">
              <a:avLst>
                <a:gd name="adj" fmla="val 19736"/>
              </a:avLst>
            </a:prstGeom>
            <a:solidFill>
              <a:srgbClr val="5D8A23"/>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8</a:t>
              </a:r>
            </a:p>
          </p:txBody>
        </p:sp>
        <p:sp>
          <p:nvSpPr>
            <p:cNvPr id="148495" name="AutoShape 15"/>
            <p:cNvSpPr>
              <a:spLocks/>
            </p:cNvSpPr>
            <p:nvPr/>
          </p:nvSpPr>
          <p:spPr bwMode="auto">
            <a:xfrm>
              <a:off x="7750969" y="2436019"/>
              <a:ext cx="723305" cy="678656"/>
            </a:xfrm>
            <a:prstGeom prst="roundRect">
              <a:avLst>
                <a:gd name="adj" fmla="val 19736"/>
              </a:avLst>
            </a:prstGeom>
            <a:solidFill>
              <a:srgbClr val="5D8A23"/>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9</a:t>
              </a:r>
            </a:p>
          </p:txBody>
        </p:sp>
      </p:grpSp>
      <p:grpSp>
        <p:nvGrpSpPr>
          <p:cNvPr id="4" name="Group 3"/>
          <p:cNvGrpSpPr/>
          <p:nvPr/>
        </p:nvGrpSpPr>
        <p:grpSpPr>
          <a:xfrm>
            <a:off x="482203" y="3150394"/>
            <a:ext cx="8001000" cy="2107406"/>
            <a:chOff x="482203" y="3150394"/>
            <a:chExt cx="8001000" cy="2107406"/>
          </a:xfrm>
        </p:grpSpPr>
        <p:sp>
          <p:nvSpPr>
            <p:cNvPr id="148496" name="AutoShape 16"/>
            <p:cNvSpPr>
              <a:spLocks/>
            </p:cNvSpPr>
            <p:nvPr/>
          </p:nvSpPr>
          <p:spPr bwMode="auto">
            <a:xfrm>
              <a:off x="3214687" y="3150394"/>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A</a:t>
              </a:r>
            </a:p>
          </p:txBody>
        </p:sp>
        <p:sp>
          <p:nvSpPr>
            <p:cNvPr id="148497" name="AutoShape 17"/>
            <p:cNvSpPr>
              <a:spLocks/>
            </p:cNvSpPr>
            <p:nvPr/>
          </p:nvSpPr>
          <p:spPr bwMode="auto">
            <a:xfrm>
              <a:off x="3214687" y="3864769"/>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B</a:t>
              </a:r>
            </a:p>
          </p:txBody>
        </p:sp>
        <p:sp>
          <p:nvSpPr>
            <p:cNvPr id="148498" name="AutoShape 18"/>
            <p:cNvSpPr>
              <a:spLocks/>
            </p:cNvSpPr>
            <p:nvPr/>
          </p:nvSpPr>
          <p:spPr bwMode="auto">
            <a:xfrm>
              <a:off x="3214687" y="4579144"/>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C</a:t>
              </a:r>
            </a:p>
          </p:txBody>
        </p:sp>
        <p:sp>
          <p:nvSpPr>
            <p:cNvPr id="148499" name="AutoShape 19"/>
            <p:cNvSpPr>
              <a:spLocks/>
            </p:cNvSpPr>
            <p:nvPr/>
          </p:nvSpPr>
          <p:spPr bwMode="auto">
            <a:xfrm>
              <a:off x="4107656" y="3150394"/>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A</a:t>
              </a:r>
            </a:p>
          </p:txBody>
        </p:sp>
        <p:sp>
          <p:nvSpPr>
            <p:cNvPr id="148500" name="AutoShape 20"/>
            <p:cNvSpPr>
              <a:spLocks/>
            </p:cNvSpPr>
            <p:nvPr/>
          </p:nvSpPr>
          <p:spPr bwMode="auto">
            <a:xfrm>
              <a:off x="4107656" y="3864769"/>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B</a:t>
              </a:r>
            </a:p>
          </p:txBody>
        </p:sp>
        <p:sp>
          <p:nvSpPr>
            <p:cNvPr id="148501" name="AutoShape 21"/>
            <p:cNvSpPr>
              <a:spLocks/>
            </p:cNvSpPr>
            <p:nvPr/>
          </p:nvSpPr>
          <p:spPr bwMode="auto">
            <a:xfrm>
              <a:off x="4107656" y="4579144"/>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C</a:t>
              </a:r>
            </a:p>
          </p:txBody>
        </p:sp>
        <p:sp>
          <p:nvSpPr>
            <p:cNvPr id="148502" name="AutoShape 22"/>
            <p:cNvSpPr>
              <a:spLocks/>
            </p:cNvSpPr>
            <p:nvPr/>
          </p:nvSpPr>
          <p:spPr bwMode="auto">
            <a:xfrm>
              <a:off x="5018484" y="3150394"/>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A</a:t>
              </a:r>
            </a:p>
          </p:txBody>
        </p:sp>
        <p:sp>
          <p:nvSpPr>
            <p:cNvPr id="148503" name="AutoShape 23"/>
            <p:cNvSpPr>
              <a:spLocks/>
            </p:cNvSpPr>
            <p:nvPr/>
          </p:nvSpPr>
          <p:spPr bwMode="auto">
            <a:xfrm>
              <a:off x="5018484" y="3864769"/>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B</a:t>
              </a:r>
            </a:p>
          </p:txBody>
        </p:sp>
        <p:sp>
          <p:nvSpPr>
            <p:cNvPr id="148504" name="AutoShape 24"/>
            <p:cNvSpPr>
              <a:spLocks/>
            </p:cNvSpPr>
            <p:nvPr/>
          </p:nvSpPr>
          <p:spPr bwMode="auto">
            <a:xfrm>
              <a:off x="5018484" y="4579144"/>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C</a:t>
              </a:r>
            </a:p>
          </p:txBody>
        </p:sp>
        <p:sp>
          <p:nvSpPr>
            <p:cNvPr id="148505" name="AutoShape 25"/>
            <p:cNvSpPr>
              <a:spLocks/>
            </p:cNvSpPr>
            <p:nvPr/>
          </p:nvSpPr>
          <p:spPr bwMode="auto">
            <a:xfrm>
              <a:off x="482203" y="3150394"/>
              <a:ext cx="723305" cy="678656"/>
            </a:xfrm>
            <a:prstGeom prst="roundRect">
              <a:avLst>
                <a:gd name="adj" fmla="val 19736"/>
              </a:avLst>
            </a:prstGeom>
            <a:solidFill>
              <a:srgbClr val="465283"/>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A</a:t>
              </a:r>
            </a:p>
          </p:txBody>
        </p:sp>
        <p:sp>
          <p:nvSpPr>
            <p:cNvPr id="148506" name="AutoShape 26"/>
            <p:cNvSpPr>
              <a:spLocks/>
            </p:cNvSpPr>
            <p:nvPr/>
          </p:nvSpPr>
          <p:spPr bwMode="auto">
            <a:xfrm>
              <a:off x="482203" y="3864769"/>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B</a:t>
              </a:r>
            </a:p>
          </p:txBody>
        </p:sp>
        <p:sp>
          <p:nvSpPr>
            <p:cNvPr id="148507" name="AutoShape 27"/>
            <p:cNvSpPr>
              <a:spLocks/>
            </p:cNvSpPr>
            <p:nvPr/>
          </p:nvSpPr>
          <p:spPr bwMode="auto">
            <a:xfrm>
              <a:off x="1393031" y="3150394"/>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A</a:t>
              </a:r>
            </a:p>
          </p:txBody>
        </p:sp>
        <p:sp>
          <p:nvSpPr>
            <p:cNvPr id="148508" name="AutoShape 28"/>
            <p:cNvSpPr>
              <a:spLocks/>
            </p:cNvSpPr>
            <p:nvPr/>
          </p:nvSpPr>
          <p:spPr bwMode="auto">
            <a:xfrm>
              <a:off x="1393031" y="3864769"/>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B</a:t>
              </a:r>
            </a:p>
          </p:txBody>
        </p:sp>
        <p:sp>
          <p:nvSpPr>
            <p:cNvPr id="148509" name="AutoShape 29"/>
            <p:cNvSpPr>
              <a:spLocks/>
            </p:cNvSpPr>
            <p:nvPr/>
          </p:nvSpPr>
          <p:spPr bwMode="auto">
            <a:xfrm>
              <a:off x="1393031" y="4579144"/>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C</a:t>
              </a:r>
            </a:p>
          </p:txBody>
        </p:sp>
        <p:sp>
          <p:nvSpPr>
            <p:cNvPr id="148510" name="AutoShape 30"/>
            <p:cNvSpPr>
              <a:spLocks/>
            </p:cNvSpPr>
            <p:nvPr/>
          </p:nvSpPr>
          <p:spPr bwMode="auto">
            <a:xfrm>
              <a:off x="2303859" y="3150394"/>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A</a:t>
              </a:r>
            </a:p>
          </p:txBody>
        </p:sp>
        <p:sp>
          <p:nvSpPr>
            <p:cNvPr id="148511" name="AutoShape 31"/>
            <p:cNvSpPr>
              <a:spLocks/>
            </p:cNvSpPr>
            <p:nvPr/>
          </p:nvSpPr>
          <p:spPr bwMode="auto">
            <a:xfrm>
              <a:off x="2303859" y="3864769"/>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B</a:t>
              </a:r>
            </a:p>
          </p:txBody>
        </p:sp>
        <p:sp>
          <p:nvSpPr>
            <p:cNvPr id="148512" name="AutoShape 32"/>
            <p:cNvSpPr>
              <a:spLocks/>
            </p:cNvSpPr>
            <p:nvPr/>
          </p:nvSpPr>
          <p:spPr bwMode="auto">
            <a:xfrm>
              <a:off x="5920383" y="3150394"/>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A</a:t>
              </a:r>
            </a:p>
          </p:txBody>
        </p:sp>
        <p:sp>
          <p:nvSpPr>
            <p:cNvPr id="148513" name="AutoShape 33"/>
            <p:cNvSpPr>
              <a:spLocks/>
            </p:cNvSpPr>
            <p:nvPr/>
          </p:nvSpPr>
          <p:spPr bwMode="auto">
            <a:xfrm>
              <a:off x="5920383" y="3864769"/>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B</a:t>
              </a:r>
            </a:p>
          </p:txBody>
        </p:sp>
        <p:sp>
          <p:nvSpPr>
            <p:cNvPr id="148514" name="AutoShape 34"/>
            <p:cNvSpPr>
              <a:spLocks/>
            </p:cNvSpPr>
            <p:nvPr/>
          </p:nvSpPr>
          <p:spPr bwMode="auto">
            <a:xfrm>
              <a:off x="5920383" y="4579144"/>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C</a:t>
              </a:r>
            </a:p>
          </p:txBody>
        </p:sp>
        <p:sp>
          <p:nvSpPr>
            <p:cNvPr id="148515" name="AutoShape 35"/>
            <p:cNvSpPr>
              <a:spLocks/>
            </p:cNvSpPr>
            <p:nvPr/>
          </p:nvSpPr>
          <p:spPr bwMode="auto">
            <a:xfrm>
              <a:off x="6822281" y="3150394"/>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A</a:t>
              </a:r>
            </a:p>
          </p:txBody>
        </p:sp>
        <p:sp>
          <p:nvSpPr>
            <p:cNvPr id="148516" name="AutoShape 36"/>
            <p:cNvSpPr>
              <a:spLocks/>
            </p:cNvSpPr>
            <p:nvPr/>
          </p:nvSpPr>
          <p:spPr bwMode="auto">
            <a:xfrm>
              <a:off x="6822281" y="3864769"/>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B</a:t>
              </a:r>
            </a:p>
          </p:txBody>
        </p:sp>
        <p:sp>
          <p:nvSpPr>
            <p:cNvPr id="148517" name="AutoShape 37"/>
            <p:cNvSpPr>
              <a:spLocks/>
            </p:cNvSpPr>
            <p:nvPr/>
          </p:nvSpPr>
          <p:spPr bwMode="auto">
            <a:xfrm>
              <a:off x="6822281" y="4579144"/>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C</a:t>
              </a:r>
            </a:p>
          </p:txBody>
        </p:sp>
        <p:sp>
          <p:nvSpPr>
            <p:cNvPr id="148518" name="AutoShape 38"/>
            <p:cNvSpPr>
              <a:spLocks/>
            </p:cNvSpPr>
            <p:nvPr/>
          </p:nvSpPr>
          <p:spPr bwMode="auto">
            <a:xfrm>
              <a:off x="7759898" y="3150394"/>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A</a:t>
              </a:r>
            </a:p>
          </p:txBody>
        </p:sp>
        <p:sp>
          <p:nvSpPr>
            <p:cNvPr id="148519" name="AutoShape 39"/>
            <p:cNvSpPr>
              <a:spLocks/>
            </p:cNvSpPr>
            <p:nvPr/>
          </p:nvSpPr>
          <p:spPr bwMode="auto">
            <a:xfrm>
              <a:off x="7759898" y="3864769"/>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B</a:t>
              </a:r>
            </a:p>
          </p:txBody>
        </p:sp>
        <p:sp>
          <p:nvSpPr>
            <p:cNvPr id="148520" name="AutoShape 40"/>
            <p:cNvSpPr>
              <a:spLocks/>
            </p:cNvSpPr>
            <p:nvPr/>
          </p:nvSpPr>
          <p:spPr bwMode="auto">
            <a:xfrm>
              <a:off x="7759898" y="4579144"/>
              <a:ext cx="723305" cy="678656"/>
            </a:xfrm>
            <a:prstGeom prst="roundRect">
              <a:avLst>
                <a:gd name="adj" fmla="val 19736"/>
              </a:avLst>
            </a:prstGeom>
            <a:solidFill>
              <a:srgbClr val="7E7E7E"/>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C</a:t>
              </a:r>
            </a:p>
          </p:txBody>
        </p:sp>
        <p:sp>
          <p:nvSpPr>
            <p:cNvPr id="148521" name="AutoShape 41"/>
            <p:cNvSpPr>
              <a:spLocks/>
            </p:cNvSpPr>
            <p:nvPr/>
          </p:nvSpPr>
          <p:spPr bwMode="auto">
            <a:xfrm>
              <a:off x="482203" y="3150394"/>
              <a:ext cx="723305" cy="678656"/>
            </a:xfrm>
            <a:prstGeom prst="roundRect">
              <a:avLst>
                <a:gd name="adj" fmla="val 19736"/>
              </a:avLst>
            </a:prstGeom>
            <a:solidFill>
              <a:srgbClr val="7F7F7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nchor="ctr"/>
            <a:lstStyle/>
            <a:p>
              <a:pPr marL="272234" indent="-272234" algn="ctr"/>
              <a:r>
                <a:rPr lang="en-US" sz="2400" dirty="0">
                  <a:solidFill>
                    <a:srgbClr val="FFFFFF"/>
                  </a:solidFill>
                  <a:ea typeface="Gill Sans" charset="0"/>
                  <a:cs typeface="Gill Sans" charset="0"/>
                </a:rPr>
                <a:t>A</a:t>
              </a:r>
            </a:p>
          </p:txBody>
        </p:sp>
      </p:grpSp>
      <p:sp>
        <p:nvSpPr>
          <p:cNvPr id="2" name="Title 1"/>
          <p:cNvSpPr>
            <a:spLocks noGrp="1"/>
          </p:cNvSpPr>
          <p:nvPr>
            <p:ph type="title"/>
          </p:nvPr>
        </p:nvSpPr>
        <p:spPr/>
        <p:txBody>
          <a:bodyPr/>
          <a:lstStyle/>
          <a:p>
            <a:r>
              <a:rPr lang="en-US" dirty="0" smtClean="0"/>
              <a:t>CCSS</a:t>
            </a:r>
            <a:endParaRPr lang="en-US" dirty="0"/>
          </a:p>
        </p:txBody>
      </p:sp>
    </p:spTree>
    <p:extLst>
      <p:ext uri="{BB962C8B-B14F-4D97-AF65-F5344CB8AC3E}">
        <p14:creationId xmlns:p14="http://schemas.microsoft.com/office/powerpoint/2010/main" val="380426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8486"/>
                                        </p:tgtEl>
                                        <p:attrNameLst>
                                          <p:attrName>style.visibility</p:attrName>
                                        </p:attrNameLst>
                                      </p:cBhvr>
                                      <p:to>
                                        <p:strVal val="visible"/>
                                      </p:to>
                                    </p:set>
                                    <p:animEffect transition="in" filter="fade">
                                      <p:cBhvr>
                                        <p:cTn id="7" dur="500"/>
                                        <p:tgtEl>
                                          <p:spTgt spid="1484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sp>
        <p:nvSpPr>
          <p:cNvPr id="150529" name="Rectangle 1"/>
          <p:cNvSpPr>
            <a:spLocks/>
          </p:cNvSpPr>
          <p:nvPr/>
        </p:nvSpPr>
        <p:spPr bwMode="auto">
          <a:xfrm>
            <a:off x="6275338" y="1677457"/>
            <a:ext cx="1314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alpha val="64000"/>
                  </a:schemeClr>
                </a:solidFill>
                <a:miter lim="800000"/>
                <a:headEnd type="none" w="med" len="med"/>
                <a:tailEnd type="none" w="med" len="med"/>
              </a14:hiddenLine>
            </a:ext>
          </a:extLst>
        </p:spPr>
        <p:txBody>
          <a:bodyPr wrap="none" lIns="0" tIns="0" rIns="0" bIns="0" anchor="ctr">
            <a:spAutoFit/>
          </a:bodyPr>
          <a:lstStyle/>
          <a:p>
            <a:r>
              <a:rPr lang="en-US" sz="1700" dirty="0">
                <a:solidFill>
                  <a:srgbClr val="FFFFFF"/>
                </a:solidFill>
                <a:latin typeface="Gill Sans MT" pitchFamily="34" charset="0"/>
                <a:ea typeface="Arial Black" charset="0"/>
                <a:cs typeface="Arial Black" charset="0"/>
                <a:sym typeface="Arial Black" charset="0"/>
              </a:rPr>
              <a:t>R</a:t>
            </a:r>
          </a:p>
        </p:txBody>
      </p:sp>
      <p:pic>
        <p:nvPicPr>
          <p:cNvPr id="150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50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3383" y="1946673"/>
            <a:ext cx="517922" cy="62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Read Two Excerpts</a:t>
            </a:r>
            <a:endParaRPr lang="en-US" dirty="0"/>
          </a:p>
        </p:txBody>
      </p:sp>
    </p:spTree>
    <p:extLst>
      <p:ext uri="{BB962C8B-B14F-4D97-AF65-F5344CB8AC3E}">
        <p14:creationId xmlns:p14="http://schemas.microsoft.com/office/powerpoint/2010/main" val="255506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afterEffect">
                                  <p:stCondLst>
                                    <p:cond delay="0"/>
                                  </p:stCondLst>
                                  <p:childTnLst>
                                    <p:set>
                                      <p:cBhvr>
                                        <p:cTn id="6" dur="1" fill="hold">
                                          <p:stCondLst>
                                            <p:cond delay="0"/>
                                          </p:stCondLst>
                                        </p:cTn>
                                        <p:tgtEl>
                                          <p:spTgt spid="150531"/>
                                        </p:tgtEl>
                                        <p:attrNameLst>
                                          <p:attrName>style.visibility</p:attrName>
                                        </p:attrNameLst>
                                      </p:cBhvr>
                                      <p:to>
                                        <p:strVal val="visible"/>
                                      </p:to>
                                    </p:set>
                                    <p:anim calcmode="lin" valueType="num">
                                      <p:cBhvr additive="base">
                                        <p:cTn id="7" dur="500" fill="hold"/>
                                        <p:tgtEl>
                                          <p:spTgt spid="150531"/>
                                        </p:tgtEl>
                                        <p:attrNameLst>
                                          <p:attrName>ppt_x</p:attrName>
                                        </p:attrNameLst>
                                      </p:cBhvr>
                                      <p:tavLst>
                                        <p:tav tm="0">
                                          <p:val>
                                            <p:strVal val="1+#ppt_w/2"/>
                                          </p:val>
                                        </p:tav>
                                        <p:tav tm="100000">
                                          <p:val>
                                            <p:strVal val="#ppt_x"/>
                                          </p:val>
                                        </p:tav>
                                      </p:tavLst>
                                    </p:anim>
                                    <p:anim calcmode="lin" valueType="num">
                                      <p:cBhvr additive="base">
                                        <p:cTn id="8" dur="500" fill="hold"/>
                                        <p:tgtEl>
                                          <p:spTgt spid="1505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sp>
        <p:nvSpPr>
          <p:cNvPr id="152577" name="Rectangle 1"/>
          <p:cNvSpPr>
            <a:spLocks/>
          </p:cNvSpPr>
          <p:nvPr/>
        </p:nvSpPr>
        <p:spPr bwMode="auto">
          <a:xfrm>
            <a:off x="6275338" y="1677457"/>
            <a:ext cx="1314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alpha val="64000"/>
                  </a:schemeClr>
                </a:solidFill>
                <a:miter lim="800000"/>
                <a:headEnd type="none" w="med" len="med"/>
                <a:tailEnd type="none" w="med" len="med"/>
              </a14:hiddenLine>
            </a:ext>
          </a:extLst>
        </p:spPr>
        <p:txBody>
          <a:bodyPr wrap="none" lIns="0" tIns="0" rIns="0" bIns="0" anchor="ctr">
            <a:spAutoFit/>
          </a:bodyPr>
          <a:lstStyle/>
          <a:p>
            <a:r>
              <a:rPr lang="en-US" sz="1700" dirty="0">
                <a:solidFill>
                  <a:srgbClr val="FFFFFF"/>
                </a:solidFill>
                <a:latin typeface="Gill Sans MT" pitchFamily="34" charset="0"/>
                <a:ea typeface="Arial Black" charset="0"/>
                <a:cs typeface="Arial Black" charset="0"/>
                <a:sym typeface="Arial Black" charset="0"/>
              </a:rPr>
              <a:t>R</a:t>
            </a:r>
          </a:p>
        </p:txBody>
      </p:sp>
      <p:pic>
        <p:nvPicPr>
          <p:cNvPr id="152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Analyze to Answer Question</a:t>
            </a:r>
            <a:endParaRPr lang="en-US" dirty="0"/>
          </a:p>
        </p:txBody>
      </p:sp>
    </p:spTree>
    <p:extLst>
      <p:ext uri="{BB962C8B-B14F-4D97-AF65-F5344CB8AC3E}">
        <p14:creationId xmlns:p14="http://schemas.microsoft.com/office/powerpoint/2010/main" val="918326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grpSp>
        <p:nvGrpSpPr>
          <p:cNvPr id="156682" name="Group 10"/>
          <p:cNvGrpSpPr>
            <a:grpSpLocks/>
          </p:cNvGrpSpPr>
          <p:nvPr/>
        </p:nvGrpSpPr>
        <p:grpSpPr bwMode="auto">
          <a:xfrm>
            <a:off x="-17859" y="8"/>
            <a:ext cx="9170789" cy="6875859"/>
            <a:chOff x="256" y="0"/>
            <a:chExt cx="8216" cy="6160"/>
          </a:xfrm>
        </p:grpSpPr>
        <p:pic>
          <p:nvPicPr>
            <p:cNvPr id="1566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 y="0"/>
              <a:ext cx="8192" cy="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56674" name="Picture 2"/>
            <p:cNvPicPr>
              <a:picLocks noChangeArrowheads="1"/>
            </p:cNvPicPr>
            <p:nvPr/>
          </p:nvPicPr>
          <p:blipFill>
            <a:blip r:embed="rId4">
              <a:extLst>
                <a:ext uri="{28A0092B-C50C-407E-A947-70E740481C1C}">
                  <a14:useLocalDpi xmlns:a14="http://schemas.microsoft.com/office/drawing/2010/main" val="0"/>
                </a:ext>
              </a:extLst>
            </a:blip>
            <a:srcRect t="92879"/>
            <a:stretch>
              <a:fillRect/>
            </a:stretch>
          </p:blipFill>
          <p:spPr bwMode="auto">
            <a:xfrm>
              <a:off x="256" y="5800"/>
              <a:ext cx="8216"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56675" name="Picture 3"/>
            <p:cNvPicPr>
              <a:picLocks noChangeAspect="1" noChangeArrowheads="1"/>
            </p:cNvPicPr>
            <p:nvPr/>
          </p:nvPicPr>
          <p:blipFill>
            <a:blip r:embed="rId5">
              <a:extLst>
                <a:ext uri="{28A0092B-C50C-407E-A947-70E740481C1C}">
                  <a14:useLocalDpi xmlns:a14="http://schemas.microsoft.com/office/drawing/2010/main" val="0"/>
                </a:ext>
              </a:extLst>
            </a:blip>
            <a:srcRect l="30713" t="18219" r="4056" b="11232"/>
            <a:stretch>
              <a:fillRect/>
            </a:stretch>
          </p:blipFill>
          <p:spPr bwMode="auto">
            <a:xfrm>
              <a:off x="2792" y="1328"/>
              <a:ext cx="5352" cy="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56676" name="Picture 4"/>
            <p:cNvPicPr>
              <a:picLocks noChangeAspect="1" noChangeArrowheads="1"/>
            </p:cNvPicPr>
            <p:nvPr/>
          </p:nvPicPr>
          <p:blipFill>
            <a:blip r:embed="rId5">
              <a:extLst>
                <a:ext uri="{28A0092B-C50C-407E-A947-70E740481C1C}">
                  <a14:useLocalDpi xmlns:a14="http://schemas.microsoft.com/office/drawing/2010/main" val="0"/>
                </a:ext>
              </a:extLst>
            </a:blip>
            <a:srcRect l="3722" t="70410" r="71643" b="24524"/>
            <a:stretch>
              <a:fillRect/>
            </a:stretch>
          </p:blipFill>
          <p:spPr bwMode="auto">
            <a:xfrm>
              <a:off x="625" y="4388"/>
              <a:ext cx="19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56677" name="Picture 5"/>
            <p:cNvPicPr>
              <a:picLocks noChangeAspect="1" noChangeArrowheads="1"/>
            </p:cNvPicPr>
            <p:nvPr/>
          </p:nvPicPr>
          <p:blipFill>
            <a:blip r:embed="rId6">
              <a:extLst>
                <a:ext uri="{28A0092B-C50C-407E-A947-70E740481C1C}">
                  <a14:useLocalDpi xmlns:a14="http://schemas.microsoft.com/office/drawing/2010/main" val="0"/>
                </a:ext>
              </a:extLst>
            </a:blip>
            <a:srcRect l="3613" t="61067" r="70703" b="28775"/>
            <a:stretch>
              <a:fillRect/>
            </a:stretch>
          </p:blipFill>
          <p:spPr bwMode="auto">
            <a:xfrm>
              <a:off x="568" y="3752"/>
              <a:ext cx="210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56678" name="Picture 6"/>
            <p:cNvPicPr>
              <a:picLocks noChangeAspect="1" noChangeArrowheads="1"/>
            </p:cNvPicPr>
            <p:nvPr/>
          </p:nvPicPr>
          <p:blipFill>
            <a:blip r:embed="rId3">
              <a:extLst>
                <a:ext uri="{28A0092B-C50C-407E-A947-70E740481C1C}">
                  <a14:useLocalDpi xmlns:a14="http://schemas.microsoft.com/office/drawing/2010/main" val="0"/>
                </a:ext>
              </a:extLst>
            </a:blip>
            <a:srcRect l="43359" t="16145" r="37109" b="79166"/>
            <a:stretch>
              <a:fillRect/>
            </a:stretch>
          </p:blipFill>
          <p:spPr bwMode="auto">
            <a:xfrm>
              <a:off x="2768" y="1040"/>
              <a:ext cx="16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56679" name="Picture 7"/>
            <p:cNvPicPr>
              <a:picLocks noChangeAspect="1" noChangeArrowheads="1"/>
            </p:cNvPicPr>
            <p:nvPr/>
          </p:nvPicPr>
          <p:blipFill>
            <a:blip r:embed="rId3">
              <a:extLst>
                <a:ext uri="{28A0092B-C50C-407E-A947-70E740481C1C}">
                  <a14:useLocalDpi xmlns:a14="http://schemas.microsoft.com/office/drawing/2010/main" val="0"/>
                </a:ext>
              </a:extLst>
            </a:blip>
            <a:srcRect l="43359" t="15364" r="37109" b="79166"/>
            <a:stretch>
              <a:fillRect/>
            </a:stretch>
          </p:blipFill>
          <p:spPr bwMode="auto">
            <a:xfrm>
              <a:off x="5064" y="992"/>
              <a:ext cx="160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56680" name="Picture 8"/>
            <p:cNvPicPr>
              <a:picLocks noChangeAspect="1" noChangeArrowheads="1"/>
            </p:cNvPicPr>
            <p:nvPr/>
          </p:nvPicPr>
          <p:blipFill>
            <a:blip r:embed="rId3">
              <a:extLst>
                <a:ext uri="{28A0092B-C50C-407E-A947-70E740481C1C}">
                  <a14:useLocalDpi xmlns:a14="http://schemas.microsoft.com/office/drawing/2010/main" val="0"/>
                </a:ext>
              </a:extLst>
            </a:blip>
            <a:srcRect l="43359" t="15364" r="37109" b="79166"/>
            <a:stretch>
              <a:fillRect/>
            </a:stretch>
          </p:blipFill>
          <p:spPr bwMode="auto">
            <a:xfrm>
              <a:off x="6608" y="992"/>
              <a:ext cx="160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56681" name="Rectangle 9"/>
            <p:cNvSpPr>
              <a:spLocks/>
            </p:cNvSpPr>
            <p:nvPr/>
          </p:nvSpPr>
          <p:spPr bwMode="auto">
            <a:xfrm>
              <a:off x="2777" y="1119"/>
              <a:ext cx="320"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solidFill>
                    <a:srgbClr val="FFFFFF"/>
                  </a:solidFill>
                  <a:latin typeface="Gill Sans MT" pitchFamily="34" charset="0"/>
                  <a:cs typeface="Arial" charset="0"/>
                  <a:sym typeface="Arial" charset="0"/>
                </a:rPr>
                <a:t>Skills</a:t>
              </a:r>
            </a:p>
          </p:txBody>
        </p:sp>
      </p:grpSp>
      <p:sp>
        <p:nvSpPr>
          <p:cNvPr id="2" name="Title 1"/>
          <p:cNvSpPr>
            <a:spLocks noGrp="1"/>
          </p:cNvSpPr>
          <p:nvPr>
            <p:ph type="title"/>
          </p:nvPr>
        </p:nvSpPr>
        <p:spPr>
          <a:xfrm rot="16200000">
            <a:off x="6535728" y="-1617674"/>
            <a:ext cx="640080" cy="4576466"/>
          </a:xfrm>
        </p:spPr>
        <p:txBody>
          <a:bodyPr>
            <a:normAutofit fontScale="90000"/>
          </a:bodyPr>
          <a:lstStyle/>
          <a:p>
            <a:r>
              <a:rPr lang="en-US" dirty="0" smtClean="0"/>
              <a:t>Skill Sheets Assigned</a:t>
            </a:r>
            <a:endParaRPr lang="en-US" dirty="0"/>
          </a:p>
        </p:txBody>
      </p:sp>
    </p:spTree>
    <p:extLst>
      <p:ext uri="{BB962C8B-B14F-4D97-AF65-F5344CB8AC3E}">
        <p14:creationId xmlns:p14="http://schemas.microsoft.com/office/powerpoint/2010/main" val="192514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grpSp>
        <p:nvGrpSpPr>
          <p:cNvPr id="4" name="Group 3"/>
          <p:cNvGrpSpPr/>
          <p:nvPr/>
        </p:nvGrpSpPr>
        <p:grpSpPr>
          <a:xfrm>
            <a:off x="0" y="0"/>
            <a:ext cx="9144000" cy="6858000"/>
            <a:chOff x="0" y="0"/>
            <a:chExt cx="9144000" cy="6858000"/>
          </a:xfrm>
        </p:grpSpPr>
        <p:pic>
          <p:nvPicPr>
            <p:cNvPr id="157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r="47381" b="90794"/>
            <a:stretch/>
          </p:blipFill>
          <p:spPr bwMode="auto">
            <a:xfrm>
              <a:off x="4332514" y="1"/>
              <a:ext cx="481148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Grouped by Deficiencies</a:t>
            </a:r>
            <a:endParaRPr lang="en-US" dirty="0"/>
          </a:p>
        </p:txBody>
      </p:sp>
    </p:spTree>
    <p:extLst>
      <p:ext uri="{BB962C8B-B14F-4D97-AF65-F5344CB8AC3E}">
        <p14:creationId xmlns:p14="http://schemas.microsoft.com/office/powerpoint/2010/main" val="365324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1607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607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7508" y="1917659"/>
            <a:ext cx="2830711" cy="218777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Celebrate Success</a:t>
            </a:r>
            <a:endParaRPr lang="en-US" dirty="0"/>
          </a:p>
        </p:txBody>
      </p:sp>
    </p:spTree>
    <p:extLst>
      <p:ext uri="{BB962C8B-B14F-4D97-AF65-F5344CB8AC3E}">
        <p14:creationId xmlns:p14="http://schemas.microsoft.com/office/powerpoint/2010/main" val="333186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0770"/>
                                        </p:tgtEl>
                                        <p:attrNameLst>
                                          <p:attrName>style.visibility</p:attrName>
                                        </p:attrNameLst>
                                      </p:cBhvr>
                                      <p:to>
                                        <p:strVal val="visible"/>
                                      </p:to>
                                    </p:set>
                                    <p:anim calcmode="lin" valueType="num">
                                      <p:cBhvr>
                                        <p:cTn id="7" dur="1000" fill="hold"/>
                                        <p:tgtEl>
                                          <p:spTgt spid="160770"/>
                                        </p:tgtEl>
                                        <p:attrNameLst>
                                          <p:attrName>ppt_w</p:attrName>
                                        </p:attrNameLst>
                                      </p:cBhvr>
                                      <p:tavLst>
                                        <p:tav tm="0">
                                          <p:val>
                                            <p:fltVal val="0"/>
                                          </p:val>
                                        </p:tav>
                                        <p:tav tm="100000">
                                          <p:val>
                                            <p:strVal val="#ppt_w"/>
                                          </p:val>
                                        </p:tav>
                                      </p:tavLst>
                                    </p:anim>
                                    <p:anim calcmode="lin" valueType="num">
                                      <p:cBhvr>
                                        <p:cTn id="8" dur="1000" fill="hold"/>
                                        <p:tgtEl>
                                          <p:spTgt spid="160770"/>
                                        </p:tgtEl>
                                        <p:attrNameLst>
                                          <p:attrName>ppt_h</p:attrName>
                                        </p:attrNameLst>
                                      </p:cBhvr>
                                      <p:tavLst>
                                        <p:tav tm="0">
                                          <p:val>
                                            <p:fltVal val="0"/>
                                          </p:val>
                                        </p:tav>
                                        <p:tav tm="100000">
                                          <p:val>
                                            <p:strVal val="#ppt_h"/>
                                          </p:val>
                                        </p:tav>
                                      </p:tavLst>
                                    </p:anim>
                                    <p:animEffect transition="in" filter="fade">
                                      <p:cBhvr>
                                        <p:cTn id="9" dur="1000"/>
                                        <p:tgtEl>
                                          <p:spTgt spid="160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822" name="Group 6"/>
          <p:cNvGrpSpPr>
            <a:grpSpLocks/>
          </p:cNvGrpSpPr>
          <p:nvPr/>
        </p:nvGrpSpPr>
        <p:grpSpPr bwMode="auto">
          <a:xfrm>
            <a:off x="0" y="0"/>
            <a:ext cx="9144000" cy="6858000"/>
            <a:chOff x="0" y="0"/>
            <a:chExt cx="8192" cy="6144"/>
          </a:xfrm>
        </p:grpSpPr>
        <p:pic>
          <p:nvPicPr>
            <p:cNvPr id="162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92" cy="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2821" name="Rectangle 5"/>
            <p:cNvSpPr>
              <a:spLocks/>
            </p:cNvSpPr>
            <p:nvPr/>
          </p:nvSpPr>
          <p:spPr bwMode="auto">
            <a:xfrm>
              <a:off x="2632" y="4487"/>
              <a:ext cx="911" cy="193"/>
            </a:xfrm>
            <a:prstGeom prst="rect">
              <a:avLst/>
            </a:prstGeom>
            <a:solidFill>
              <a:srgbClr val="EBF6FD"/>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solidFill>
                    <a:srgbClr val="676767"/>
                  </a:solidFill>
                  <a:ea typeface="Gill Sans" charset="0"/>
                  <a:cs typeface="Gill Sans" charset="0"/>
                </a:rPr>
                <a:t>Achievements</a:t>
              </a:r>
            </a:p>
          </p:txBody>
        </p:sp>
      </p:grpSp>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Progress &amp; Achievements</a:t>
            </a:r>
            <a:endParaRPr lang="en-US" dirty="0"/>
          </a:p>
        </p:txBody>
      </p:sp>
    </p:spTree>
    <p:extLst>
      <p:ext uri="{BB962C8B-B14F-4D97-AF65-F5344CB8AC3E}">
        <p14:creationId xmlns:p14="http://schemas.microsoft.com/office/powerpoint/2010/main" val="375896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1" y="1676408"/>
            <a:ext cx="4375547" cy="3403327"/>
          </a:xfrm>
          <a:prstGeom prst="rect">
            <a:avLst/>
          </a:prstGeom>
          <a:noFill/>
          <a:ln>
            <a:noFill/>
          </a:ln>
          <a:effectLst>
            <a:outerShdw blurRad="38100" dist="203199" dir="2460008" algn="ctr" rotWithShape="0">
              <a:schemeClr val="bg2">
                <a:alpha val="2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p:txBody>
          <a:bodyPr/>
          <a:lstStyle/>
          <a:p>
            <a:r>
              <a:rPr lang="en-US" smtClean="0"/>
              <a:t>Reading-Writing Connection</a:t>
            </a:r>
            <a:endParaRPr lang="en-US" dirty="0"/>
          </a:p>
        </p:txBody>
      </p:sp>
      <p:sp>
        <p:nvSpPr>
          <p:cNvPr id="4" name="Content Placeholder 3"/>
          <p:cNvSpPr>
            <a:spLocks noGrp="1"/>
          </p:cNvSpPr>
          <p:nvPr>
            <p:ph sz="half" idx="10"/>
          </p:nvPr>
        </p:nvSpPr>
        <p:spPr/>
        <p:txBody>
          <a:bodyPr/>
          <a:lstStyle/>
          <a:p>
            <a:r>
              <a:rPr lang="en-US" dirty="0" smtClean="0">
                <a:sym typeface="Gill Sans Light" charset="0"/>
              </a:rPr>
              <a:t>Writing Assignments</a:t>
            </a:r>
          </a:p>
          <a:p>
            <a:pPr lvl="1"/>
            <a:r>
              <a:rPr lang="en-US" dirty="0" smtClean="0">
                <a:sym typeface="Gill Sans Light" charset="0"/>
              </a:rPr>
              <a:t>Evidence-Based Arguments</a:t>
            </a:r>
          </a:p>
          <a:p>
            <a:pPr lvl="1"/>
            <a:r>
              <a:rPr lang="en-US" dirty="0" smtClean="0">
                <a:sym typeface="Gill Sans Light" charset="0"/>
              </a:rPr>
              <a:t>Expository Writing Narratives</a:t>
            </a:r>
          </a:p>
          <a:p>
            <a:pPr lvl="1"/>
            <a:r>
              <a:rPr lang="en-US" dirty="0" smtClean="0">
                <a:sym typeface="Gill Sans Light" charset="0"/>
              </a:rPr>
              <a:t>Electronic Production and Distribution</a:t>
            </a:r>
          </a:p>
          <a:p>
            <a:pPr lvl="1"/>
            <a:r>
              <a:rPr lang="en-US" dirty="0" smtClean="0">
                <a:sym typeface="Gill Sans Light" charset="0"/>
              </a:rPr>
              <a:t>Ongoing Feedback</a:t>
            </a:r>
            <a:endParaRPr lang="en-US" dirty="0">
              <a:sym typeface="Gill Sans Light" charset="0"/>
            </a:endParaRPr>
          </a:p>
        </p:txBody>
      </p:sp>
    </p:spTree>
    <p:extLst>
      <p:ext uri="{BB962C8B-B14F-4D97-AF65-F5344CB8AC3E}">
        <p14:creationId xmlns:p14="http://schemas.microsoft.com/office/powerpoint/2010/main" val="297413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3"/>
          <p:cNvSpPr>
            <a:spLocks/>
          </p:cNvSpPr>
          <p:nvPr/>
        </p:nvSpPr>
        <p:spPr bwMode="auto">
          <a:xfrm>
            <a:off x="-136178" y="267891"/>
            <a:ext cx="9416355"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200" b="1" dirty="0">
                <a:solidFill>
                  <a:srgbClr val="FFFFFF"/>
                </a:solidFill>
                <a:latin typeface="Calibri" pitchFamily="-1" charset="0"/>
                <a:ea typeface="ＭＳ Ｐゴシック" charset="-128"/>
                <a:cs typeface="Calibri" pitchFamily="-1" charset="0"/>
              </a:rPr>
              <a:t>2010-2011</a:t>
            </a:r>
          </a:p>
        </p:txBody>
      </p:sp>
      <p:pic>
        <p:nvPicPr>
          <p:cNvPr id="2457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3368" y="1051512"/>
            <a:ext cx="6697266" cy="489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5216912"/>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grpSp>
        <p:nvGrpSpPr>
          <p:cNvPr id="4" name="Group 3"/>
          <p:cNvGrpSpPr/>
          <p:nvPr/>
        </p:nvGrpSpPr>
        <p:grpSpPr>
          <a:xfrm>
            <a:off x="0" y="0"/>
            <a:ext cx="9144000" cy="6858000"/>
            <a:chOff x="0" y="0"/>
            <a:chExt cx="9144000" cy="6858000"/>
          </a:xfrm>
        </p:grpSpPr>
        <p:pic>
          <p:nvPicPr>
            <p:cNvPr id="1669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66914" name="Picture 2"/>
            <p:cNvPicPr>
              <a:picLocks noChangeAspect="1" noChangeArrowheads="1"/>
            </p:cNvPicPr>
            <p:nvPr/>
          </p:nvPicPr>
          <p:blipFill>
            <a:blip r:embed="rId4">
              <a:extLst>
                <a:ext uri="{28A0092B-C50C-407E-A947-70E740481C1C}">
                  <a14:useLocalDpi xmlns:a14="http://schemas.microsoft.com/office/drawing/2010/main" val="0"/>
                </a:ext>
              </a:extLst>
            </a:blip>
            <a:srcRect l="15491" t="6885" r="15663" b="17664"/>
            <a:stretch>
              <a:fillRect/>
            </a:stretch>
          </p:blipFill>
          <p:spPr bwMode="auto">
            <a:xfrm>
              <a:off x="571500" y="1276945"/>
              <a:ext cx="7993187" cy="503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66918" name="Picture 6"/>
            <p:cNvPicPr>
              <a:picLocks noChangeArrowheads="1"/>
            </p:cNvPicPr>
            <p:nvPr/>
          </p:nvPicPr>
          <p:blipFill rotWithShape="1">
            <a:blip r:embed="rId5">
              <a:extLst>
                <a:ext uri="{28A0092B-C50C-407E-A947-70E740481C1C}">
                  <a14:useLocalDpi xmlns:a14="http://schemas.microsoft.com/office/drawing/2010/main" val="0"/>
                </a:ext>
              </a:extLst>
            </a:blip>
            <a:srcRect l="31738" t="47148" r="5424" b="39055"/>
            <a:stretch/>
          </p:blipFill>
          <p:spPr bwMode="auto">
            <a:xfrm>
              <a:off x="3048000" y="3069771"/>
              <a:ext cx="5410200" cy="89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2" name="Title 1"/>
          <p:cNvSpPr>
            <a:spLocks noGrp="1"/>
          </p:cNvSpPr>
          <p:nvPr>
            <p:ph type="title"/>
          </p:nvPr>
        </p:nvSpPr>
        <p:spPr>
          <a:xfrm rot="16200000">
            <a:off x="6536007" y="-1617395"/>
            <a:ext cx="640080" cy="4575908"/>
          </a:xfrm>
        </p:spPr>
        <p:txBody>
          <a:bodyPr>
            <a:normAutofit fontScale="90000"/>
          </a:bodyPr>
          <a:lstStyle/>
          <a:p>
            <a:r>
              <a:rPr lang="en-US" dirty="0" smtClean="0"/>
              <a:t>Writing Prompts</a:t>
            </a:r>
            <a:endParaRPr lang="en-US" dirty="0"/>
          </a:p>
        </p:txBody>
      </p:sp>
    </p:spTree>
    <p:extLst>
      <p:ext uri="{BB962C8B-B14F-4D97-AF65-F5344CB8AC3E}">
        <p14:creationId xmlns:p14="http://schemas.microsoft.com/office/powerpoint/2010/main" val="78594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grpSp>
        <p:nvGrpSpPr>
          <p:cNvPr id="5" name="Group 4"/>
          <p:cNvGrpSpPr/>
          <p:nvPr/>
        </p:nvGrpSpPr>
        <p:grpSpPr>
          <a:xfrm>
            <a:off x="0" y="0"/>
            <a:ext cx="9144000" cy="6858000"/>
            <a:chOff x="0" y="0"/>
            <a:chExt cx="9144000" cy="6858000"/>
          </a:xfrm>
        </p:grpSpPr>
        <p:pic>
          <p:nvPicPr>
            <p:cNvPr id="1689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4" name="Group 3"/>
            <p:cNvGrpSpPr/>
            <p:nvPr/>
          </p:nvGrpSpPr>
          <p:grpSpPr>
            <a:xfrm>
              <a:off x="3045024" y="3429000"/>
              <a:ext cx="5304234" cy="2187774"/>
              <a:chOff x="3045024" y="3429000"/>
              <a:chExt cx="5304234" cy="2187774"/>
            </a:xfrm>
          </p:grpSpPr>
          <p:sp>
            <p:nvSpPr>
              <p:cNvPr id="168962" name="Rectangle 2"/>
              <p:cNvSpPr>
                <a:spLocks/>
              </p:cNvSpPr>
              <p:nvPr/>
            </p:nvSpPr>
            <p:spPr bwMode="auto">
              <a:xfrm>
                <a:off x="3045024" y="3580805"/>
                <a:ext cx="5304234" cy="2035969"/>
              </a:xfrm>
              <a:prstGeom prst="rect">
                <a:avLst/>
              </a:prstGeom>
              <a:solidFill>
                <a:schemeClr val="bg1"/>
              </a:solidFill>
              <a:ln>
                <a:noFill/>
              </a:ln>
            </p:spPr>
            <p:txBody>
              <a:bodyPr lIns="0" tIns="0" rIns="0" bIns="0"/>
              <a:lstStyle/>
              <a:p>
                <a:endParaRPr lang="en-US"/>
              </a:p>
            </p:txBody>
          </p:sp>
          <p:sp>
            <p:nvSpPr>
              <p:cNvPr id="168963" name="Rectangle 3"/>
              <p:cNvSpPr>
                <a:spLocks/>
              </p:cNvSpPr>
              <p:nvPr/>
            </p:nvSpPr>
            <p:spPr bwMode="auto">
              <a:xfrm>
                <a:off x="7920633" y="3429000"/>
                <a:ext cx="428625" cy="214313"/>
              </a:xfrm>
              <a:prstGeom prst="rect">
                <a:avLst/>
              </a:prstGeom>
              <a:solidFill>
                <a:schemeClr val="bg1"/>
              </a:solidFill>
              <a:ln>
                <a:noFill/>
              </a:ln>
            </p:spPr>
            <p:txBody>
              <a:bodyPr lIns="0" tIns="0" rIns="0" bIns="0"/>
              <a:lstStyle/>
              <a:p>
                <a:endParaRPr lang="en-US"/>
              </a:p>
            </p:txBody>
          </p:sp>
        </p:grpSp>
      </p:grpSp>
      <p:sp>
        <p:nvSpPr>
          <p:cNvPr id="168964" name="Rectangle 4"/>
          <p:cNvSpPr>
            <a:spLocks/>
          </p:cNvSpPr>
          <p:nvPr/>
        </p:nvSpPr>
        <p:spPr bwMode="auto">
          <a:xfrm>
            <a:off x="660797" y="1777008"/>
            <a:ext cx="2044898" cy="3937992"/>
          </a:xfrm>
          <a:prstGeom prst="rect">
            <a:avLst/>
          </a:prstGeom>
          <a:solidFill>
            <a:schemeClr val="accent1"/>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pic>
        <p:nvPicPr>
          <p:cNvPr id="168965" name="Picture 5"/>
          <p:cNvPicPr>
            <a:picLocks noChangeAspect="1" noChangeArrowheads="1"/>
          </p:cNvPicPr>
          <p:nvPr/>
        </p:nvPicPr>
        <p:blipFill>
          <a:blip r:embed="rId4">
            <a:extLst>
              <a:ext uri="{28A0092B-C50C-407E-A947-70E740481C1C}">
                <a14:useLocalDpi xmlns:a14="http://schemas.microsoft.com/office/drawing/2010/main" val="0"/>
              </a:ext>
            </a:extLst>
          </a:blip>
          <a:srcRect l="6543" t="19400" r="67969" b="22005"/>
          <a:stretch>
            <a:fillRect/>
          </a:stretch>
        </p:blipFill>
        <p:spPr bwMode="auto">
          <a:xfrm>
            <a:off x="598289" y="1330532"/>
            <a:ext cx="2330648" cy="401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8966" name="Rectangle 6"/>
          <p:cNvSpPr>
            <a:spLocks/>
          </p:cNvSpPr>
          <p:nvPr/>
        </p:nvSpPr>
        <p:spPr bwMode="auto">
          <a:xfrm>
            <a:off x="660797" y="1669851"/>
            <a:ext cx="2241352" cy="4152305"/>
          </a:xfrm>
          <a:prstGeom prst="rect">
            <a:avLst/>
          </a:prstGeom>
          <a:solidFill>
            <a:schemeClr val="bg1"/>
          </a:solidFill>
          <a:ln>
            <a:noFill/>
          </a:ln>
        </p:spPr>
        <p:txBody>
          <a:bodyPr lIns="0" tIns="0" rIns="0" bIns="0"/>
          <a:lstStyle/>
          <a:p>
            <a:endParaRPr lang="en-US"/>
          </a:p>
        </p:txBody>
      </p:sp>
      <p:pic>
        <p:nvPicPr>
          <p:cNvPr id="16897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63036">
            <a:off x="1158706" y="1454850"/>
            <a:ext cx="791588" cy="96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Crafting a Response</a:t>
            </a:r>
            <a:endParaRPr lang="en-US" dirty="0"/>
          </a:p>
        </p:txBody>
      </p:sp>
    </p:spTree>
    <p:extLst>
      <p:ext uri="{BB962C8B-B14F-4D97-AF65-F5344CB8AC3E}">
        <p14:creationId xmlns:p14="http://schemas.microsoft.com/office/powerpoint/2010/main" val="377464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168970"/>
                                        </p:tgtEl>
                                        <p:attrNameLst>
                                          <p:attrName>style.visibility</p:attrName>
                                        </p:attrNameLst>
                                      </p:cBhvr>
                                      <p:to>
                                        <p:strVal val="visible"/>
                                      </p:to>
                                    </p:set>
                                    <p:anim calcmode="lin" valueType="num">
                                      <p:cBhvr additive="base">
                                        <p:cTn id="7" dur="500" fill="hold"/>
                                        <p:tgtEl>
                                          <p:spTgt spid="168970"/>
                                        </p:tgtEl>
                                        <p:attrNameLst>
                                          <p:attrName>ppt_x</p:attrName>
                                        </p:attrNameLst>
                                      </p:cBhvr>
                                      <p:tavLst>
                                        <p:tav tm="0">
                                          <p:val>
                                            <p:strVal val="1+#ppt_w/2"/>
                                          </p:val>
                                        </p:tav>
                                        <p:tav tm="100000">
                                          <p:val>
                                            <p:strVal val="#ppt_x"/>
                                          </p:val>
                                        </p:tav>
                                      </p:tavLst>
                                    </p:anim>
                                    <p:anim calcmode="lin" valueType="num">
                                      <p:cBhvr additive="base">
                                        <p:cTn id="8" dur="500" fill="hold"/>
                                        <p:tgtEl>
                                          <p:spTgt spid="1689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grpSp>
        <p:nvGrpSpPr>
          <p:cNvPr id="5" name="Group 4"/>
          <p:cNvGrpSpPr/>
          <p:nvPr/>
        </p:nvGrpSpPr>
        <p:grpSpPr>
          <a:xfrm>
            <a:off x="0" y="0"/>
            <a:ext cx="9144000" cy="6858000"/>
            <a:chOff x="0" y="0"/>
            <a:chExt cx="9144000" cy="6858000"/>
          </a:xfrm>
        </p:grpSpPr>
        <p:pic>
          <p:nvPicPr>
            <p:cNvPr id="1710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4" name="Group 3"/>
            <p:cNvGrpSpPr/>
            <p:nvPr/>
          </p:nvGrpSpPr>
          <p:grpSpPr>
            <a:xfrm>
              <a:off x="3045024" y="3429000"/>
              <a:ext cx="5304234" cy="2187774"/>
              <a:chOff x="3045024" y="3429000"/>
              <a:chExt cx="5304234" cy="2187774"/>
            </a:xfrm>
            <a:solidFill>
              <a:schemeClr val="bg1"/>
            </a:solidFill>
          </p:grpSpPr>
          <p:sp>
            <p:nvSpPr>
              <p:cNvPr id="171010" name="Rectangle 2"/>
              <p:cNvSpPr>
                <a:spLocks/>
              </p:cNvSpPr>
              <p:nvPr/>
            </p:nvSpPr>
            <p:spPr bwMode="auto">
              <a:xfrm>
                <a:off x="3045024" y="3580805"/>
                <a:ext cx="5304234" cy="2035969"/>
              </a:xfrm>
              <a:prstGeom prst="rect">
                <a:avLst/>
              </a:pr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171011" name="Rectangle 3"/>
              <p:cNvSpPr>
                <a:spLocks/>
              </p:cNvSpPr>
              <p:nvPr/>
            </p:nvSpPr>
            <p:spPr bwMode="auto">
              <a:xfrm>
                <a:off x="7920633" y="3429000"/>
                <a:ext cx="428625" cy="214313"/>
              </a:xfrm>
              <a:prstGeom prst="rect">
                <a:avLst/>
              </a:pr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grpSp>
      </p:grpSp>
      <p:pic>
        <p:nvPicPr>
          <p:cNvPr id="17101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29943">
            <a:off x="2422115" y="1408188"/>
            <a:ext cx="936035" cy="113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Reading Closely &amp; Critically</a:t>
            </a:r>
            <a:endParaRPr lang="en-US" dirty="0"/>
          </a:p>
        </p:txBody>
      </p:sp>
    </p:spTree>
    <p:extLst>
      <p:ext uri="{BB962C8B-B14F-4D97-AF65-F5344CB8AC3E}">
        <p14:creationId xmlns:p14="http://schemas.microsoft.com/office/powerpoint/2010/main" val="355404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171015"/>
                                        </p:tgtEl>
                                        <p:attrNameLst>
                                          <p:attrName>style.visibility</p:attrName>
                                        </p:attrNameLst>
                                      </p:cBhvr>
                                      <p:to>
                                        <p:strVal val="visible"/>
                                      </p:to>
                                    </p:set>
                                    <p:anim calcmode="lin" valueType="num">
                                      <p:cBhvr additive="base">
                                        <p:cTn id="7" dur="500" fill="hold"/>
                                        <p:tgtEl>
                                          <p:spTgt spid="171015"/>
                                        </p:tgtEl>
                                        <p:attrNameLst>
                                          <p:attrName>ppt_x</p:attrName>
                                        </p:attrNameLst>
                                      </p:cBhvr>
                                      <p:tavLst>
                                        <p:tav tm="0">
                                          <p:val>
                                            <p:strVal val="1+#ppt_w/2"/>
                                          </p:val>
                                        </p:tav>
                                        <p:tav tm="100000">
                                          <p:val>
                                            <p:strVal val="#ppt_x"/>
                                          </p:val>
                                        </p:tav>
                                      </p:tavLst>
                                    </p:anim>
                                    <p:anim calcmode="lin" valueType="num">
                                      <p:cBhvr additive="base">
                                        <p:cTn id="8" dur="500" fill="hold"/>
                                        <p:tgtEl>
                                          <p:spTgt spid="1710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063" name="Group 7"/>
          <p:cNvGrpSpPr>
            <a:grpSpLocks/>
          </p:cNvGrpSpPr>
          <p:nvPr/>
        </p:nvGrpSpPr>
        <p:grpSpPr bwMode="auto">
          <a:xfrm>
            <a:off x="0" y="0"/>
            <a:ext cx="9144000" cy="6858000"/>
            <a:chOff x="0" y="0"/>
            <a:chExt cx="8192" cy="6144"/>
          </a:xfrm>
        </p:grpSpPr>
        <p:pic>
          <p:nvPicPr>
            <p:cNvPr id="1730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92" cy="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73062" name="Rectangle 6"/>
            <p:cNvSpPr>
              <a:spLocks/>
            </p:cNvSpPr>
            <p:nvPr/>
          </p:nvSpPr>
          <p:spPr bwMode="auto">
            <a:xfrm>
              <a:off x="1507" y="3833"/>
              <a:ext cx="363" cy="126"/>
            </a:xfrm>
            <a:prstGeom prst="rect">
              <a:avLst/>
            </a:prstGeom>
            <a:solidFill>
              <a:srgbClr val="F1F1F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900" dirty="0">
                  <a:solidFill>
                    <a:srgbClr val="676767"/>
                  </a:solidFill>
                  <a:ea typeface="Gill Sans" charset="0"/>
                  <a:cs typeface="Gill Sans" charset="0"/>
                </a:rPr>
                <a:t>research</a:t>
              </a:r>
            </a:p>
          </p:txBody>
        </p:sp>
      </p:grpSp>
      <p:sp>
        <p:nvSpPr>
          <p:cNvPr id="3" name="Picture Placeholder 2"/>
          <p:cNvSpPr>
            <a:spLocks noGrp="1"/>
          </p:cNvSpPr>
          <p:nvPr>
            <p:ph type="pic" sz="quarter" idx="10"/>
          </p:nvPr>
        </p:nvSpPr>
        <p:spPr/>
      </p:sp>
      <p:sp>
        <p:nvSpPr>
          <p:cNvPr id="173060" name="Rectangle 4"/>
          <p:cNvSpPr>
            <a:spLocks/>
          </p:cNvSpPr>
          <p:nvPr/>
        </p:nvSpPr>
        <p:spPr bwMode="auto">
          <a:xfrm>
            <a:off x="1705578" y="4277320"/>
            <a:ext cx="383977" cy="151805"/>
          </a:xfrm>
          <a:prstGeom prst="rect">
            <a:avLst/>
          </a:prstGeom>
          <a:solidFill>
            <a:srgbClr val="F1F1F1"/>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Comment Thread</a:t>
            </a:r>
            <a:endParaRPr lang="en-US" dirty="0"/>
          </a:p>
        </p:txBody>
      </p:sp>
    </p:spTree>
    <p:extLst>
      <p:ext uri="{BB962C8B-B14F-4D97-AF65-F5344CB8AC3E}">
        <p14:creationId xmlns:p14="http://schemas.microsoft.com/office/powerpoint/2010/main" val="120659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grpSp>
        <p:nvGrpSpPr>
          <p:cNvPr id="4" name="Group 3"/>
          <p:cNvGrpSpPr/>
          <p:nvPr/>
        </p:nvGrpSpPr>
        <p:grpSpPr>
          <a:xfrm>
            <a:off x="0" y="0"/>
            <a:ext cx="9144000" cy="6858000"/>
            <a:chOff x="0" y="0"/>
            <a:chExt cx="9144000" cy="6858000"/>
          </a:xfrm>
        </p:grpSpPr>
        <p:pic>
          <p:nvPicPr>
            <p:cNvPr id="1751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r="47381" b="90794"/>
            <a:stretch/>
          </p:blipFill>
          <p:spPr bwMode="auto">
            <a:xfrm>
              <a:off x="4332514" y="1"/>
              <a:ext cx="481148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Teacher’s View</a:t>
            </a:r>
            <a:endParaRPr lang="en-US" dirty="0"/>
          </a:p>
        </p:txBody>
      </p:sp>
    </p:spTree>
    <p:extLst>
      <p:ext uri="{BB962C8B-B14F-4D97-AF65-F5344CB8AC3E}">
        <p14:creationId xmlns:p14="http://schemas.microsoft.com/office/powerpoint/2010/main" val="241488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grpSp>
        <p:nvGrpSpPr>
          <p:cNvPr id="4" name="Group 3"/>
          <p:cNvGrpSpPr/>
          <p:nvPr/>
        </p:nvGrpSpPr>
        <p:grpSpPr>
          <a:xfrm>
            <a:off x="0" y="0"/>
            <a:ext cx="9144000" cy="6858000"/>
            <a:chOff x="0" y="0"/>
            <a:chExt cx="9144000" cy="6858000"/>
          </a:xfrm>
        </p:grpSpPr>
        <p:pic>
          <p:nvPicPr>
            <p:cNvPr id="1761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r="47381" b="90794"/>
            <a:stretch/>
          </p:blipFill>
          <p:spPr bwMode="auto">
            <a:xfrm>
              <a:off x="4332514" y="1"/>
              <a:ext cx="481148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Comments &amp; Edits</a:t>
            </a:r>
            <a:endParaRPr lang="en-US" dirty="0"/>
          </a:p>
        </p:txBody>
      </p:sp>
    </p:spTree>
    <p:extLst>
      <p:ext uri="{BB962C8B-B14F-4D97-AF65-F5344CB8AC3E}">
        <p14:creationId xmlns:p14="http://schemas.microsoft.com/office/powerpoint/2010/main" val="301700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1781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781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016" y="2875359"/>
            <a:ext cx="517922" cy="62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Vocabulary Development</a:t>
            </a:r>
            <a:endParaRPr lang="en-US" dirty="0"/>
          </a:p>
        </p:txBody>
      </p:sp>
    </p:spTree>
    <p:extLst>
      <p:ext uri="{BB962C8B-B14F-4D97-AF65-F5344CB8AC3E}">
        <p14:creationId xmlns:p14="http://schemas.microsoft.com/office/powerpoint/2010/main" val="162487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afterEffect">
                                  <p:stCondLst>
                                    <p:cond delay="0"/>
                                  </p:stCondLst>
                                  <p:childTnLst>
                                    <p:set>
                                      <p:cBhvr>
                                        <p:cTn id="6" dur="1" fill="hold">
                                          <p:stCondLst>
                                            <p:cond delay="0"/>
                                          </p:stCondLst>
                                        </p:cTn>
                                        <p:tgtEl>
                                          <p:spTgt spid="178178"/>
                                        </p:tgtEl>
                                        <p:attrNameLst>
                                          <p:attrName>style.visibility</p:attrName>
                                        </p:attrNameLst>
                                      </p:cBhvr>
                                      <p:to>
                                        <p:strVal val="visible"/>
                                      </p:to>
                                    </p:set>
                                    <p:anim calcmode="lin" valueType="num">
                                      <p:cBhvr additive="base">
                                        <p:cTn id="7" dur="500" fill="hold"/>
                                        <p:tgtEl>
                                          <p:spTgt spid="178178"/>
                                        </p:tgtEl>
                                        <p:attrNameLst>
                                          <p:attrName>ppt_x</p:attrName>
                                        </p:attrNameLst>
                                      </p:cBhvr>
                                      <p:tavLst>
                                        <p:tav tm="0">
                                          <p:val>
                                            <p:strVal val="1+#ppt_w/2"/>
                                          </p:val>
                                        </p:tav>
                                        <p:tav tm="100000">
                                          <p:val>
                                            <p:strVal val="#ppt_x"/>
                                          </p:val>
                                        </p:tav>
                                      </p:tavLst>
                                    </p:anim>
                                    <p:anim calcmode="lin" valueType="num">
                                      <p:cBhvr additive="base">
                                        <p:cTn id="8" dur="500" fill="hold"/>
                                        <p:tgtEl>
                                          <p:spTgt spid="1781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grpSp>
        <p:nvGrpSpPr>
          <p:cNvPr id="4" name="Group 3"/>
          <p:cNvGrpSpPr/>
          <p:nvPr/>
        </p:nvGrpSpPr>
        <p:grpSpPr>
          <a:xfrm>
            <a:off x="0" y="0"/>
            <a:ext cx="9144000" cy="6858000"/>
            <a:chOff x="0" y="0"/>
            <a:chExt cx="9144000" cy="6858000"/>
          </a:xfrm>
        </p:grpSpPr>
        <p:pic>
          <p:nvPicPr>
            <p:cNvPr id="1792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79202" name="Rectangle 2"/>
            <p:cNvSpPr>
              <a:spLocks/>
            </p:cNvSpPr>
            <p:nvPr/>
          </p:nvSpPr>
          <p:spPr bwMode="auto">
            <a:xfrm>
              <a:off x="589359" y="2616399"/>
              <a:ext cx="3411141" cy="2339578"/>
            </a:xfrm>
            <a:prstGeom prst="rect">
              <a:avLst/>
            </a:prstGeom>
            <a:solidFill>
              <a:schemeClr val="bg1"/>
            </a:solidFill>
            <a:ln>
              <a:noFill/>
            </a:ln>
          </p:spPr>
          <p:txBody>
            <a:bodyPr lIns="0" tIns="0" rIns="0" bIns="0"/>
            <a:lstStyle/>
            <a:p>
              <a:endParaRPr lang="en-US"/>
            </a:p>
          </p:txBody>
        </p:sp>
      </p:grpSp>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Instant Recognition</a:t>
            </a:r>
            <a:endParaRPr lang="en-US" dirty="0"/>
          </a:p>
        </p:txBody>
      </p:sp>
    </p:spTree>
    <p:extLst>
      <p:ext uri="{BB962C8B-B14F-4D97-AF65-F5344CB8AC3E}">
        <p14:creationId xmlns:p14="http://schemas.microsoft.com/office/powerpoint/2010/main" val="24832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grpSp>
        <p:nvGrpSpPr>
          <p:cNvPr id="4" name="Group 3"/>
          <p:cNvGrpSpPr/>
          <p:nvPr/>
        </p:nvGrpSpPr>
        <p:grpSpPr>
          <a:xfrm>
            <a:off x="0" y="0"/>
            <a:ext cx="9144000" cy="6858000"/>
            <a:chOff x="0" y="0"/>
            <a:chExt cx="9144000" cy="6858000"/>
          </a:xfrm>
        </p:grpSpPr>
        <p:grpSp>
          <p:nvGrpSpPr>
            <p:cNvPr id="180227" name="Group 3"/>
            <p:cNvGrpSpPr>
              <a:grpSpLocks/>
            </p:cNvGrpSpPr>
            <p:nvPr/>
          </p:nvGrpSpPr>
          <p:grpSpPr bwMode="auto">
            <a:xfrm>
              <a:off x="0" y="0"/>
              <a:ext cx="9144000" cy="6858000"/>
              <a:chOff x="0" y="0"/>
              <a:chExt cx="8192" cy="6144"/>
            </a:xfrm>
          </p:grpSpPr>
          <p:pic>
            <p:nvPicPr>
              <p:cNvPr id="1802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92" cy="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80226" name="Picture 2"/>
              <p:cNvPicPr>
                <a:picLocks noChangeAspect="1" noChangeArrowheads="1"/>
              </p:cNvPicPr>
              <p:nvPr/>
            </p:nvPicPr>
            <p:blipFill>
              <a:blip r:embed="rId3">
                <a:extLst>
                  <a:ext uri="{28A0092B-C50C-407E-A947-70E740481C1C}">
                    <a14:useLocalDpi xmlns:a14="http://schemas.microsoft.com/office/drawing/2010/main" val="0"/>
                  </a:ext>
                </a:extLst>
              </a:blip>
              <a:srcRect l="7520" t="28125" r="70605" b="62369"/>
              <a:stretch>
                <a:fillRect/>
              </a:stretch>
            </p:blipFill>
            <p:spPr bwMode="auto">
              <a:xfrm>
                <a:off x="616" y="1720"/>
                <a:ext cx="1792"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180228" name="Rectangle 4"/>
            <p:cNvSpPr>
              <a:spLocks/>
            </p:cNvSpPr>
            <p:nvPr/>
          </p:nvSpPr>
          <p:spPr bwMode="auto">
            <a:xfrm>
              <a:off x="589359" y="2616399"/>
              <a:ext cx="3411141" cy="2339578"/>
            </a:xfrm>
            <a:prstGeom prst="rect">
              <a:avLst/>
            </a:prstGeom>
            <a:solidFill>
              <a:schemeClr val="bg1"/>
            </a:solidFill>
            <a:ln>
              <a:noFill/>
            </a:ln>
          </p:spPr>
          <p:txBody>
            <a:bodyPr lIns="0" tIns="0" rIns="0" bIns="0"/>
            <a:lstStyle/>
            <a:p>
              <a:endParaRPr lang="en-US"/>
            </a:p>
          </p:txBody>
        </p:sp>
      </p:grpSp>
      <p:sp>
        <p:nvSpPr>
          <p:cNvPr id="180229" name="Rectangle 5"/>
          <p:cNvSpPr>
            <a:spLocks/>
          </p:cNvSpPr>
          <p:nvPr/>
        </p:nvSpPr>
        <p:spPr bwMode="auto">
          <a:xfrm>
            <a:off x="776884" y="2027047"/>
            <a:ext cx="1169789" cy="267891"/>
          </a:xfrm>
          <a:prstGeom prst="rect">
            <a:avLst/>
          </a:prstGeom>
          <a:solidFill>
            <a:schemeClr val="bg1"/>
          </a:solidFill>
          <a:ln>
            <a:noFill/>
          </a:ln>
        </p:spPr>
        <p:txBody>
          <a:bodyPr lIns="0" tIns="0" rIns="0" bIns="0"/>
          <a:lstStyle/>
          <a:p>
            <a:endParaRPr lang="en-US"/>
          </a:p>
        </p:txBody>
      </p:sp>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Instant Recognition</a:t>
            </a:r>
            <a:endParaRPr lang="en-US" dirty="0"/>
          </a:p>
        </p:txBody>
      </p:sp>
    </p:spTree>
    <p:extLst>
      <p:ext uri="{BB962C8B-B14F-4D97-AF65-F5344CB8AC3E}">
        <p14:creationId xmlns:p14="http://schemas.microsoft.com/office/powerpoint/2010/main" val="611249945"/>
      </p:ext>
    </p:extLst>
  </p:cSld>
  <p:clrMapOvr>
    <a:masterClrMapping/>
  </p:clrMapOvr>
  <mc:AlternateContent xmlns:mc="http://schemas.openxmlformats.org/markup-compatibility/2006" xmlns:p14="http://schemas.microsoft.com/office/powerpoint/2010/main">
    <mc:Choice Requires="p14">
      <p:transition p14:dur="0" advClick="0" advTm="0"/>
    </mc:Choice>
    <mc:Fallback xmlns="" xmlns:mv="urn:schemas-microsoft-com:mac:vml">
      <mp:transition xmlns:mp="http://schemas.microsoft.com/office/mac/powerpoint/2008/main"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180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251" name="Group 3"/>
          <p:cNvGrpSpPr>
            <a:grpSpLocks/>
          </p:cNvGrpSpPr>
          <p:nvPr/>
        </p:nvGrpSpPr>
        <p:grpSpPr bwMode="auto">
          <a:xfrm>
            <a:off x="0" y="0"/>
            <a:ext cx="9144000" cy="6858000"/>
            <a:chOff x="0" y="0"/>
            <a:chExt cx="8192" cy="6144"/>
          </a:xfrm>
        </p:grpSpPr>
        <p:pic>
          <p:nvPicPr>
            <p:cNvPr id="1812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92" cy="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81250" name="Picture 2"/>
            <p:cNvPicPr>
              <a:picLocks noChangeAspect="1" noChangeArrowheads="1"/>
            </p:cNvPicPr>
            <p:nvPr/>
          </p:nvPicPr>
          <p:blipFill>
            <a:blip r:embed="rId4">
              <a:extLst>
                <a:ext uri="{28A0092B-C50C-407E-A947-70E740481C1C}">
                  <a14:useLocalDpi xmlns:a14="http://schemas.microsoft.com/office/drawing/2010/main" val="0"/>
                </a:ext>
              </a:extLst>
            </a:blip>
            <a:srcRect l="7520" t="28125" r="70605" b="62369"/>
            <a:stretch>
              <a:fillRect/>
            </a:stretch>
          </p:blipFill>
          <p:spPr bwMode="auto">
            <a:xfrm>
              <a:off x="616" y="1720"/>
              <a:ext cx="1792"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3" name="Picture Placeholder 2"/>
          <p:cNvSpPr>
            <a:spLocks noGrp="1"/>
          </p:cNvSpPr>
          <p:nvPr>
            <p:ph type="pic" sz="quarter" idx="10"/>
          </p:nvPr>
        </p:nvSpPr>
        <p:spPr/>
      </p:sp>
      <p:sp>
        <p:nvSpPr>
          <p:cNvPr id="181252" name="Rectangle 4"/>
          <p:cNvSpPr>
            <a:spLocks/>
          </p:cNvSpPr>
          <p:nvPr/>
        </p:nvSpPr>
        <p:spPr bwMode="auto">
          <a:xfrm>
            <a:off x="776884" y="2027040"/>
            <a:ext cx="1169789" cy="321469"/>
          </a:xfrm>
          <a:prstGeom prst="rect">
            <a:avLst/>
          </a:prstGeom>
          <a:solidFill>
            <a:schemeClr val="bg1"/>
          </a:solidFill>
          <a:ln>
            <a:noFill/>
          </a:ln>
        </p:spPr>
        <p:txBody>
          <a:bodyPr lIns="0" tIns="0" rIns="0" bIns="0"/>
          <a:lstStyle/>
          <a:p>
            <a:endParaRPr lang="en-US"/>
          </a:p>
        </p:txBody>
      </p:sp>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Apply Meaning</a:t>
            </a:r>
            <a:endParaRPr lang="en-US" dirty="0"/>
          </a:p>
        </p:txBody>
      </p:sp>
    </p:spTree>
    <p:extLst>
      <p:ext uri="{BB962C8B-B14F-4D97-AF65-F5344CB8AC3E}">
        <p14:creationId xmlns:p14="http://schemas.microsoft.com/office/powerpoint/2010/main" val="701930687"/>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mp:transition xmlns:mp="http://schemas.microsoft.com/office/mac/powerpoint/2008/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3"/>
          <p:cNvSpPr>
            <a:spLocks/>
          </p:cNvSpPr>
          <p:nvPr/>
        </p:nvSpPr>
        <p:spPr bwMode="auto">
          <a:xfrm>
            <a:off x="-136178" y="267891"/>
            <a:ext cx="9416355"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200" b="1" dirty="0">
                <a:solidFill>
                  <a:srgbClr val="FFFFFF"/>
                </a:solidFill>
                <a:latin typeface="Calibri" pitchFamily="-1" charset="0"/>
                <a:ea typeface="ＭＳ Ｐゴシック" charset="-128"/>
                <a:cs typeface="Calibri" pitchFamily="-1" charset="0"/>
              </a:rPr>
              <a:t>2011-2012</a:t>
            </a:r>
          </a:p>
        </p:txBody>
      </p:sp>
      <p:pic>
        <p:nvPicPr>
          <p:cNvPr id="2560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3368" y="1051502"/>
            <a:ext cx="6697266" cy="489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831406"/>
      </p:ext>
    </p:extLst>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1822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Instant Feedback</a:t>
            </a:r>
            <a:endParaRPr lang="en-US" dirty="0"/>
          </a:p>
        </p:txBody>
      </p:sp>
    </p:spTree>
    <p:extLst>
      <p:ext uri="{BB962C8B-B14F-4D97-AF65-F5344CB8AC3E}">
        <p14:creationId xmlns:p14="http://schemas.microsoft.com/office/powerpoint/2010/main" val="198349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grpSp>
        <p:nvGrpSpPr>
          <p:cNvPr id="4" name="Group 3"/>
          <p:cNvGrpSpPr/>
          <p:nvPr/>
        </p:nvGrpSpPr>
        <p:grpSpPr>
          <a:xfrm>
            <a:off x="0" y="0"/>
            <a:ext cx="9144000" cy="6858000"/>
            <a:chOff x="0" y="0"/>
            <a:chExt cx="9144000" cy="6858000"/>
          </a:xfrm>
        </p:grpSpPr>
        <p:pic>
          <p:nvPicPr>
            <p:cNvPr id="1843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4322" name="Rectangle 2"/>
            <p:cNvSpPr>
              <a:spLocks/>
            </p:cNvSpPr>
            <p:nvPr/>
          </p:nvSpPr>
          <p:spPr bwMode="auto">
            <a:xfrm>
              <a:off x="4375547" y="4813101"/>
              <a:ext cx="1214438" cy="642938"/>
            </a:xfrm>
            <a:prstGeom prst="rect">
              <a:avLst/>
            </a:prstGeom>
            <a:solidFill>
              <a:schemeClr val="bg1"/>
            </a:solidFill>
            <a:ln>
              <a:noFill/>
            </a:ln>
          </p:spPr>
          <p:txBody>
            <a:bodyPr lIns="0" tIns="0" rIns="0" bIns="0"/>
            <a:lstStyle/>
            <a:p>
              <a:endParaRPr lang="en-US"/>
            </a:p>
          </p:txBody>
        </p:sp>
      </p:grpSp>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Word-in-Context</a:t>
            </a:r>
            <a:endParaRPr lang="en-US" dirty="0"/>
          </a:p>
        </p:txBody>
      </p:sp>
    </p:spTree>
    <p:extLst>
      <p:ext uri="{BB962C8B-B14F-4D97-AF65-F5344CB8AC3E}">
        <p14:creationId xmlns:p14="http://schemas.microsoft.com/office/powerpoint/2010/main" val="165863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1863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Contextually-Rich Hints</a:t>
            </a:r>
            <a:endParaRPr lang="en-US" dirty="0"/>
          </a:p>
        </p:txBody>
      </p:sp>
    </p:spTree>
    <p:extLst>
      <p:ext uri="{BB962C8B-B14F-4D97-AF65-F5344CB8AC3E}">
        <p14:creationId xmlns:p14="http://schemas.microsoft.com/office/powerpoint/2010/main" val="2049714340"/>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mp:transition xmlns:mp="http://schemas.microsoft.com/office/mac/powerpoint/2008/mai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1894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Check Me</a:t>
            </a:r>
            <a:endParaRPr lang="en-US" dirty="0"/>
          </a:p>
        </p:txBody>
      </p:sp>
    </p:spTree>
    <p:extLst>
      <p:ext uri="{BB962C8B-B14F-4D97-AF65-F5344CB8AC3E}">
        <p14:creationId xmlns:p14="http://schemas.microsoft.com/office/powerpoint/2010/main" val="2744210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14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Demonstrating Mastery</a:t>
            </a:r>
            <a:endParaRPr lang="en-US" dirty="0"/>
          </a:p>
        </p:txBody>
      </p:sp>
    </p:spTree>
    <p:extLst>
      <p:ext uri="{BB962C8B-B14F-4D97-AF65-F5344CB8AC3E}">
        <p14:creationId xmlns:p14="http://schemas.microsoft.com/office/powerpoint/2010/main" val="1931277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1935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Developing Vocabulary</a:t>
            </a:r>
            <a:endParaRPr lang="en-US" dirty="0"/>
          </a:p>
        </p:txBody>
      </p:sp>
    </p:spTree>
    <p:extLst>
      <p:ext uri="{BB962C8B-B14F-4D97-AF65-F5344CB8AC3E}">
        <p14:creationId xmlns:p14="http://schemas.microsoft.com/office/powerpoint/2010/main" val="375116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1955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615434"/>
            <a:ext cx="640080" cy="4572001"/>
          </a:xfrm>
        </p:spPr>
        <p:txBody>
          <a:bodyPr>
            <a:normAutofit fontScale="90000"/>
          </a:bodyPr>
          <a:lstStyle/>
          <a:p>
            <a:r>
              <a:rPr lang="en-US" dirty="0" smtClean="0"/>
              <a:t>Word Family</a:t>
            </a:r>
            <a:endParaRPr lang="en-US" dirty="0"/>
          </a:p>
        </p:txBody>
      </p:sp>
    </p:spTree>
    <p:extLst>
      <p:ext uri="{BB962C8B-B14F-4D97-AF65-F5344CB8AC3E}">
        <p14:creationId xmlns:p14="http://schemas.microsoft.com/office/powerpoint/2010/main" val="76196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198122"/>
            <a:ext cx="9144000" cy="564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642" name="AutoShape 2"/>
          <p:cNvSpPr>
            <a:spLocks/>
          </p:cNvSpPr>
          <p:nvPr/>
        </p:nvSpPr>
        <p:spPr bwMode="auto">
          <a:xfrm rot="-6721314">
            <a:off x="5389066" y="2347404"/>
            <a:ext cx="892969" cy="553641"/>
          </a:xfrm>
          <a:prstGeom prst="rightArrow">
            <a:avLst>
              <a:gd name="adj1" fmla="val 25843"/>
              <a:gd name="adj2" fmla="val 132310"/>
            </a:avLst>
          </a:prstGeom>
          <a:solidFill>
            <a:schemeClr val="bg1">
              <a:lumMod val="75000"/>
            </a:schemeClr>
          </a:solidFill>
          <a:ln>
            <a:noFill/>
          </a:ln>
          <a:effectLst>
            <a:outerShdw blurRad="25400" dist="88899" dir="2459998" algn="ctr" rotWithShape="0">
              <a:schemeClr val="bg2">
                <a:alpha val="48276"/>
              </a:schemeClr>
            </a:outerShdw>
          </a:effectLst>
          <a:extLst/>
        </p:spPr>
        <p:txBody>
          <a:bodyPr lIns="0" tIns="0" rIns="0" bIns="0"/>
          <a:lstStyle/>
          <a:p>
            <a:pPr>
              <a:defRPr/>
            </a:pPr>
            <a:endParaRPr lang="en-US" dirty="0">
              <a:latin typeface="Gill Sans MT" pitchFamily="34" charset="0"/>
              <a:ea typeface="ヒラギノ角ゴ ProN W3" pitchFamily="-65" charset="-128"/>
              <a:sym typeface="Gill Sans" pitchFamily="-65" charset="0"/>
            </a:endParaRPr>
          </a:p>
        </p:txBody>
      </p:sp>
      <p:sp>
        <p:nvSpPr>
          <p:cNvPr id="64516" name="Rectangle 3"/>
          <p:cNvSpPr>
            <a:spLocks/>
          </p:cNvSpPr>
          <p:nvPr/>
        </p:nvSpPr>
        <p:spPr bwMode="auto">
          <a:xfrm>
            <a:off x="392906" y="258235"/>
            <a:ext cx="3387195" cy="51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3400" dirty="0">
                <a:solidFill>
                  <a:srgbClr val="414141"/>
                </a:solidFill>
                <a:latin typeface="Gill Sans MT" pitchFamily="34" charset="0"/>
              </a:rPr>
              <a:t>Student Dashboard</a:t>
            </a:r>
          </a:p>
        </p:txBody>
      </p:sp>
    </p:spTree>
    <p:extLst>
      <p:ext uri="{BB962C8B-B14F-4D97-AF65-F5344CB8AC3E}">
        <p14:creationId xmlns:p14="http://schemas.microsoft.com/office/powerpoint/2010/main" val="26643760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iterate type="lt">
                                    <p:tmPct val="100000"/>
                                  </p:iterate>
                                  <p:childTnLst>
                                    <p:set>
                                      <p:cBhvr>
                                        <p:cTn id="6" dur="1" fill="hold">
                                          <p:stCondLst>
                                            <p:cond delay="0"/>
                                          </p:stCondLst>
                                        </p:cTn>
                                        <p:tgtEl>
                                          <p:spTgt spid="112642"/>
                                        </p:tgtEl>
                                        <p:attrNameLst>
                                          <p:attrName>style.visibility</p:attrName>
                                        </p:attrNameLst>
                                      </p:cBhvr>
                                      <p:to>
                                        <p:strVal val="visible"/>
                                      </p:to>
                                    </p:set>
                                    <p:anim calcmode="lin" valueType="num">
                                      <p:cBhvr additive="base">
                                        <p:cTn id="7" dur="500" fill="hold"/>
                                        <p:tgtEl>
                                          <p:spTgt spid="112642"/>
                                        </p:tgtEl>
                                        <p:attrNameLst>
                                          <p:attrName>ppt_x</p:attrName>
                                        </p:attrNameLst>
                                      </p:cBhvr>
                                      <p:tavLst>
                                        <p:tav tm="0">
                                          <p:val>
                                            <p:strVal val="1+#ppt_w/2"/>
                                          </p:val>
                                        </p:tav>
                                        <p:tav tm="100000">
                                          <p:val>
                                            <p:strVal val="#ppt_x"/>
                                          </p:val>
                                        </p:tav>
                                      </p:tavLst>
                                    </p:anim>
                                    <p:anim calcmode="lin" valueType="num">
                                      <p:cBhvr additive="base">
                                        <p:cTn id="8" dur="500" fill="hold"/>
                                        <p:tgtEl>
                                          <p:spTgt spid="1126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Research Says About </a:t>
            </a:r>
            <a:br>
              <a:rPr lang="en-US" dirty="0" smtClean="0"/>
            </a:br>
            <a:r>
              <a:rPr lang="en-US" dirty="0" smtClean="0"/>
              <a:t> Reading Efficiency</a:t>
            </a:r>
            <a:endParaRPr lang="en-US" dirty="0"/>
          </a:p>
        </p:txBody>
      </p:sp>
      <p:sp>
        <p:nvSpPr>
          <p:cNvPr id="5" name="TextBox 4"/>
          <p:cNvSpPr txBox="1"/>
          <p:nvPr/>
        </p:nvSpPr>
        <p:spPr>
          <a:xfrm>
            <a:off x="609600" y="1752600"/>
            <a:ext cx="8153400"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Vocabulary knowledge is essential</a:t>
            </a:r>
          </a:p>
          <a:p>
            <a:pPr marL="285750" indent="-285750">
              <a:buFont typeface="Arial" panose="020B0604020202020204" pitchFamily="34" charset="0"/>
              <a:buChar char="•"/>
            </a:pPr>
            <a:r>
              <a:rPr lang="en-US" sz="2400" dirty="0"/>
              <a:t>R</a:t>
            </a:r>
            <a:r>
              <a:rPr lang="en-US" sz="2400" dirty="0" smtClean="0"/>
              <a:t>eading </a:t>
            </a:r>
            <a:r>
              <a:rPr lang="en-US" sz="2400" dirty="0"/>
              <a:t>is word </a:t>
            </a:r>
            <a:r>
              <a:rPr lang="en-US" sz="2400" dirty="0" smtClean="0"/>
              <a:t>based</a:t>
            </a:r>
          </a:p>
          <a:p>
            <a:endParaRPr lang="en-US" sz="2400" dirty="0" smtClean="0"/>
          </a:p>
          <a:p>
            <a:pPr marL="285750" indent="-285750">
              <a:buFont typeface="Arial" panose="020B0604020202020204" pitchFamily="34" charset="0"/>
              <a:buChar char="•"/>
            </a:pPr>
            <a:r>
              <a:rPr lang="en-US" sz="2400" dirty="0" smtClean="0"/>
              <a:t>There is an efficient way of taking in words </a:t>
            </a:r>
            <a:endParaRPr lang="en-US" sz="2400" dirty="0"/>
          </a:p>
          <a:p>
            <a:pPr marL="742950" lvl="1" indent="-285750">
              <a:buFont typeface="Arial" panose="020B0604020202020204" pitchFamily="34" charset="0"/>
              <a:buChar char="•"/>
            </a:pPr>
            <a:r>
              <a:rPr lang="en-US" sz="2400" dirty="0" smtClean="0"/>
              <a:t>Bigger perceptual span is better </a:t>
            </a:r>
          </a:p>
          <a:p>
            <a:pPr marL="742950" lvl="1" indent="-285750">
              <a:buFont typeface="Arial" panose="020B0604020202020204" pitchFamily="34" charset="0"/>
              <a:buChar char="•"/>
            </a:pPr>
            <a:r>
              <a:rPr lang="en-US" sz="2400" dirty="0" smtClean="0"/>
              <a:t>There are more and </a:t>
            </a:r>
            <a:r>
              <a:rPr lang="en-US" sz="2400" smtClean="0"/>
              <a:t>less effective </a:t>
            </a:r>
            <a:r>
              <a:rPr lang="en-US" sz="2400" dirty="0" smtClean="0"/>
              <a:t>fixation points to take in words as units </a:t>
            </a:r>
            <a:endParaRPr lang="en-US" sz="2400" dirty="0"/>
          </a:p>
          <a:p>
            <a:pPr marL="285750" indent="-285750">
              <a:buFont typeface="Arial" panose="020B0604020202020204" pitchFamily="34" charset="0"/>
              <a:buChar char="•"/>
            </a:pPr>
            <a:endParaRPr lang="en-US" sz="2400" dirty="0" smtClean="0"/>
          </a:p>
          <a:p>
            <a:pPr lvl="1"/>
            <a:endParaRPr lang="en-US" sz="2400" dirty="0" smtClean="0"/>
          </a:p>
          <a:p>
            <a:pPr marL="285750" indent="-285750">
              <a:buFont typeface="Arial" panose="020B0604020202020204" pitchFamily="34" charset="0"/>
              <a:buChar char="•"/>
            </a:pPr>
            <a:endParaRPr lang="en-US" sz="2400" dirty="0"/>
          </a:p>
        </p:txBody>
      </p:sp>
      <p:sp>
        <p:nvSpPr>
          <p:cNvPr id="4" name="TextBox 3"/>
          <p:cNvSpPr txBox="1"/>
          <p:nvPr/>
        </p:nvSpPr>
        <p:spPr>
          <a:xfrm>
            <a:off x="3657600" y="4648200"/>
            <a:ext cx="1636825" cy="461665"/>
          </a:xfrm>
          <a:prstGeom prst="rect">
            <a:avLst/>
          </a:prstGeom>
          <a:solidFill>
            <a:schemeClr val="bg1"/>
          </a:solidFill>
        </p:spPr>
        <p:txBody>
          <a:bodyPr wrap="square" rtlCol="0">
            <a:spAutoFit/>
          </a:bodyPr>
          <a:lstStyle/>
          <a:p>
            <a:r>
              <a:rPr lang="en-US" sz="2400" dirty="0" smtClean="0"/>
              <a:t>Serendipity</a:t>
            </a:r>
            <a:endParaRPr lang="en-US" sz="2400" dirty="0"/>
          </a:p>
        </p:txBody>
      </p:sp>
      <p:sp>
        <p:nvSpPr>
          <p:cNvPr id="3" name="Oval 2"/>
          <p:cNvSpPr/>
          <p:nvPr/>
        </p:nvSpPr>
        <p:spPr>
          <a:xfrm>
            <a:off x="3657600" y="4618672"/>
            <a:ext cx="533400" cy="49119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005064" y="4618672"/>
            <a:ext cx="533793" cy="49119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41128" y="4618672"/>
            <a:ext cx="490343" cy="49119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786481" y="4618672"/>
            <a:ext cx="490343" cy="49119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529207" y="4612064"/>
            <a:ext cx="1823842" cy="49119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237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3"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 y="1059284"/>
            <a:ext cx="9170789" cy="58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553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616" y="68089"/>
            <a:ext cx="2618631" cy="84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576544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3"/>
          <p:cNvSpPr>
            <a:spLocks/>
          </p:cNvSpPr>
          <p:nvPr/>
        </p:nvSpPr>
        <p:spPr bwMode="auto">
          <a:xfrm>
            <a:off x="-136178" y="267891"/>
            <a:ext cx="9416355"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200" b="1" dirty="0">
                <a:solidFill>
                  <a:srgbClr val="FFFFFF"/>
                </a:solidFill>
                <a:latin typeface="Calibri" pitchFamily="-1" charset="0"/>
                <a:ea typeface="ＭＳ Ｐゴシック" charset="-128"/>
                <a:cs typeface="Calibri" pitchFamily="-1" charset="0"/>
              </a:rPr>
              <a:t>2012-2013</a:t>
            </a:r>
          </a:p>
        </p:txBody>
      </p:sp>
      <p:pic>
        <p:nvPicPr>
          <p:cNvPr id="26627"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3368" y="1051494"/>
            <a:ext cx="6697266" cy="489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873435"/>
      </p:ext>
    </p:extLst>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 y="1068216"/>
            <a:ext cx="9170789" cy="58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86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9" y="1062645"/>
            <a:ext cx="9180835" cy="581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861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9616" y="68089"/>
            <a:ext cx="2618631" cy="84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1661887"/>
      </p:ext>
    </p:extLst>
  </p:cSld>
  <p:clrMapOvr>
    <a:masterClrMapping/>
  </p:clrMapOvr>
  <p:transition spd="med">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1062645"/>
            <a:ext cx="9150697" cy="581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2886" name="Rectangle 6"/>
          <p:cNvSpPr>
            <a:spLocks/>
          </p:cNvSpPr>
          <p:nvPr/>
        </p:nvSpPr>
        <p:spPr bwMode="auto">
          <a:xfrm>
            <a:off x="3402211" y="3348633"/>
            <a:ext cx="1598414" cy="892969"/>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dirty="0">
              <a:latin typeface="Gill Sans MT" pitchFamily="34" charset="0"/>
            </a:endParaRPr>
          </a:p>
        </p:txBody>
      </p:sp>
      <p:sp>
        <p:nvSpPr>
          <p:cNvPr id="122887" name="Rectangle 7"/>
          <p:cNvSpPr>
            <a:spLocks/>
          </p:cNvSpPr>
          <p:nvPr/>
        </p:nvSpPr>
        <p:spPr bwMode="auto">
          <a:xfrm>
            <a:off x="5061389" y="3582494"/>
            <a:ext cx="360676"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500">
                <a:solidFill>
                  <a:srgbClr val="175FAE"/>
                </a:solidFill>
                <a:latin typeface="Arial" pitchFamily="34" charset="0"/>
                <a:cs typeface="Arial" pitchFamily="34" charset="0"/>
                <a:sym typeface="Arial" pitchFamily="34" charset="0"/>
              </a:rPr>
              <a:t>str</a:t>
            </a:r>
          </a:p>
        </p:txBody>
      </p:sp>
      <p:sp>
        <p:nvSpPr>
          <p:cNvPr id="122888" name="AutoShape 8"/>
          <p:cNvSpPr>
            <a:spLocks/>
          </p:cNvSpPr>
          <p:nvPr/>
        </p:nvSpPr>
        <p:spPr bwMode="auto">
          <a:xfrm>
            <a:off x="4741664" y="3598664"/>
            <a:ext cx="1017984" cy="446484"/>
          </a:xfrm>
          <a:prstGeom prst="roundRect">
            <a:avLst>
              <a:gd name="adj" fmla="val 23046"/>
            </a:avLst>
          </a:prstGeom>
          <a:solidFill>
            <a:srgbClr val="FFFFFF">
              <a:alpha val="74901"/>
            </a:srgbClr>
          </a:solidFill>
          <a:ln w="25400">
            <a:solidFill>
              <a:srgbClr val="175FAE">
                <a:alpha val="74901"/>
              </a:srgbClr>
            </a:solidFill>
            <a:miter lim="800000"/>
            <a:headEnd/>
            <a:tailEnd/>
          </a:ln>
        </p:spPr>
        <p:txBody>
          <a:bodyPr lIns="0" tIns="0" rIns="0" bIns="0"/>
          <a:lstStyle/>
          <a:p>
            <a:endParaRPr lang="en-US" dirty="0">
              <a:latin typeface="Gill Sans MT" pitchFamily="34" charset="0"/>
            </a:endParaRPr>
          </a:p>
        </p:txBody>
      </p:sp>
      <p:pic>
        <p:nvPicPr>
          <p:cNvPr id="69638"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616" y="68089"/>
            <a:ext cx="2618631" cy="84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5828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88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22887"/>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xit" presetSubtype="0" fill="hold" grpId="1" nodeType="afterEffect">
                                  <p:stCondLst>
                                    <p:cond delay="200"/>
                                  </p:stCondLst>
                                  <p:childTnLst>
                                    <p:set>
                                      <p:cBhvr>
                                        <p:cTn id="12" dur="1" fill="hold">
                                          <p:stCondLst>
                                            <p:cond delay="499"/>
                                          </p:stCondLst>
                                        </p:cTn>
                                        <p:tgtEl>
                                          <p:spTgt spid="122887"/>
                                        </p:tgtEl>
                                        <p:attrNameLst>
                                          <p:attrName>style.visibility</p:attrName>
                                        </p:attrNameLst>
                                      </p:cBhvr>
                                      <p:to>
                                        <p:strVal val="hidden"/>
                                      </p:to>
                                    </p:set>
                                  </p:childTnLst>
                                </p:cTn>
                              </p:par>
                            </p:childTnLst>
                          </p:cTn>
                        </p:par>
                        <p:par>
                          <p:cTn id="13" fill="hold" nodeType="afterGroup">
                            <p:stCondLst>
                              <p:cond delay="1700"/>
                            </p:stCondLst>
                            <p:childTnLst>
                              <p:par>
                                <p:cTn id="14" presetID="1" presetClass="entr" presetSubtype="0" fill="hold" grpId="0" nodeType="afterEffect">
                                  <p:stCondLst>
                                    <p:cond delay="500"/>
                                  </p:stCondLst>
                                  <p:childTnLst>
                                    <p:set>
                                      <p:cBhvr>
                                        <p:cTn id="15" dur="1" fill="hold">
                                          <p:stCondLst>
                                            <p:cond delay="499"/>
                                          </p:stCondLst>
                                        </p:cTn>
                                        <p:tgtEl>
                                          <p:spTgt spid="1228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6" grpId="0" animBg="1"/>
      <p:bldP spid="122887" grpId="0" autoUpdateAnimBg="0"/>
      <p:bldP spid="122887" grpId="1" autoUpdateAnimBg="0"/>
      <p:bldP spid="12288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1071567"/>
            <a:ext cx="9128373" cy="581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065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616" y="68089"/>
            <a:ext cx="2618631" cy="84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6229410"/>
      </p:ext>
    </p:extLst>
  </p:cSld>
  <p:clrMapOvr>
    <a:masterClrMapping/>
  </p:clrMapOvr>
  <p:transition spd="med">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9" y="1044785"/>
            <a:ext cx="9188648" cy="581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656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616" y="68089"/>
            <a:ext cx="2618631" cy="84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6046130"/>
      </p:ext>
    </p:extLst>
  </p:cSld>
  <p:clrMapOvr>
    <a:masterClrMapping/>
  </p:clrMapOvr>
  <p:transition spd="med">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89" y="1071567"/>
            <a:ext cx="9188648" cy="581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758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0" y="1062645"/>
            <a:ext cx="9166324" cy="581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7588"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9616" y="68089"/>
            <a:ext cx="2618631" cy="84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andolt20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b="6068"/>
          <a:stretch/>
        </p:blipFill>
        <p:spPr>
          <a:xfrm>
            <a:off x="1060847" y="1580555"/>
            <a:ext cx="7014448" cy="4795241"/>
          </a:xfrm>
          <a:prstGeom prst="rect">
            <a:avLst/>
          </a:prstGeom>
        </p:spPr>
      </p:pic>
    </p:spTree>
    <p:extLst>
      <p:ext uri="{BB962C8B-B14F-4D97-AF65-F5344CB8AC3E}">
        <p14:creationId xmlns:p14="http://schemas.microsoft.com/office/powerpoint/2010/main" val="1538868611"/>
      </p:ext>
    </p:extLst>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remove" display="0">
                  <p:stCondLst>
                    <p:cond delay="indefinite"/>
                  </p:stCondLst>
                </p:cTn>
                <p:tgtEl>
                  <p:spTgt spid="2"/>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7635" name="Group 3"/>
          <p:cNvGrpSpPr>
            <a:grpSpLocks/>
          </p:cNvGrpSpPr>
          <p:nvPr/>
        </p:nvGrpSpPr>
        <p:grpSpPr bwMode="auto">
          <a:xfrm>
            <a:off x="2375297" y="2634258"/>
            <a:ext cx="4402336" cy="1526976"/>
            <a:chOff x="0" y="-64"/>
            <a:chExt cx="3944" cy="1368"/>
          </a:xfrm>
        </p:grpSpPr>
        <p:sp>
          <p:nvSpPr>
            <p:cNvPr id="197633" name="Rectangle 1"/>
            <p:cNvSpPr>
              <a:spLocks/>
            </p:cNvSpPr>
            <p:nvPr/>
          </p:nvSpPr>
          <p:spPr bwMode="auto">
            <a:xfrm>
              <a:off x="1139" y="-64"/>
              <a:ext cx="2805" cy="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50800" tIns="50800" rIns="50800" bIns="50800" anchor="ctr">
              <a:spAutoFit/>
            </a:bodyPr>
            <a:lstStyle/>
            <a:p>
              <a:pPr algn="l"/>
              <a:r>
                <a:rPr lang="en-US" sz="3900">
                  <a:solidFill>
                    <a:srgbClr val="4D4D4D"/>
                  </a:solidFill>
                  <a:latin typeface="TradeGothicLH-Extended" charset="0"/>
                  <a:ea typeface="TradeGothicLH-Extended" charset="0"/>
                  <a:cs typeface="TradeGothicLH-Extended" charset="0"/>
                  <a:sym typeface="TradeGothicLH-Extended" charset="0"/>
                </a:rPr>
                <a:t>Educator</a:t>
              </a:r>
            </a:p>
            <a:p>
              <a:pPr algn="l"/>
              <a:r>
                <a:rPr lang="en-US" sz="3900">
                  <a:solidFill>
                    <a:srgbClr val="4D4D4D"/>
                  </a:solidFill>
                  <a:latin typeface="TradeGothicLH-Extended" charset="0"/>
                  <a:ea typeface="TradeGothicLH-Extended" charset="0"/>
                  <a:cs typeface="TradeGothicLH-Extended" charset="0"/>
                  <a:sym typeface="TradeGothicLH-Extended" charset="0"/>
                </a:rPr>
                <a:t>Dashboard</a:t>
              </a:r>
            </a:p>
          </p:txBody>
        </p:sp>
        <p:pic>
          <p:nvPicPr>
            <p:cNvPr id="197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
              <a:ext cx="124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Tree>
    <p:extLst>
      <p:ext uri="{BB962C8B-B14F-4D97-AF65-F5344CB8AC3E}">
        <p14:creationId xmlns:p14="http://schemas.microsoft.com/office/powerpoint/2010/main" val="124889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Picture Placeholder 4"/>
          <p:cNvSpPr>
            <a:spLocks noGrp="1"/>
          </p:cNvSpPr>
          <p:nvPr>
            <p:ph type="pic" sz="quarter" idx="10"/>
          </p:nvPr>
        </p:nvSpPr>
        <p:spPr/>
      </p:sp>
      <p:sp>
        <p:nvSpPr>
          <p:cNvPr id="6" name="Title 1"/>
          <p:cNvSpPr>
            <a:spLocks noGrp="1"/>
          </p:cNvSpPr>
          <p:nvPr>
            <p:ph type="title"/>
          </p:nvPr>
        </p:nvSpPr>
        <p:spPr>
          <a:xfrm rot="16200000">
            <a:off x="6537961" y="-1535224"/>
            <a:ext cx="640080" cy="4572001"/>
          </a:xfrm>
        </p:spPr>
        <p:txBody>
          <a:bodyPr>
            <a:normAutofit fontScale="90000"/>
          </a:bodyPr>
          <a:lstStyle/>
          <a:p>
            <a:r>
              <a:rPr lang="en-US" smtClean="0"/>
              <a:t>Teacher Dashboard</a:t>
            </a:r>
            <a:endParaRPr lang="en-US" dirty="0"/>
          </a:p>
        </p:txBody>
      </p:sp>
    </p:spTree>
    <p:extLst>
      <p:ext uri="{BB962C8B-B14F-4D97-AF65-F5344CB8AC3E}">
        <p14:creationId xmlns:p14="http://schemas.microsoft.com/office/powerpoint/2010/main" val="270195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p:cNvPicPr>
            <a:picLocks noChangeAspect="1" noChangeArrowheads="1"/>
          </p:cNvPicPr>
          <p:nvPr/>
        </p:nvPicPr>
        <p:blipFill>
          <a:blip r:embed="rId3"/>
          <a:srcRect/>
          <a:stretch>
            <a:fillRect/>
          </a:stretch>
        </p:blipFill>
        <p:spPr bwMode="auto">
          <a:xfrm>
            <a:off x="0" y="0"/>
            <a:ext cx="9144000" cy="6858000"/>
          </a:xfrm>
          <a:prstGeom prst="rect">
            <a:avLst/>
          </a:prstGeom>
          <a:noFill/>
          <a:ln w="12700" cap="flat">
            <a:noFill/>
            <a:miter lim="800000"/>
            <a:headEnd/>
            <a:tailEnd/>
          </a:ln>
        </p:spPr>
      </p:pic>
      <p:sp>
        <p:nvSpPr>
          <p:cNvPr id="205826" name="Rectangle 2"/>
          <p:cNvSpPr>
            <a:spLocks/>
          </p:cNvSpPr>
          <p:nvPr/>
        </p:nvSpPr>
        <p:spPr bwMode="auto">
          <a:xfrm>
            <a:off x="401837" y="2312789"/>
            <a:ext cx="321469" cy="446484"/>
          </a:xfrm>
          <a:prstGeom prst="rect">
            <a:avLst/>
          </a:prstGeom>
          <a:noFill/>
          <a:ln w="50800" cap="flat">
            <a:solidFill>
              <a:srgbClr val="F3EB0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05827" name="Rectangle 3"/>
          <p:cNvSpPr>
            <a:spLocks/>
          </p:cNvSpPr>
          <p:nvPr/>
        </p:nvSpPr>
        <p:spPr bwMode="auto">
          <a:xfrm>
            <a:off x="401837" y="2754809"/>
            <a:ext cx="321469" cy="1205508"/>
          </a:xfrm>
          <a:prstGeom prst="rect">
            <a:avLst/>
          </a:prstGeom>
          <a:noFill/>
          <a:ln w="50800" cap="flat">
            <a:solidFill>
              <a:srgbClr val="F3EB0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05828" name="Rectangle 4"/>
          <p:cNvSpPr>
            <a:spLocks/>
          </p:cNvSpPr>
          <p:nvPr/>
        </p:nvSpPr>
        <p:spPr bwMode="auto">
          <a:xfrm>
            <a:off x="401837" y="3955851"/>
            <a:ext cx="321469" cy="464344"/>
          </a:xfrm>
          <a:prstGeom prst="rect">
            <a:avLst/>
          </a:prstGeom>
          <a:noFill/>
          <a:ln w="50800" cap="flat">
            <a:solidFill>
              <a:srgbClr val="F3EB0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05829" name="Rectangle 5"/>
          <p:cNvSpPr>
            <a:spLocks/>
          </p:cNvSpPr>
          <p:nvPr/>
        </p:nvSpPr>
        <p:spPr bwMode="auto">
          <a:xfrm>
            <a:off x="401837" y="4438055"/>
            <a:ext cx="321469" cy="964406"/>
          </a:xfrm>
          <a:prstGeom prst="rect">
            <a:avLst/>
          </a:prstGeom>
          <a:noFill/>
          <a:ln w="50800" cap="flat">
            <a:solidFill>
              <a:srgbClr val="F3EB00"/>
            </a:solidFill>
            <a:prstDash val="solid"/>
            <a:miter lim="800000"/>
            <a:headEnd type="none" w="med" len="med"/>
            <a:tailEnd type="none" w="med" len="med"/>
          </a:ln>
        </p:spPr>
        <p:txBody>
          <a:bodyPr lIns="0" tIns="0" rIns="0" bIns="0">
            <a:prstTxWarp prst="textNoShape">
              <a:avLst/>
            </a:prstTxWarp>
          </a:bodyPr>
          <a:lstStyle/>
          <a:p>
            <a:endParaRPr lang="en-US"/>
          </a:p>
        </p:txBody>
      </p:sp>
      <p:pic>
        <p:nvPicPr>
          <p:cNvPr id="205830" name="Picture 6"/>
          <p:cNvPicPr>
            <a:picLocks noChangeAspect="1" noChangeArrowheads="1"/>
          </p:cNvPicPr>
          <p:nvPr/>
        </p:nvPicPr>
        <p:blipFill>
          <a:blip r:embed="rId4"/>
          <a:stretch>
            <a:fillRect/>
          </a:stretch>
        </p:blipFill>
        <p:spPr bwMode="auto">
          <a:xfrm>
            <a:off x="1148699" y="2362208"/>
            <a:ext cx="756309" cy="920723"/>
          </a:xfrm>
          <a:prstGeom prst="rect">
            <a:avLst/>
          </a:prstGeom>
          <a:noFill/>
          <a:ln w="12700" cap="flat">
            <a:noFill/>
            <a:miter lim="800000"/>
            <a:headEnd/>
            <a:tailEnd/>
          </a:ln>
        </p:spPr>
      </p:pic>
      <p:sp>
        <p:nvSpPr>
          <p:cNvPr id="32" name="Title 31"/>
          <p:cNvSpPr>
            <a:spLocks noGrp="1"/>
          </p:cNvSpPr>
          <p:nvPr>
            <p:ph type="title"/>
          </p:nvPr>
        </p:nvSpPr>
        <p:spPr>
          <a:xfrm rot="16200000">
            <a:off x="6537961" y="-1535224"/>
            <a:ext cx="640080" cy="4572001"/>
          </a:xfrm>
        </p:spPr>
        <p:txBody>
          <a:bodyPr>
            <a:normAutofit fontScale="90000"/>
          </a:bodyPr>
          <a:lstStyle/>
          <a:p>
            <a:r>
              <a:rPr lang="en-US" smtClean="0"/>
              <a:t>Clearing Actions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058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9"/>
                                          </p:stCondLst>
                                        </p:cTn>
                                        <p:tgtEl>
                                          <p:spTgt spid="205826"/>
                                        </p:tgtEl>
                                        <p:attrNameLst>
                                          <p:attrName>style.visibility</p:attrName>
                                        </p:attrNameLst>
                                      </p:cBhvr>
                                      <p:to>
                                        <p:strVal val="hidden"/>
                                      </p:to>
                                    </p:set>
                                  </p:childTnLst>
                                </p:cTn>
                              </p:par>
                            </p:childTnLst>
                          </p:cTn>
                        </p:par>
                        <p:par>
                          <p:cTn id="11" fill="hold">
                            <p:stCondLst>
                              <p:cond delay="10"/>
                            </p:stCondLst>
                            <p:childTnLst>
                              <p:par>
                                <p:cTn id="12" presetID="1" presetClass="entr" presetSubtype="0" fill="hold" grpId="0" nodeType="afterEffect">
                                  <p:stCondLst>
                                    <p:cond delay="0"/>
                                  </p:stCondLst>
                                  <p:childTnLst>
                                    <p:set>
                                      <p:cBhvr>
                                        <p:cTn id="13" dur="1" fill="hold">
                                          <p:stCondLst>
                                            <p:cond delay="9"/>
                                          </p:stCondLst>
                                        </p:cTn>
                                        <p:tgtEl>
                                          <p:spTgt spid="20582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9"/>
                                          </p:stCondLst>
                                        </p:cTn>
                                        <p:tgtEl>
                                          <p:spTgt spid="205827"/>
                                        </p:tgtEl>
                                        <p:attrNameLst>
                                          <p:attrName>style.visibility</p:attrName>
                                        </p:attrNameLst>
                                      </p:cBhvr>
                                      <p:to>
                                        <p:strVal val="hidden"/>
                                      </p:to>
                                    </p:set>
                                  </p:childTnLst>
                                </p:cTn>
                              </p:par>
                            </p:childTnLst>
                          </p:cTn>
                        </p:par>
                        <p:par>
                          <p:cTn id="18" fill="hold">
                            <p:stCondLst>
                              <p:cond delay="10"/>
                            </p:stCondLst>
                            <p:childTnLst>
                              <p:par>
                                <p:cTn id="19" presetID="1" presetClass="entr" presetSubtype="0" fill="hold" grpId="0" nodeType="afterEffect">
                                  <p:stCondLst>
                                    <p:cond delay="0"/>
                                  </p:stCondLst>
                                  <p:childTnLst>
                                    <p:set>
                                      <p:cBhvr>
                                        <p:cTn id="20" dur="1" fill="hold">
                                          <p:stCondLst>
                                            <p:cond delay="9"/>
                                          </p:stCondLst>
                                        </p:cTn>
                                        <p:tgtEl>
                                          <p:spTgt spid="2058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9"/>
                                          </p:stCondLst>
                                        </p:cTn>
                                        <p:tgtEl>
                                          <p:spTgt spid="205828"/>
                                        </p:tgtEl>
                                        <p:attrNameLst>
                                          <p:attrName>style.visibility</p:attrName>
                                        </p:attrNameLst>
                                      </p:cBhvr>
                                      <p:to>
                                        <p:strVal val="hidden"/>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9"/>
                                          </p:stCondLst>
                                        </p:cTn>
                                        <p:tgtEl>
                                          <p:spTgt spid="20582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9"/>
                                          </p:stCondLst>
                                        </p:cTn>
                                        <p:tgtEl>
                                          <p:spTgt spid="205829"/>
                                        </p:tgtEl>
                                        <p:attrNameLst>
                                          <p:attrName>style.visibility</p:attrName>
                                        </p:attrNameLst>
                                      </p:cBhvr>
                                      <p:to>
                                        <p:strVal val="hidden"/>
                                      </p:to>
                                    </p:set>
                                  </p:childTnLst>
                                </p:cTn>
                              </p:par>
                            </p:childTnLst>
                          </p:cTn>
                        </p:par>
                        <p:par>
                          <p:cTn id="32" fill="hold">
                            <p:stCondLst>
                              <p:cond delay="10"/>
                            </p:stCondLst>
                            <p:childTnLst>
                              <p:par>
                                <p:cTn id="33" presetID="2" presetClass="entr" presetSubtype="6" fill="hold" nodeType="afterEffect">
                                  <p:stCondLst>
                                    <p:cond delay="0"/>
                                  </p:stCondLst>
                                  <p:childTnLst>
                                    <p:set>
                                      <p:cBhvr>
                                        <p:cTn id="34" dur="1" fill="hold">
                                          <p:stCondLst>
                                            <p:cond delay="0"/>
                                          </p:stCondLst>
                                        </p:cTn>
                                        <p:tgtEl>
                                          <p:spTgt spid="205830"/>
                                        </p:tgtEl>
                                        <p:attrNameLst>
                                          <p:attrName>style.visibility</p:attrName>
                                        </p:attrNameLst>
                                      </p:cBhvr>
                                      <p:to>
                                        <p:strVal val="visible"/>
                                      </p:to>
                                    </p:set>
                                    <p:anim calcmode="lin" valueType="num">
                                      <p:cBhvr additive="base">
                                        <p:cTn id="35" dur="500" fill="hold"/>
                                        <p:tgtEl>
                                          <p:spTgt spid="205830"/>
                                        </p:tgtEl>
                                        <p:attrNameLst>
                                          <p:attrName>ppt_x</p:attrName>
                                        </p:attrNameLst>
                                      </p:cBhvr>
                                      <p:tavLst>
                                        <p:tav tm="0">
                                          <p:val>
                                            <p:strVal val="1+#ppt_w/2"/>
                                          </p:val>
                                        </p:tav>
                                        <p:tav tm="100000">
                                          <p:val>
                                            <p:strVal val="#ppt_x"/>
                                          </p:val>
                                        </p:tav>
                                      </p:tavLst>
                                    </p:anim>
                                    <p:anim calcmode="lin" valueType="num">
                                      <p:cBhvr additive="base">
                                        <p:cTn id="36" dur="500" fill="hold"/>
                                        <p:tgtEl>
                                          <p:spTgt spid="2058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6" grpId="0" animBg="1"/>
      <p:bldP spid="205826" grpId="1" animBg="1"/>
      <p:bldP spid="205827" grpId="0" animBg="1"/>
      <p:bldP spid="205827" grpId="1" animBg="1"/>
      <p:bldP spid="205828" grpId="0" animBg="1"/>
      <p:bldP spid="205828" grpId="1" animBg="1"/>
      <p:bldP spid="205829" grpId="0" animBg="1"/>
      <p:bldP spid="205829" grpId="1"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207873" name="Picture 1"/>
          <p:cNvPicPr>
            <a:picLocks noChangeAspect="1" noChangeArrowheads="1"/>
          </p:cNvPicPr>
          <p:nvPr/>
        </p:nvPicPr>
        <p:blipFill>
          <a:blip r:embed="rId3"/>
          <a:srcRect/>
          <a:stretch>
            <a:fillRect/>
          </a:stretch>
        </p:blipFill>
        <p:spPr bwMode="auto">
          <a:xfrm>
            <a:off x="0" y="0"/>
            <a:ext cx="9144000" cy="6858000"/>
          </a:xfrm>
          <a:prstGeom prst="rect">
            <a:avLst/>
          </a:prstGeom>
          <a:noFill/>
          <a:ln w="12700" cap="flat">
            <a:noFill/>
            <a:miter lim="800000"/>
            <a:headEnd/>
            <a:tailEnd/>
          </a:ln>
        </p:spPr>
      </p:pic>
      <p:sp>
        <p:nvSpPr>
          <p:cNvPr id="2" name="Title 1"/>
          <p:cNvSpPr>
            <a:spLocks noGrp="1"/>
          </p:cNvSpPr>
          <p:nvPr>
            <p:ph type="title"/>
          </p:nvPr>
        </p:nvSpPr>
        <p:spPr>
          <a:xfrm rot="16200000">
            <a:off x="6537961" y="-1535225"/>
            <a:ext cx="640080" cy="4572001"/>
          </a:xfrm>
        </p:spPr>
        <p:txBody>
          <a:bodyPr>
            <a:normAutofit fontScale="90000"/>
          </a:bodyPr>
          <a:lstStyle/>
          <a:p>
            <a:r>
              <a:rPr lang="en-US" dirty="0" smtClean="0"/>
              <a:t>Struggling Students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2037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495691"/>
            <a:ext cx="640080" cy="4572001"/>
          </a:xfrm>
        </p:spPr>
        <p:txBody>
          <a:bodyPr>
            <a:normAutofit fontScale="90000"/>
          </a:bodyPr>
          <a:lstStyle/>
          <a:p>
            <a:r>
              <a:rPr lang="en-US" dirty="0" smtClean="0"/>
              <a:t>Printing an Award</a:t>
            </a:r>
            <a:endParaRPr lang="en-US" dirty="0"/>
          </a:p>
        </p:txBody>
      </p:sp>
    </p:spTree>
    <p:extLst>
      <p:ext uri="{BB962C8B-B14F-4D97-AF65-F5344CB8AC3E}">
        <p14:creationId xmlns:p14="http://schemas.microsoft.com/office/powerpoint/2010/main" val="121516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3"/>
          <p:cNvSpPr>
            <a:spLocks/>
          </p:cNvSpPr>
          <p:nvPr/>
        </p:nvSpPr>
        <p:spPr bwMode="auto">
          <a:xfrm>
            <a:off x="-136178" y="267891"/>
            <a:ext cx="9416355"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200" b="1" dirty="0">
                <a:solidFill>
                  <a:srgbClr val="FFFFFF"/>
                </a:solidFill>
                <a:latin typeface="Calibri" pitchFamily="-1" charset="0"/>
              </a:rPr>
              <a:t>2013-2014</a:t>
            </a:r>
          </a:p>
        </p:txBody>
      </p:sp>
      <p:pic>
        <p:nvPicPr>
          <p:cNvPr id="7171"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3368" y="1051472"/>
            <a:ext cx="6697266" cy="489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2" descr="C:\Users\Michael.Lascelles\Desktop\Colorado Map_Northglenn_Y_12.png"/>
          <p:cNvPicPr>
            <a:picLocks noChangeAspect="1" noChangeArrowheads="1"/>
          </p:cNvPicPr>
          <p:nvPr/>
        </p:nvPicPr>
        <p:blipFill rotWithShape="1">
          <a:blip r:embed="rId3">
            <a:extLst>
              <a:ext uri="{28A0092B-C50C-407E-A947-70E740481C1C}">
                <a14:useLocalDpi xmlns:a14="http://schemas.microsoft.com/office/drawing/2010/main" val="0"/>
              </a:ext>
            </a:extLst>
          </a:blip>
          <a:srcRect l="1181" t="3938" r="1078" b="2578"/>
          <a:stretch/>
        </p:blipFill>
        <p:spPr bwMode="auto">
          <a:xfrm>
            <a:off x="1302576" y="1244125"/>
            <a:ext cx="6537923" cy="4575712"/>
          </a:xfrm>
          <a:prstGeom prst="trapezoi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835452"/>
      </p:ext>
    </p:extLst>
  </p:cSld>
  <p:clrMapOvr>
    <a:masterClrMapping/>
  </p:clrMapOvr>
  <p:transition spd="med">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2027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495691"/>
            <a:ext cx="640080" cy="4572001"/>
          </a:xfrm>
        </p:spPr>
        <p:txBody>
          <a:bodyPr>
            <a:normAutofit fontScale="90000"/>
          </a:bodyPr>
          <a:lstStyle/>
          <a:p>
            <a:r>
              <a:rPr lang="en-US" dirty="0" smtClean="0"/>
              <a:t>Messaging Students</a:t>
            </a:r>
            <a:endParaRPr lang="en-US"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2819400"/>
            <a:ext cx="517922" cy="62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990237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1996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495691"/>
            <a:ext cx="640080" cy="4572001"/>
          </a:xfrm>
        </p:spPr>
        <p:txBody>
          <a:bodyPr>
            <a:normAutofit fontScale="90000"/>
          </a:bodyPr>
          <a:lstStyle/>
          <a:p>
            <a:r>
              <a:rPr lang="en-US" dirty="0" smtClean="0"/>
              <a:t>Monitoring Assignments</a:t>
            </a:r>
            <a:endParaRPr lang="en-US" dirty="0"/>
          </a:p>
        </p:txBody>
      </p:sp>
    </p:spTree>
    <p:extLst>
      <p:ext uri="{BB962C8B-B14F-4D97-AF65-F5344CB8AC3E}">
        <p14:creationId xmlns:p14="http://schemas.microsoft.com/office/powerpoint/2010/main" val="1621339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2007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7961" y="-1495691"/>
            <a:ext cx="640080" cy="4572001"/>
          </a:xfrm>
        </p:spPr>
        <p:txBody>
          <a:bodyPr>
            <a:normAutofit fontScale="90000"/>
          </a:bodyPr>
          <a:lstStyle/>
          <a:p>
            <a:r>
              <a:rPr lang="en-US" dirty="0" smtClean="0"/>
              <a:t>Mid-Week Monitoring</a:t>
            </a:r>
            <a:endParaRPr lang="en-US"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724400"/>
            <a:ext cx="517922" cy="62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38020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a:xfrm rot="16200000">
            <a:off x="6533496" y="-1500164"/>
            <a:ext cx="640080" cy="4580931"/>
          </a:xfrm>
        </p:spPr>
        <p:txBody>
          <a:bodyPr>
            <a:normAutofit fontScale="90000"/>
          </a:bodyPr>
          <a:lstStyle/>
          <a:p>
            <a:r>
              <a:rPr lang="en-US" dirty="0" smtClean="0"/>
              <a:t>Monitoring Expected Growth</a:t>
            </a:r>
            <a:endParaRPr lang="en-US" dirty="0"/>
          </a:p>
        </p:txBody>
      </p:sp>
    </p:spTree>
    <p:extLst>
      <p:ext uri="{BB962C8B-B14F-4D97-AF65-F5344CB8AC3E}">
        <p14:creationId xmlns:p14="http://schemas.microsoft.com/office/powerpoint/2010/main" val="2681287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8155" t="6648" r="2109" b="3202"/>
          <a:stretch/>
        </p:blipFill>
        <p:spPr bwMode="auto">
          <a:xfrm>
            <a:off x="2061029" y="2249714"/>
            <a:ext cx="5384800" cy="364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08899" name="Rectangle 3"/>
          <p:cNvSpPr>
            <a:spLocks/>
          </p:cNvSpPr>
          <p:nvPr/>
        </p:nvSpPr>
        <p:spPr bwMode="auto">
          <a:xfrm>
            <a:off x="464344" y="1219200"/>
            <a:ext cx="5741789" cy="136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l">
              <a:lnSpc>
                <a:spcPct val="120000"/>
              </a:lnSpc>
            </a:pPr>
            <a:r>
              <a:rPr lang="en-US" sz="2500" dirty="0">
                <a:solidFill>
                  <a:srgbClr val="414141"/>
                </a:solidFill>
                <a:latin typeface="TradeGothicLH-Extended" charset="0"/>
                <a:ea typeface="TradeGothicLH-Extended" charset="0"/>
                <a:cs typeface="TradeGothicLH-Extended" charset="0"/>
                <a:sym typeface="TradeGothicLH-Extended" charset="0"/>
              </a:rPr>
              <a:t>The intelligent </a:t>
            </a:r>
            <a:r>
              <a:rPr lang="en-US" sz="2500" dirty="0" err="1">
                <a:solidFill>
                  <a:srgbClr val="414141"/>
                </a:solidFill>
                <a:latin typeface="TradeGothicLH-Extended" charset="0"/>
                <a:ea typeface="TradeGothicLH-Extended" charset="0"/>
                <a:cs typeface="TradeGothicLH-Extended" charset="0"/>
                <a:sym typeface="TradeGothicLH-Extended" charset="0"/>
              </a:rPr>
              <a:t>eReader</a:t>
            </a:r>
            <a:r>
              <a:rPr lang="en-US" sz="2500" dirty="0">
                <a:solidFill>
                  <a:srgbClr val="414141"/>
                </a:solidFill>
                <a:latin typeface="TradeGothicLH-Extended" charset="0"/>
                <a:ea typeface="TradeGothicLH-Extended" charset="0"/>
                <a:cs typeface="TradeGothicLH-Extended" charset="0"/>
                <a:sym typeface="TradeGothicLH-Extended" charset="0"/>
              </a:rPr>
              <a:t>...</a:t>
            </a:r>
          </a:p>
        </p:txBody>
      </p:sp>
      <p:sp>
        <p:nvSpPr>
          <p:cNvPr id="208900" name="Rectangle 4"/>
          <p:cNvSpPr>
            <a:spLocks/>
          </p:cNvSpPr>
          <p:nvPr/>
        </p:nvSpPr>
        <p:spPr bwMode="auto">
          <a:xfrm>
            <a:off x="1339454" y="1728192"/>
            <a:ext cx="7750969"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nSpc>
                <a:spcPct val="120000"/>
              </a:lnSpc>
            </a:pPr>
            <a:r>
              <a:rPr lang="en-US" sz="2500" dirty="0">
                <a:solidFill>
                  <a:srgbClr val="414141"/>
                </a:solidFill>
                <a:latin typeface="TradeGothicLH-Extended" charset="0"/>
                <a:ea typeface="TradeGothicLH-Extended" charset="0"/>
                <a:cs typeface="TradeGothicLH-Extended" charset="0"/>
                <a:sym typeface="TradeGothicLH-Extended" charset="0"/>
              </a:rPr>
              <a:t>...that changes the way students read</a:t>
            </a:r>
          </a:p>
        </p:txBody>
      </p:sp>
      <p:pic>
        <p:nvPicPr>
          <p:cNvPr id="2089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014" y="381001"/>
            <a:ext cx="4286250" cy="735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208905" name="Group 9"/>
          <p:cNvGrpSpPr>
            <a:grpSpLocks/>
          </p:cNvGrpSpPr>
          <p:nvPr/>
        </p:nvGrpSpPr>
        <p:grpSpPr bwMode="auto">
          <a:xfrm>
            <a:off x="4572000" y="0"/>
            <a:ext cx="4572000" cy="3429000"/>
            <a:chOff x="-24" y="-8"/>
            <a:chExt cx="4096" cy="3072"/>
          </a:xfrm>
        </p:grpSpPr>
        <p:sp>
          <p:nvSpPr>
            <p:cNvPr id="208903" name="Rectangle 7"/>
            <p:cNvSpPr>
              <a:spLocks/>
            </p:cNvSpPr>
            <p:nvPr/>
          </p:nvSpPr>
          <p:spPr bwMode="auto">
            <a:xfrm>
              <a:off x="-24" y="-8"/>
              <a:ext cx="4096" cy="3072"/>
            </a:xfrm>
            <a:prstGeom prst="rect">
              <a:avLst/>
            </a:prstGeom>
            <a:solidFill>
              <a:srgbClr val="F28D25"/>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208904" name="Rectangle 8"/>
            <p:cNvSpPr>
              <a:spLocks/>
            </p:cNvSpPr>
            <p:nvPr/>
          </p:nvSpPr>
          <p:spPr bwMode="auto">
            <a:xfrm>
              <a:off x="451" y="606"/>
              <a:ext cx="3032" cy="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nchor="ctr"/>
            <a:lstStyle/>
            <a:p>
              <a:pPr algn="ctr"/>
              <a:r>
                <a:rPr lang="en-US" sz="4800" dirty="0">
                  <a:solidFill>
                    <a:srgbClr val="FFFFFF"/>
                  </a:solidFill>
                  <a:ea typeface="Gill Sans" charset="0"/>
                  <a:cs typeface="Gill Sans" charset="0"/>
                </a:rPr>
                <a:t>HOW</a:t>
              </a:r>
            </a:p>
            <a:p>
              <a:pPr algn="ctr"/>
              <a:r>
                <a:rPr lang="en-US" sz="2400" dirty="0">
                  <a:solidFill>
                    <a:srgbClr val="FFFFFF"/>
                  </a:solidFill>
                  <a:latin typeface="Gill Sans MT" pitchFamily="34" charset="0"/>
                  <a:ea typeface="Gill Sans Light" charset="0"/>
                  <a:cs typeface="Gill Sans Light" charset="0"/>
                  <a:sym typeface="Gill Sans Light" charset="0"/>
                </a:rPr>
                <a:t>Students Read</a:t>
              </a:r>
            </a:p>
          </p:txBody>
        </p:sp>
      </p:grpSp>
      <p:grpSp>
        <p:nvGrpSpPr>
          <p:cNvPr id="208908" name="Group 12"/>
          <p:cNvGrpSpPr>
            <a:grpSpLocks/>
          </p:cNvGrpSpPr>
          <p:nvPr/>
        </p:nvGrpSpPr>
        <p:grpSpPr bwMode="auto">
          <a:xfrm>
            <a:off x="-8930" y="3429008"/>
            <a:ext cx="4580930" cy="3429001"/>
            <a:chOff x="0" y="-56"/>
            <a:chExt cx="4104" cy="3072"/>
          </a:xfrm>
        </p:grpSpPr>
        <p:sp>
          <p:nvSpPr>
            <p:cNvPr id="208906" name="Rectangle 10"/>
            <p:cNvSpPr>
              <a:spLocks/>
            </p:cNvSpPr>
            <p:nvPr/>
          </p:nvSpPr>
          <p:spPr bwMode="auto">
            <a:xfrm>
              <a:off x="0" y="-56"/>
              <a:ext cx="4104" cy="3072"/>
            </a:xfrm>
            <a:prstGeom prst="rect">
              <a:avLst/>
            </a:prstGeom>
            <a:solidFill>
              <a:srgbClr val="1A61AB"/>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208907" name="Rectangle 11"/>
            <p:cNvSpPr>
              <a:spLocks/>
            </p:cNvSpPr>
            <p:nvPr/>
          </p:nvSpPr>
          <p:spPr bwMode="auto">
            <a:xfrm>
              <a:off x="280" y="395"/>
              <a:ext cx="3352" cy="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nchor="ctr"/>
            <a:lstStyle/>
            <a:p>
              <a:pPr algn="ctr"/>
              <a:r>
                <a:rPr lang="en-US" sz="4800" dirty="0">
                  <a:solidFill>
                    <a:srgbClr val="FFFFFF"/>
                  </a:solidFill>
                  <a:ea typeface="Gill Sans" charset="0"/>
                  <a:cs typeface="Gill Sans" charset="0"/>
                </a:rPr>
                <a:t>WHAT</a:t>
              </a:r>
            </a:p>
            <a:p>
              <a:pPr algn="ctr"/>
              <a:r>
                <a:rPr lang="en-US" sz="2400" dirty="0">
                  <a:solidFill>
                    <a:srgbClr val="FFFFFF"/>
                  </a:solidFill>
                  <a:latin typeface="Gill Sans MT" pitchFamily="34" charset="0"/>
                  <a:ea typeface="Gill Sans Light" charset="0"/>
                  <a:cs typeface="Gill Sans Light" charset="0"/>
                  <a:sym typeface="Gill Sans Light" charset="0"/>
                </a:rPr>
                <a:t>Students are Capable of Reading</a:t>
              </a:r>
            </a:p>
          </p:txBody>
        </p:sp>
      </p:grpSp>
      <p:grpSp>
        <p:nvGrpSpPr>
          <p:cNvPr id="208911" name="Group 15"/>
          <p:cNvGrpSpPr>
            <a:grpSpLocks/>
          </p:cNvGrpSpPr>
          <p:nvPr/>
        </p:nvGrpSpPr>
        <p:grpSpPr bwMode="auto">
          <a:xfrm>
            <a:off x="4572473" y="3429008"/>
            <a:ext cx="4571535" cy="3420071"/>
            <a:chOff x="-24" y="-56"/>
            <a:chExt cx="4168" cy="3064"/>
          </a:xfrm>
        </p:grpSpPr>
        <p:sp>
          <p:nvSpPr>
            <p:cNvPr id="208909" name="Rectangle 13"/>
            <p:cNvSpPr>
              <a:spLocks/>
            </p:cNvSpPr>
            <p:nvPr/>
          </p:nvSpPr>
          <p:spPr bwMode="auto">
            <a:xfrm>
              <a:off x="-24" y="-56"/>
              <a:ext cx="4168" cy="3064"/>
            </a:xfrm>
            <a:prstGeom prst="rect">
              <a:avLst/>
            </a:prstGeom>
            <a:solidFill>
              <a:srgbClr val="6FA22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208910" name="Rectangle 14"/>
            <p:cNvSpPr>
              <a:spLocks/>
            </p:cNvSpPr>
            <p:nvPr/>
          </p:nvSpPr>
          <p:spPr bwMode="auto">
            <a:xfrm>
              <a:off x="459" y="796"/>
              <a:ext cx="3032" cy="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nchor="ctr"/>
            <a:lstStyle/>
            <a:p>
              <a:pPr algn="ctr"/>
              <a:r>
                <a:rPr lang="en-US" sz="4800" dirty="0">
                  <a:solidFill>
                    <a:srgbClr val="FFFFFF"/>
                  </a:solidFill>
                  <a:ea typeface="Gill Sans" charset="0"/>
                  <a:cs typeface="Gill Sans" charset="0"/>
                </a:rPr>
                <a:t>WHY</a:t>
              </a:r>
            </a:p>
            <a:p>
              <a:pPr algn="ctr"/>
              <a:r>
                <a:rPr lang="en-US" sz="2400" dirty="0">
                  <a:solidFill>
                    <a:srgbClr val="FFFFFF"/>
                  </a:solidFill>
                  <a:latin typeface="Gill Sans MT" pitchFamily="34" charset="0"/>
                  <a:ea typeface="Gill Sans Light" charset="0"/>
                  <a:cs typeface="Gill Sans Light" charset="0"/>
                  <a:sym typeface="Gill Sans Light" charset="0"/>
                </a:rPr>
                <a:t>Students Read</a:t>
              </a:r>
            </a:p>
          </p:txBody>
        </p:sp>
      </p:grpSp>
      <p:grpSp>
        <p:nvGrpSpPr>
          <p:cNvPr id="2" name="Group 1"/>
          <p:cNvGrpSpPr/>
          <p:nvPr/>
        </p:nvGrpSpPr>
        <p:grpSpPr>
          <a:xfrm>
            <a:off x="-8930" y="13699"/>
            <a:ext cx="4580930" cy="3429001"/>
            <a:chOff x="-8930" y="13691"/>
            <a:chExt cx="4580930" cy="3429001"/>
          </a:xfrm>
        </p:grpSpPr>
        <p:sp>
          <p:nvSpPr>
            <p:cNvPr id="16" name="Rectangle 10"/>
            <p:cNvSpPr>
              <a:spLocks/>
            </p:cNvSpPr>
            <p:nvPr/>
          </p:nvSpPr>
          <p:spPr bwMode="auto">
            <a:xfrm>
              <a:off x="-8930" y="13691"/>
              <a:ext cx="4580930" cy="3429001"/>
            </a:xfrm>
            <a:prstGeom prst="rect">
              <a:avLst/>
            </a:prstGeom>
            <a:solidFill>
              <a:srgbClr val="FFFFFF"/>
            </a:solidFill>
            <a:ln>
              <a:noFill/>
            </a:ln>
            <a:extLst/>
          </p:spPr>
          <p:txBody>
            <a:bodyPr lIns="0" tIns="0" rIns="0" bIns="0"/>
            <a:lstStyle/>
            <a:p>
              <a:endParaRPr lang="en-US"/>
            </a:p>
          </p:txBody>
        </p:sp>
        <p:pic>
          <p:nvPicPr>
            <p:cNvPr id="15" name="Picture 6"/>
            <p:cNvPicPr>
              <a:picLocks noChangeAspect="1" noChangeArrowheads="1"/>
            </p:cNvPicPr>
            <p:nvPr/>
          </p:nvPicPr>
          <p:blipFill>
            <a:blip r:embed="rId5">
              <a:extLst>
                <a:ext uri="{28A0092B-C50C-407E-A947-70E740481C1C}">
                  <a14:useLocalDpi xmlns:a14="http://schemas.microsoft.com/office/drawing/2010/main" val="0"/>
                </a:ext>
              </a:extLst>
            </a:blip>
            <a:srcRect l="14424" t="7555" r="21602" b="28658"/>
            <a:stretch>
              <a:fillRect/>
            </a:stretch>
          </p:blipFill>
          <p:spPr bwMode="auto">
            <a:xfrm rot="737656">
              <a:off x="1204742" y="677286"/>
              <a:ext cx="2312789" cy="228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Tree>
    <p:extLst>
      <p:ext uri="{BB962C8B-B14F-4D97-AF65-F5344CB8AC3E}">
        <p14:creationId xmlns:p14="http://schemas.microsoft.com/office/powerpoint/2010/main" val="366879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08905"/>
                                        </p:tgtEl>
                                        <p:attrNameLst>
                                          <p:attrName>style.visibility</p:attrName>
                                        </p:attrNameLst>
                                      </p:cBhvr>
                                      <p:to>
                                        <p:strVal val="visible"/>
                                      </p:to>
                                    </p:set>
                                    <p:anim calcmode="lin" valueType="num">
                                      <p:cBhvr>
                                        <p:cTn id="7" dur="500" fill="hold"/>
                                        <p:tgtEl>
                                          <p:spTgt spid="208905"/>
                                        </p:tgtEl>
                                        <p:attrNameLst>
                                          <p:attrName>ppt_w</p:attrName>
                                        </p:attrNameLst>
                                      </p:cBhvr>
                                      <p:tavLst>
                                        <p:tav tm="0">
                                          <p:val>
                                            <p:fltVal val="0"/>
                                          </p:val>
                                        </p:tav>
                                        <p:tav tm="100000">
                                          <p:val>
                                            <p:strVal val="#ppt_w"/>
                                          </p:val>
                                        </p:tav>
                                      </p:tavLst>
                                    </p:anim>
                                    <p:anim calcmode="lin" valueType="num">
                                      <p:cBhvr>
                                        <p:cTn id="8" dur="500" fill="hold"/>
                                        <p:tgtEl>
                                          <p:spTgt spid="208905"/>
                                        </p:tgtEl>
                                        <p:attrNameLst>
                                          <p:attrName>ppt_h</p:attrName>
                                        </p:attrNameLst>
                                      </p:cBhvr>
                                      <p:tavLst>
                                        <p:tav tm="0">
                                          <p:val>
                                            <p:fltVal val="0"/>
                                          </p:val>
                                        </p:tav>
                                        <p:tav tm="100000">
                                          <p:val>
                                            <p:strVal val="#ppt_h"/>
                                          </p:val>
                                        </p:tav>
                                      </p:tavLst>
                                    </p:anim>
                                    <p:animEffect transition="in" filter="fade">
                                      <p:cBhvr>
                                        <p:cTn id="9" dur="500"/>
                                        <p:tgtEl>
                                          <p:spTgt spid="20890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8911"/>
                                        </p:tgtEl>
                                        <p:attrNameLst>
                                          <p:attrName>style.visibility</p:attrName>
                                        </p:attrNameLst>
                                      </p:cBhvr>
                                      <p:to>
                                        <p:strVal val="visible"/>
                                      </p:to>
                                    </p:set>
                                    <p:anim calcmode="lin" valueType="num">
                                      <p:cBhvr>
                                        <p:cTn id="14" dur="500" fill="hold"/>
                                        <p:tgtEl>
                                          <p:spTgt spid="208911"/>
                                        </p:tgtEl>
                                        <p:attrNameLst>
                                          <p:attrName>ppt_w</p:attrName>
                                        </p:attrNameLst>
                                      </p:cBhvr>
                                      <p:tavLst>
                                        <p:tav tm="0">
                                          <p:val>
                                            <p:fltVal val="0"/>
                                          </p:val>
                                        </p:tav>
                                        <p:tav tm="100000">
                                          <p:val>
                                            <p:strVal val="#ppt_w"/>
                                          </p:val>
                                        </p:tav>
                                      </p:tavLst>
                                    </p:anim>
                                    <p:anim calcmode="lin" valueType="num">
                                      <p:cBhvr>
                                        <p:cTn id="15" dur="500" fill="hold"/>
                                        <p:tgtEl>
                                          <p:spTgt spid="208911"/>
                                        </p:tgtEl>
                                        <p:attrNameLst>
                                          <p:attrName>ppt_h</p:attrName>
                                        </p:attrNameLst>
                                      </p:cBhvr>
                                      <p:tavLst>
                                        <p:tav tm="0">
                                          <p:val>
                                            <p:fltVal val="0"/>
                                          </p:val>
                                        </p:tav>
                                        <p:tav tm="100000">
                                          <p:val>
                                            <p:strVal val="#ppt_h"/>
                                          </p:val>
                                        </p:tav>
                                      </p:tavLst>
                                    </p:anim>
                                    <p:animEffect transition="in" filter="fade">
                                      <p:cBhvr>
                                        <p:cTn id="16" dur="500"/>
                                        <p:tgtEl>
                                          <p:spTgt spid="208911"/>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08908"/>
                                        </p:tgtEl>
                                        <p:attrNameLst>
                                          <p:attrName>style.visibility</p:attrName>
                                        </p:attrNameLst>
                                      </p:cBhvr>
                                      <p:to>
                                        <p:strVal val="visible"/>
                                      </p:to>
                                    </p:set>
                                    <p:anim calcmode="lin" valueType="num">
                                      <p:cBhvr>
                                        <p:cTn id="21" dur="500" fill="hold"/>
                                        <p:tgtEl>
                                          <p:spTgt spid="208908"/>
                                        </p:tgtEl>
                                        <p:attrNameLst>
                                          <p:attrName>ppt_w</p:attrName>
                                        </p:attrNameLst>
                                      </p:cBhvr>
                                      <p:tavLst>
                                        <p:tav tm="0">
                                          <p:val>
                                            <p:fltVal val="0"/>
                                          </p:val>
                                        </p:tav>
                                        <p:tav tm="100000">
                                          <p:val>
                                            <p:strVal val="#ppt_w"/>
                                          </p:val>
                                        </p:tav>
                                      </p:tavLst>
                                    </p:anim>
                                    <p:anim calcmode="lin" valueType="num">
                                      <p:cBhvr>
                                        <p:cTn id="22" dur="500" fill="hold"/>
                                        <p:tgtEl>
                                          <p:spTgt spid="208908"/>
                                        </p:tgtEl>
                                        <p:attrNameLst>
                                          <p:attrName>ppt_h</p:attrName>
                                        </p:attrNameLst>
                                      </p:cBhvr>
                                      <p:tavLst>
                                        <p:tav tm="0">
                                          <p:val>
                                            <p:fltVal val="0"/>
                                          </p:val>
                                        </p:tav>
                                        <p:tav tm="100000">
                                          <p:val>
                                            <p:strVal val="#ppt_h"/>
                                          </p:val>
                                        </p:tav>
                                      </p:tavLst>
                                    </p:anim>
                                    <p:animEffect transition="in" filter="fade">
                                      <p:cBhvr>
                                        <p:cTn id="23" dur="500"/>
                                        <p:tgtEl>
                                          <p:spTgt spid="208908"/>
                                        </p:tgtEl>
                                      </p:cBhvr>
                                    </p:animEffect>
                                  </p:childTnLst>
                                </p:cTn>
                              </p:par>
                            </p:childTnLst>
                          </p:cTn>
                        </p:par>
                        <p:par>
                          <p:cTn id="24" fill="hold">
                            <p:stCondLst>
                              <p:cond delay="5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825" name="Picture 1"/>
          <p:cNvPicPr>
            <a:picLocks noChangeArrowheads="1"/>
          </p:cNvPicPr>
          <p:nvPr/>
        </p:nvPicPr>
        <p:blipFill rotWithShape="1">
          <a:blip r:embed="rId2">
            <a:extLst>
              <a:ext uri="{28A0092B-C50C-407E-A947-70E740481C1C}">
                <a14:useLocalDpi xmlns:a14="http://schemas.microsoft.com/office/drawing/2010/main" val="0"/>
              </a:ext>
            </a:extLst>
          </a:blip>
          <a:srcRect r="14381"/>
          <a:stretch/>
        </p:blipFill>
        <p:spPr bwMode="auto">
          <a:xfrm>
            <a:off x="0" y="1437680"/>
            <a:ext cx="9144000" cy="542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Effectiveness</a:t>
            </a:r>
            <a:endParaRPr lang="en-US" dirty="0"/>
          </a:p>
        </p:txBody>
      </p:sp>
      <p:sp>
        <p:nvSpPr>
          <p:cNvPr id="6" name="Rectangle 2"/>
          <p:cNvSpPr>
            <a:spLocks/>
          </p:cNvSpPr>
          <p:nvPr/>
        </p:nvSpPr>
        <p:spPr bwMode="auto">
          <a:xfrm>
            <a:off x="3154680" y="1056130"/>
            <a:ext cx="2800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sz="2400" dirty="0">
                <a:solidFill>
                  <a:srgbClr val="626161"/>
                </a:solidFill>
                <a:ea typeface="Gill Sans" charset="0"/>
                <a:cs typeface="Gill Sans" charset="0"/>
              </a:rPr>
              <a:t>L2L: Links to Learning </a:t>
            </a:r>
          </a:p>
        </p:txBody>
      </p:sp>
    </p:spTree>
    <p:extLst>
      <p:ext uri="{BB962C8B-B14F-4D97-AF65-F5344CB8AC3E}">
        <p14:creationId xmlns:p14="http://schemas.microsoft.com/office/powerpoint/2010/main" val="4126539879"/>
      </p:ext>
    </p:extLst>
  </p:cSld>
  <p:clrMapOvr>
    <a:masterClrMapping/>
  </p:clrMapOvr>
  <p:transition spd="med">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06849" name="Picture 1"/>
          <p:cNvPicPr>
            <a:picLocks noChangeArrowheads="1"/>
          </p:cNvPicPr>
          <p:nvPr/>
        </p:nvPicPr>
        <p:blipFill rotWithShape="1">
          <a:blip r:embed="rId2">
            <a:extLst>
              <a:ext uri="{28A0092B-C50C-407E-A947-70E740481C1C}">
                <a14:useLocalDpi xmlns:a14="http://schemas.microsoft.com/office/drawing/2010/main" val="0"/>
              </a:ext>
            </a:extLst>
          </a:blip>
          <a:srcRect r="833"/>
          <a:stretch/>
        </p:blipFill>
        <p:spPr bwMode="auto">
          <a:xfrm>
            <a:off x="45720" y="1479724"/>
            <a:ext cx="9067800" cy="499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Effectiveness</a:t>
            </a:r>
            <a:endParaRPr lang="en-US" dirty="0"/>
          </a:p>
        </p:txBody>
      </p:sp>
      <p:sp>
        <p:nvSpPr>
          <p:cNvPr id="6" name="Rectangle 2"/>
          <p:cNvSpPr>
            <a:spLocks/>
          </p:cNvSpPr>
          <p:nvPr/>
        </p:nvSpPr>
        <p:spPr bwMode="auto">
          <a:xfrm>
            <a:off x="3154680" y="1056130"/>
            <a:ext cx="2800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sz="2400" dirty="0">
                <a:solidFill>
                  <a:srgbClr val="626161"/>
                </a:solidFill>
                <a:ea typeface="Gill Sans" charset="0"/>
                <a:cs typeface="Gill Sans" charset="0"/>
              </a:rPr>
              <a:t>L2L: Links to Learning </a:t>
            </a:r>
          </a:p>
        </p:txBody>
      </p:sp>
    </p:spTree>
    <p:extLst>
      <p:ext uri="{BB962C8B-B14F-4D97-AF65-F5344CB8AC3E}">
        <p14:creationId xmlns:p14="http://schemas.microsoft.com/office/powerpoint/2010/main" val="2846554621"/>
      </p:ext>
    </p:extLst>
  </p:cSld>
  <p:clrMapOvr>
    <a:masterClrMapping/>
  </p:clrMapOvr>
  <p:transition spd="med">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874" name="Rectangle 2"/>
          <p:cNvSpPr>
            <a:spLocks/>
          </p:cNvSpPr>
          <p:nvPr/>
        </p:nvSpPr>
        <p:spPr bwMode="auto">
          <a:xfrm>
            <a:off x="3154680" y="1056130"/>
            <a:ext cx="2800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sz="2400" dirty="0">
                <a:solidFill>
                  <a:srgbClr val="626161"/>
                </a:solidFill>
                <a:ea typeface="Gill Sans" charset="0"/>
                <a:cs typeface="Gill Sans" charset="0"/>
              </a:rPr>
              <a:t>L2L: Links to Learning </a:t>
            </a:r>
          </a:p>
        </p:txBody>
      </p:sp>
      <p:pic>
        <p:nvPicPr>
          <p:cNvPr id="207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56" y="1571625"/>
            <a:ext cx="8813602" cy="499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Effectiveness</a:t>
            </a:r>
            <a:endParaRPr lang="en-US" dirty="0"/>
          </a:p>
        </p:txBody>
      </p:sp>
    </p:spTree>
    <p:extLst>
      <p:ext uri="{BB962C8B-B14F-4D97-AF65-F5344CB8AC3E}">
        <p14:creationId xmlns:p14="http://schemas.microsoft.com/office/powerpoint/2010/main" val="2605485131"/>
      </p:ext>
    </p:extLst>
  </p:cSld>
  <p:clrMapOvr>
    <a:masterClrMapping/>
  </p:clrMapOvr>
  <p:transition spd="med">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a:t>
            </a:r>
            <a:r>
              <a:rPr lang="en-US" smtClean="0"/>
              <a:t>Seat License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31370001"/>
              </p:ext>
            </p:extLst>
          </p:nvPr>
        </p:nvGraphicFramePr>
        <p:xfrm>
          <a:off x="457200" y="2501900"/>
          <a:ext cx="8229600" cy="3337560"/>
        </p:xfrm>
        <a:graphic>
          <a:graphicData uri="http://schemas.openxmlformats.org/drawingml/2006/table">
            <a:tbl>
              <a:tblPr firstRow="1" firstCol="1" bandRow="1">
                <a:tableStyleId>{00A15C55-8517-42AA-B614-E9B94910E393}</a:tableStyleId>
              </a:tblPr>
              <a:tblGrid>
                <a:gridCol w="2743200"/>
                <a:gridCol w="1828800"/>
                <a:gridCol w="1828800"/>
                <a:gridCol w="1828800"/>
              </a:tblGrid>
              <a:tr h="370840">
                <a:tc>
                  <a:txBody>
                    <a:bodyPr/>
                    <a:lstStyle/>
                    <a:p>
                      <a:r>
                        <a:rPr lang="en-US" dirty="0" smtClean="0"/>
                        <a:t># Single Seats</a:t>
                      </a:r>
                      <a:endParaRPr lang="en-US" dirty="0"/>
                    </a:p>
                  </a:txBody>
                  <a:tcPr/>
                </a:tc>
                <a:tc>
                  <a:txBody>
                    <a:bodyPr/>
                    <a:lstStyle/>
                    <a:p>
                      <a:pPr algn="ctr"/>
                      <a:r>
                        <a:rPr lang="en-US" dirty="0" smtClean="0"/>
                        <a:t>50</a:t>
                      </a:r>
                      <a:endParaRPr lang="en-US" dirty="0"/>
                    </a:p>
                  </a:txBody>
                  <a:tcPr/>
                </a:tc>
                <a:tc>
                  <a:txBody>
                    <a:bodyPr/>
                    <a:lstStyle/>
                    <a:p>
                      <a:pPr algn="ctr"/>
                      <a:r>
                        <a:rPr lang="en-US" dirty="0" smtClean="0"/>
                        <a:t>150</a:t>
                      </a:r>
                      <a:endParaRPr lang="en-US" dirty="0"/>
                    </a:p>
                  </a:txBody>
                  <a:tcPr/>
                </a:tc>
                <a:tc>
                  <a:txBody>
                    <a:bodyPr/>
                    <a:lstStyle/>
                    <a:p>
                      <a:pPr algn="ctr"/>
                      <a:r>
                        <a:rPr lang="en-US" dirty="0" smtClean="0"/>
                        <a:t>300</a:t>
                      </a:r>
                      <a:endParaRPr lang="en-US" dirty="0"/>
                    </a:p>
                  </a:txBody>
                  <a:tcPr/>
                </a:tc>
              </a:tr>
              <a:tr h="370840">
                <a:tc>
                  <a:txBody>
                    <a:bodyPr/>
                    <a:lstStyle/>
                    <a:p>
                      <a:endParaRPr lang="en-US" dirty="0"/>
                    </a:p>
                  </a:txBody>
                  <a:tcPr>
                    <a:solidFill>
                      <a:schemeClr val="bg1"/>
                    </a:solidFill>
                  </a:tcPr>
                </a:tc>
                <a:tc>
                  <a:txBody>
                    <a:bodyPr/>
                    <a:lstStyle/>
                    <a:p>
                      <a:pPr algn="r"/>
                      <a:endParaRPr lang="en-US" dirty="0"/>
                    </a:p>
                  </a:txBody>
                  <a:tcPr marR="457200">
                    <a:solidFill>
                      <a:schemeClr val="bg1"/>
                    </a:solidFill>
                  </a:tcPr>
                </a:tc>
                <a:tc>
                  <a:txBody>
                    <a:bodyPr/>
                    <a:lstStyle/>
                    <a:p>
                      <a:pPr algn="r"/>
                      <a:endParaRPr lang="en-US" dirty="0"/>
                    </a:p>
                  </a:txBody>
                  <a:tcPr marR="457200">
                    <a:solidFill>
                      <a:schemeClr val="bg1"/>
                    </a:solidFill>
                  </a:tcPr>
                </a:tc>
                <a:tc>
                  <a:txBody>
                    <a:bodyPr/>
                    <a:lstStyle/>
                    <a:p>
                      <a:pPr algn="r"/>
                      <a:endParaRPr lang="en-US" dirty="0"/>
                    </a:p>
                  </a:txBody>
                  <a:tcPr marR="457200">
                    <a:solidFill>
                      <a:schemeClr val="bg1"/>
                    </a:solidFill>
                  </a:tcPr>
                </a:tc>
              </a:tr>
              <a:tr h="370840">
                <a:tc>
                  <a:txBody>
                    <a:bodyPr/>
                    <a:lstStyle/>
                    <a:p>
                      <a:r>
                        <a:rPr lang="en-US" dirty="0" smtClean="0"/>
                        <a:t>1 year TOTAL</a:t>
                      </a:r>
                      <a:endParaRPr lang="en-US" dirty="0"/>
                    </a:p>
                  </a:txBody>
                  <a:tcPr/>
                </a:tc>
                <a:tc>
                  <a:txBody>
                    <a:bodyPr/>
                    <a:lstStyle/>
                    <a:p>
                      <a:pPr algn="r"/>
                      <a:r>
                        <a:rPr lang="en-US" b="1" dirty="0" smtClean="0"/>
                        <a:t>$3,933</a:t>
                      </a:r>
                      <a:endParaRPr lang="en-US" b="1" dirty="0"/>
                    </a:p>
                  </a:txBody>
                  <a:tcPr marR="457200"/>
                </a:tc>
                <a:tc>
                  <a:txBody>
                    <a:bodyPr/>
                    <a:lstStyle/>
                    <a:p>
                      <a:pPr algn="r"/>
                      <a:r>
                        <a:rPr lang="en-US" b="1" dirty="0" smtClean="0"/>
                        <a:t>$8,089</a:t>
                      </a:r>
                      <a:endParaRPr lang="en-US" b="1" dirty="0"/>
                    </a:p>
                  </a:txBody>
                  <a:tcPr marR="457200"/>
                </a:tc>
                <a:tc>
                  <a:txBody>
                    <a:bodyPr/>
                    <a:lstStyle/>
                    <a:p>
                      <a:pPr algn="r"/>
                      <a:r>
                        <a:rPr lang="en-US" b="1" dirty="0" smtClean="0"/>
                        <a:t>$12,290</a:t>
                      </a:r>
                      <a:endParaRPr lang="en-US" b="1" dirty="0"/>
                    </a:p>
                  </a:txBody>
                  <a:tcPr marR="457200"/>
                </a:tc>
              </a:tr>
              <a:tr h="370840">
                <a:tc>
                  <a:txBody>
                    <a:bodyPr/>
                    <a:lstStyle/>
                    <a:p>
                      <a:endParaRPr lang="en-US" dirty="0"/>
                    </a:p>
                  </a:txBody>
                  <a:tcPr>
                    <a:solidFill>
                      <a:schemeClr val="bg1"/>
                    </a:solidFill>
                  </a:tcPr>
                </a:tc>
                <a:tc>
                  <a:txBody>
                    <a:bodyPr/>
                    <a:lstStyle/>
                    <a:p>
                      <a:pPr algn="r"/>
                      <a:endParaRPr lang="en-US" b="1" dirty="0"/>
                    </a:p>
                  </a:txBody>
                  <a:tcPr marR="457200">
                    <a:solidFill>
                      <a:schemeClr val="bg1"/>
                    </a:solidFill>
                  </a:tcPr>
                </a:tc>
                <a:tc>
                  <a:txBody>
                    <a:bodyPr/>
                    <a:lstStyle/>
                    <a:p>
                      <a:pPr algn="r"/>
                      <a:endParaRPr lang="en-US" b="1" dirty="0"/>
                    </a:p>
                  </a:txBody>
                  <a:tcPr marR="457200">
                    <a:solidFill>
                      <a:schemeClr val="bg1"/>
                    </a:solidFill>
                  </a:tcPr>
                </a:tc>
                <a:tc>
                  <a:txBody>
                    <a:bodyPr/>
                    <a:lstStyle/>
                    <a:p>
                      <a:pPr algn="r"/>
                      <a:endParaRPr lang="en-US" b="1" dirty="0"/>
                    </a:p>
                  </a:txBody>
                  <a:tcPr marR="457200">
                    <a:solidFill>
                      <a:schemeClr val="bg1"/>
                    </a:solidFill>
                  </a:tcPr>
                </a:tc>
              </a:tr>
              <a:tr h="370840">
                <a:tc>
                  <a:txBody>
                    <a:bodyPr/>
                    <a:lstStyle/>
                    <a:p>
                      <a:r>
                        <a:rPr lang="en-US" dirty="0" smtClean="0"/>
                        <a:t>3 year TOTAL</a:t>
                      </a:r>
                      <a:endParaRPr lang="en-US" dirty="0"/>
                    </a:p>
                  </a:txBody>
                  <a:tcPr/>
                </a:tc>
                <a:tc>
                  <a:txBody>
                    <a:bodyPr/>
                    <a:lstStyle/>
                    <a:p>
                      <a:pPr algn="r"/>
                      <a:r>
                        <a:rPr lang="en-US" b="1" dirty="0" smtClean="0"/>
                        <a:t>$8,168</a:t>
                      </a:r>
                      <a:endParaRPr lang="en-US" b="1" dirty="0"/>
                    </a:p>
                  </a:txBody>
                  <a:tcPr marR="457200"/>
                </a:tc>
                <a:tc>
                  <a:txBody>
                    <a:bodyPr/>
                    <a:lstStyle/>
                    <a:p>
                      <a:pPr algn="r"/>
                      <a:r>
                        <a:rPr lang="en-US" b="1" dirty="0" smtClean="0"/>
                        <a:t>$16,799</a:t>
                      </a:r>
                      <a:endParaRPr lang="en-US" b="1" dirty="0"/>
                    </a:p>
                  </a:txBody>
                  <a:tcPr marR="457200"/>
                </a:tc>
                <a:tc>
                  <a:txBody>
                    <a:bodyPr/>
                    <a:lstStyle/>
                    <a:p>
                      <a:pPr algn="r"/>
                      <a:r>
                        <a:rPr lang="en-US" b="1" dirty="0" smtClean="0"/>
                        <a:t>$25,526</a:t>
                      </a:r>
                      <a:endParaRPr lang="en-US" b="1" dirty="0"/>
                    </a:p>
                  </a:txBody>
                  <a:tcPr marR="457200"/>
                </a:tc>
              </a:tr>
              <a:tr h="370840">
                <a:tc>
                  <a:txBody>
                    <a:bodyPr/>
                    <a:lstStyle/>
                    <a:p>
                      <a:endParaRPr lang="en-US" dirty="0"/>
                    </a:p>
                  </a:txBody>
                  <a:tcPr>
                    <a:solidFill>
                      <a:schemeClr val="bg1"/>
                    </a:solidFill>
                  </a:tcPr>
                </a:tc>
                <a:tc>
                  <a:txBody>
                    <a:bodyPr/>
                    <a:lstStyle/>
                    <a:p>
                      <a:pPr algn="r"/>
                      <a:endParaRPr lang="en-US" b="1" dirty="0"/>
                    </a:p>
                  </a:txBody>
                  <a:tcPr marR="457200">
                    <a:solidFill>
                      <a:schemeClr val="bg1"/>
                    </a:solidFill>
                  </a:tcPr>
                </a:tc>
                <a:tc>
                  <a:txBody>
                    <a:bodyPr/>
                    <a:lstStyle/>
                    <a:p>
                      <a:pPr algn="r"/>
                      <a:endParaRPr lang="en-US" b="1" dirty="0"/>
                    </a:p>
                  </a:txBody>
                  <a:tcPr marR="457200">
                    <a:solidFill>
                      <a:schemeClr val="bg1"/>
                    </a:solidFill>
                  </a:tcPr>
                </a:tc>
                <a:tc>
                  <a:txBody>
                    <a:bodyPr/>
                    <a:lstStyle/>
                    <a:p>
                      <a:pPr algn="r"/>
                      <a:endParaRPr lang="en-US" b="1" dirty="0"/>
                    </a:p>
                  </a:txBody>
                  <a:tcPr marR="457200">
                    <a:solidFill>
                      <a:schemeClr val="bg1"/>
                    </a:solidFill>
                  </a:tcPr>
                </a:tc>
              </a:tr>
              <a:tr h="370840">
                <a:tc>
                  <a:txBody>
                    <a:bodyPr/>
                    <a:lstStyle/>
                    <a:p>
                      <a:r>
                        <a:rPr lang="en-US" dirty="0" smtClean="0"/>
                        <a:t>Annualized 3 year $</a:t>
                      </a:r>
                      <a:endParaRPr lang="en-US" dirty="0"/>
                    </a:p>
                  </a:txBody>
                  <a:tcPr/>
                </a:tc>
                <a:tc>
                  <a:txBody>
                    <a:bodyPr/>
                    <a:lstStyle/>
                    <a:p>
                      <a:pPr algn="r"/>
                      <a:r>
                        <a:rPr lang="en-US" b="1" dirty="0" smtClean="0"/>
                        <a:t>$2,723</a:t>
                      </a:r>
                      <a:endParaRPr lang="en-US" b="1" dirty="0"/>
                    </a:p>
                  </a:txBody>
                  <a:tcPr marR="457200"/>
                </a:tc>
                <a:tc>
                  <a:txBody>
                    <a:bodyPr/>
                    <a:lstStyle/>
                    <a:p>
                      <a:pPr algn="r"/>
                      <a:r>
                        <a:rPr lang="en-US" b="1" dirty="0" smtClean="0"/>
                        <a:t>$5,600</a:t>
                      </a:r>
                      <a:endParaRPr lang="en-US" b="1" dirty="0"/>
                    </a:p>
                  </a:txBody>
                  <a:tcPr marR="457200"/>
                </a:tc>
                <a:tc>
                  <a:txBody>
                    <a:bodyPr/>
                    <a:lstStyle/>
                    <a:p>
                      <a:pPr algn="r"/>
                      <a:r>
                        <a:rPr lang="en-US" b="1" dirty="0" smtClean="0"/>
                        <a:t>$8,509</a:t>
                      </a:r>
                      <a:endParaRPr lang="en-US" b="1" dirty="0"/>
                    </a:p>
                  </a:txBody>
                  <a:tcPr marR="457200"/>
                </a:tc>
              </a:tr>
              <a:tr h="370840">
                <a:tc>
                  <a:txBody>
                    <a:bodyPr/>
                    <a:lstStyle/>
                    <a:p>
                      <a:endParaRPr lang="en-US" dirty="0"/>
                    </a:p>
                  </a:txBody>
                  <a:tcPr>
                    <a:solidFill>
                      <a:schemeClr val="bg1"/>
                    </a:solidFill>
                  </a:tcPr>
                </a:tc>
                <a:tc>
                  <a:txBody>
                    <a:bodyPr/>
                    <a:lstStyle/>
                    <a:p>
                      <a:pPr algn="r"/>
                      <a:endParaRPr lang="en-US" b="1" dirty="0"/>
                    </a:p>
                  </a:txBody>
                  <a:tcPr marR="457200">
                    <a:solidFill>
                      <a:schemeClr val="bg1"/>
                    </a:solidFill>
                  </a:tcPr>
                </a:tc>
                <a:tc>
                  <a:txBody>
                    <a:bodyPr/>
                    <a:lstStyle/>
                    <a:p>
                      <a:pPr algn="r"/>
                      <a:endParaRPr lang="en-US" b="1" dirty="0"/>
                    </a:p>
                  </a:txBody>
                  <a:tcPr marR="457200">
                    <a:solidFill>
                      <a:schemeClr val="bg1"/>
                    </a:solidFill>
                  </a:tcPr>
                </a:tc>
                <a:tc>
                  <a:txBody>
                    <a:bodyPr/>
                    <a:lstStyle/>
                    <a:p>
                      <a:pPr algn="r"/>
                      <a:endParaRPr lang="en-US" b="1" dirty="0"/>
                    </a:p>
                  </a:txBody>
                  <a:tcPr marR="457200">
                    <a:solidFill>
                      <a:schemeClr val="bg1"/>
                    </a:solidFill>
                  </a:tcPr>
                </a:tc>
              </a:tr>
              <a:tr h="370840">
                <a:tc>
                  <a:txBody>
                    <a:bodyPr/>
                    <a:lstStyle/>
                    <a:p>
                      <a:r>
                        <a:rPr lang="en-US" dirty="0" smtClean="0"/>
                        <a:t>Cost/Student 3 year</a:t>
                      </a:r>
                      <a:endParaRPr lang="en-US" dirty="0"/>
                    </a:p>
                  </a:txBody>
                  <a:tcPr/>
                </a:tc>
                <a:tc>
                  <a:txBody>
                    <a:bodyPr/>
                    <a:lstStyle/>
                    <a:p>
                      <a:pPr algn="r"/>
                      <a:r>
                        <a:rPr lang="en-US" b="1" dirty="0" smtClean="0"/>
                        <a:t>$54</a:t>
                      </a:r>
                      <a:endParaRPr lang="en-US" b="1" dirty="0"/>
                    </a:p>
                  </a:txBody>
                  <a:tcPr marR="457200"/>
                </a:tc>
                <a:tc>
                  <a:txBody>
                    <a:bodyPr/>
                    <a:lstStyle/>
                    <a:p>
                      <a:pPr algn="r"/>
                      <a:r>
                        <a:rPr lang="en-US" b="1" dirty="0" smtClean="0"/>
                        <a:t>$37</a:t>
                      </a:r>
                      <a:endParaRPr lang="en-US" b="1" dirty="0"/>
                    </a:p>
                  </a:txBody>
                  <a:tcPr marR="457200"/>
                </a:tc>
                <a:tc>
                  <a:txBody>
                    <a:bodyPr/>
                    <a:lstStyle/>
                    <a:p>
                      <a:pPr algn="r"/>
                      <a:r>
                        <a:rPr lang="en-US" b="1" dirty="0" smtClean="0"/>
                        <a:t>$28</a:t>
                      </a:r>
                      <a:endParaRPr lang="en-US" b="1" dirty="0"/>
                    </a:p>
                  </a:txBody>
                  <a:tcPr marR="457200"/>
                </a:tc>
              </a:tr>
            </a:tbl>
          </a:graphicData>
        </a:graphic>
      </p:graphicFrame>
      <p:sp>
        <p:nvSpPr>
          <p:cNvPr id="5" name="TextBox 4"/>
          <p:cNvSpPr txBox="1"/>
          <p:nvPr/>
        </p:nvSpPr>
        <p:spPr>
          <a:xfrm>
            <a:off x="457200" y="1447800"/>
            <a:ext cx="8229600" cy="830997"/>
          </a:xfrm>
          <a:prstGeom prst="rect">
            <a:avLst/>
          </a:prstGeom>
          <a:noFill/>
        </p:spPr>
        <p:txBody>
          <a:bodyPr wrap="square" rtlCol="0">
            <a:spAutoFit/>
          </a:bodyPr>
          <a:lstStyle/>
          <a:p>
            <a:pPr algn="ctr"/>
            <a:r>
              <a:rPr lang="en-US" sz="2400" dirty="0" smtClean="0"/>
              <a:t>Single-Seat Subscriptions, K-12. Includes Professional Development, Implementation, and Technical Support</a:t>
            </a:r>
            <a:endParaRPr lang="en-US" sz="2400" dirty="0"/>
          </a:p>
        </p:txBody>
      </p:sp>
    </p:spTree>
    <p:extLst>
      <p:ext uri="{BB962C8B-B14F-4D97-AF65-F5344CB8AC3E}">
        <p14:creationId xmlns:p14="http://schemas.microsoft.com/office/powerpoint/2010/main" val="246296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Seat Subscription (SS)</a:t>
            </a:r>
            <a:endParaRPr lang="en-US" dirty="0"/>
          </a:p>
        </p:txBody>
      </p:sp>
      <p:pic>
        <p:nvPicPr>
          <p:cNvPr id="3" name="Picture 2" descr="SS Table.png"/>
          <p:cNvPicPr>
            <a:picLocks noChangeAspect="1"/>
          </p:cNvPicPr>
          <p:nvPr/>
        </p:nvPicPr>
        <p:blipFill>
          <a:blip r:embed="rId2"/>
          <a:stretch>
            <a:fillRect/>
          </a:stretch>
        </p:blipFill>
        <p:spPr>
          <a:xfrm>
            <a:off x="168812" y="1644971"/>
            <a:ext cx="8799492" cy="3433631"/>
          </a:xfrm>
          <a:prstGeom prst="rect">
            <a:avLst/>
          </a:prstGeom>
        </p:spPr>
      </p:pic>
    </p:spTree>
    <p:extLst>
      <p:ext uri="{BB962C8B-B14F-4D97-AF65-F5344CB8AC3E}">
        <p14:creationId xmlns:p14="http://schemas.microsoft.com/office/powerpoint/2010/main" val="243581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6.jpeg"/></Relationships>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Reading Plus PPT Palett">
      <a:dk1>
        <a:srgbClr val="6A6A6A"/>
      </a:dk1>
      <a:lt1>
        <a:sysClr val="window" lastClr="FFFFFF"/>
      </a:lt1>
      <a:dk2>
        <a:srgbClr val="2091D0"/>
      </a:dk2>
      <a:lt2>
        <a:srgbClr val="FFFFFF"/>
      </a:lt2>
      <a:accent1>
        <a:srgbClr val="8DB83F"/>
      </a:accent1>
      <a:accent2>
        <a:srgbClr val="F78D2D"/>
      </a:accent2>
      <a:accent3>
        <a:srgbClr val="709232"/>
      </a:accent3>
      <a:accent4>
        <a:srgbClr val="66BAE8"/>
      </a:accent4>
      <a:accent5>
        <a:srgbClr val="FABD86"/>
      </a:accent5>
      <a:accent6>
        <a:srgbClr val="1C82BA"/>
      </a:accent6>
      <a:hlink>
        <a:srgbClr val="0000FF"/>
      </a:hlink>
      <a:folHlink>
        <a:srgbClr val="FE19FF"/>
      </a:folHlink>
    </a:clrScheme>
    <a:fontScheme name="RP Theme Fonts">
      <a:majorFont>
        <a:latin typeface="TradeGothicLH-Extended"/>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copy 2">
  <a:themeElements>
    <a:clrScheme name="">
      <a:dk1>
        <a:srgbClr val="000000"/>
      </a:dk1>
      <a:lt1>
        <a:srgbClr val="FFFFFF"/>
      </a:lt1>
      <a:dk2>
        <a:srgbClr val="000000"/>
      </a:dk2>
      <a:lt2>
        <a:srgbClr val="000000"/>
      </a:lt2>
      <a:accent1>
        <a:srgbClr val="C7CFE8"/>
      </a:accent1>
      <a:accent2>
        <a:srgbClr val="333399"/>
      </a:accent2>
      <a:accent3>
        <a:srgbClr val="FFFFFF"/>
      </a:accent3>
      <a:accent4>
        <a:srgbClr val="000000"/>
      </a:accent4>
      <a:accent5>
        <a:srgbClr val="E0E4F2"/>
      </a:accent5>
      <a:accent6>
        <a:srgbClr val="2D2D8A"/>
      </a:accent6>
      <a:hlink>
        <a:srgbClr val="009999"/>
      </a:hlink>
      <a:folHlink>
        <a:srgbClr val="99CC00"/>
      </a:folHlink>
    </a:clrScheme>
    <a:fontScheme name="Blank copy 2">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defRPr>
        </a:defPPr>
      </a:lstStyle>
    </a:lnDef>
  </a:objectDefaults>
  <a:extraClrSchemeLst>
    <a:extraClrScheme>
      <a:clrScheme name="Blank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copy 2">
  <a:themeElements>
    <a:clrScheme name="">
      <a:dk1>
        <a:srgbClr val="000000"/>
      </a:dk1>
      <a:lt1>
        <a:srgbClr val="FFFFFF"/>
      </a:lt1>
      <a:dk2>
        <a:srgbClr val="000000"/>
      </a:dk2>
      <a:lt2>
        <a:srgbClr val="000000"/>
      </a:lt2>
      <a:accent1>
        <a:srgbClr val="C7CFE8"/>
      </a:accent1>
      <a:accent2>
        <a:srgbClr val="333399"/>
      </a:accent2>
      <a:accent3>
        <a:srgbClr val="FFFFFF"/>
      </a:accent3>
      <a:accent4>
        <a:srgbClr val="000000"/>
      </a:accent4>
      <a:accent5>
        <a:srgbClr val="E0E4F2"/>
      </a:accent5>
      <a:accent6>
        <a:srgbClr val="2D2D8A"/>
      </a:accent6>
      <a:hlink>
        <a:srgbClr val="009999"/>
      </a:hlink>
      <a:folHlink>
        <a:srgbClr val="99CC00"/>
      </a:folHlink>
    </a:clrScheme>
    <a:fontScheme name="Blank copy 2">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defRPr>
        </a:defPPr>
      </a:lstStyle>
    </a:lnDef>
  </a:objectDefaults>
  <a:extraClrSchemeLst>
    <a:extraClrScheme>
      <a:clrScheme name="Blank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P Theme Fonts">
      <a:majorFont>
        <a:latin typeface="TradeGothicLH-Extended"/>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4166</TotalTime>
  <Words>5830</Words>
  <Application>Microsoft Office PowerPoint</Application>
  <PresentationFormat>On-screen Show (4:3)</PresentationFormat>
  <Paragraphs>666</Paragraphs>
  <Slides>106</Slides>
  <Notes>87</Notes>
  <HiddenSlides>30</HiddenSlides>
  <MMClips>4</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106</vt:i4>
      </vt:variant>
    </vt:vector>
  </HeadingPairs>
  <TitlesOfParts>
    <vt:vector size="123" baseType="lpstr">
      <vt:lpstr>Arial</vt:lpstr>
      <vt:lpstr>Gill Sans</vt:lpstr>
      <vt:lpstr>Arial Black</vt:lpstr>
      <vt:lpstr>TradeGothicLH-Extended</vt:lpstr>
      <vt:lpstr>Gill Sans Light</vt:lpstr>
      <vt:lpstr>Arial Narrow</vt:lpstr>
      <vt:lpstr>Gill Sans MT</vt:lpstr>
      <vt:lpstr>ヒラギノ角ゴ ProN W3</vt:lpstr>
      <vt:lpstr>ＭＳ Ｐゴシック</vt:lpstr>
      <vt:lpstr>Thonburi</vt:lpstr>
      <vt:lpstr>Lucida Grande</vt:lpstr>
      <vt:lpstr>Calibri</vt:lpstr>
      <vt:lpstr>Georgia</vt:lpstr>
      <vt:lpstr>Office Theme</vt:lpstr>
      <vt:lpstr>Blank copy 2</vt:lpstr>
      <vt:lpstr>1_Blank copy 2</vt:lpstr>
      <vt:lpstr>Microsoft Excel Chart</vt:lpstr>
      <vt:lpstr>PowerPoint Presentation</vt:lpstr>
      <vt:lpstr> BOCES shares 3,040+ Reading Plus seats</vt:lpstr>
      <vt:lpstr>Learn.readingplus.com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Common Goal</vt:lpstr>
      <vt:lpstr>Common Problem</vt:lpstr>
      <vt:lpstr>How Big of a Problem?</vt:lpstr>
      <vt:lpstr>Common Problem</vt:lpstr>
      <vt:lpstr>Why don’t they like reading?</vt:lpstr>
      <vt:lpstr>Common Goal</vt:lpstr>
      <vt:lpstr>Common Goal</vt:lpstr>
      <vt:lpstr>Common Goal</vt:lpstr>
      <vt:lpstr>Pedagogical Advisors</vt:lpstr>
      <vt:lpstr>PowerPoint Presentation</vt:lpstr>
      <vt:lpstr>PowerPoint Presentation</vt:lpstr>
      <vt:lpstr>PowerPoint Presentation</vt:lpstr>
      <vt:lpstr>PowerPoint Presentation</vt:lpstr>
      <vt:lpstr>Universal Screening Report</vt:lpstr>
      <vt:lpstr>Placement Report</vt:lpstr>
      <vt:lpstr>Benchmark Report</vt:lpstr>
      <vt:lpstr>Benchmark Report</vt:lpstr>
      <vt:lpstr>The Intelligent eReader</vt:lpstr>
      <vt:lpstr>Engaging the Student</vt:lpstr>
      <vt:lpstr>Engaging the Student</vt:lpstr>
      <vt:lpstr>Deepen Interests</vt:lpstr>
      <vt:lpstr>Student Interests</vt:lpstr>
      <vt:lpstr>Expanding Interests</vt:lpstr>
      <vt:lpstr>Connecting Curiosity to Content</vt:lpstr>
      <vt:lpstr>Increasing  Capacity</vt:lpstr>
      <vt:lpstr>Increasing  Capacity</vt:lpstr>
      <vt:lpstr>Title Screen</vt:lpstr>
      <vt:lpstr>Key Words</vt:lpstr>
      <vt:lpstr>Key Words</vt:lpstr>
      <vt:lpstr>Key Words</vt:lpstr>
      <vt:lpstr>Getting Ready to Read</vt:lpstr>
      <vt:lpstr>Building Stamina</vt:lpstr>
      <vt:lpstr>Building Stamina</vt:lpstr>
      <vt:lpstr>Engagement Builders</vt:lpstr>
      <vt:lpstr>Engagement Builders</vt:lpstr>
      <vt:lpstr>Changing How They Read</vt:lpstr>
      <vt:lpstr>College &amp; Career Ready Rate</vt:lpstr>
      <vt:lpstr>Encouraging Independence</vt:lpstr>
      <vt:lpstr>Text-Dependent Questions</vt:lpstr>
      <vt:lpstr>Reread Closely &amp; Critically</vt:lpstr>
      <vt:lpstr>Clues for Struggling Readers</vt:lpstr>
      <vt:lpstr>CCSS</vt:lpstr>
      <vt:lpstr>Read Two Excerpts</vt:lpstr>
      <vt:lpstr>Analyze to Answer Question</vt:lpstr>
      <vt:lpstr>Skill Sheets Assigned</vt:lpstr>
      <vt:lpstr>Grouped by Deficiencies</vt:lpstr>
      <vt:lpstr>Celebrate Success</vt:lpstr>
      <vt:lpstr>Progress &amp; Achievements</vt:lpstr>
      <vt:lpstr>Reading-Writing Connection</vt:lpstr>
      <vt:lpstr>Writing Prompts</vt:lpstr>
      <vt:lpstr>Crafting a Response</vt:lpstr>
      <vt:lpstr>Reading Closely &amp; Critically</vt:lpstr>
      <vt:lpstr>Comment Thread</vt:lpstr>
      <vt:lpstr>Teacher’s View</vt:lpstr>
      <vt:lpstr>Comments &amp; Edits</vt:lpstr>
      <vt:lpstr>Vocabulary Development</vt:lpstr>
      <vt:lpstr>Instant Recognition</vt:lpstr>
      <vt:lpstr>Instant Recognition</vt:lpstr>
      <vt:lpstr>Apply Meaning</vt:lpstr>
      <vt:lpstr>Instant Feedback</vt:lpstr>
      <vt:lpstr>Word-in-Context</vt:lpstr>
      <vt:lpstr>Contextually-Rich Hints</vt:lpstr>
      <vt:lpstr>Check Me</vt:lpstr>
      <vt:lpstr>Demonstrating Mastery</vt:lpstr>
      <vt:lpstr>Developing Vocabulary</vt:lpstr>
      <vt:lpstr>Word Family</vt:lpstr>
      <vt:lpstr>PowerPoint Presentation</vt:lpstr>
      <vt:lpstr>What Research Says About   Reading Efficiency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Teacher Dashboard</vt:lpstr>
      <vt:lpstr>Clearing Actions</vt:lpstr>
      <vt:lpstr>Struggling Students</vt:lpstr>
      <vt:lpstr>Printing an Award</vt:lpstr>
      <vt:lpstr>Messaging Students</vt:lpstr>
      <vt:lpstr>Monitoring Assignments</vt:lpstr>
      <vt:lpstr>Mid-Week Monitoring</vt:lpstr>
      <vt:lpstr>Monitoring Expected Growth</vt:lpstr>
      <vt:lpstr>PowerPoint Presentation</vt:lpstr>
      <vt:lpstr>Effectiveness</vt:lpstr>
      <vt:lpstr>Effectiveness</vt:lpstr>
      <vt:lpstr>Effectiveness</vt:lpstr>
      <vt:lpstr>Single Seat License</vt:lpstr>
      <vt:lpstr>Single Seat Subscription (SS)</vt:lpstr>
      <vt:lpstr>Unlimited Access (UA)</vt:lpstr>
      <vt:lpstr>Unlimited Access</vt:lpstr>
      <vt:lpstr>Pilot Opportunities</vt:lpstr>
      <vt:lpstr> BOCES shares 3,040+ Reading Plus seats</vt:lpstr>
      <vt:lpstr>Learn.readingplus.com</vt:lpstr>
      <vt:lpstr> Rachel@readingplus.com (802) 777-7111   learn.readingplus.com </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 Severance</dc:creator>
  <cp:lastModifiedBy>T61Image</cp:lastModifiedBy>
  <cp:revision>224</cp:revision>
  <dcterms:created xsi:type="dcterms:W3CDTF">2013-05-30T13:08:33Z</dcterms:created>
  <dcterms:modified xsi:type="dcterms:W3CDTF">2013-11-04T15:36:53Z</dcterms:modified>
</cp:coreProperties>
</file>