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92" r:id="rId3"/>
    <p:sldId id="257" r:id="rId4"/>
    <p:sldId id="312" r:id="rId5"/>
    <p:sldId id="313" r:id="rId6"/>
    <p:sldId id="314" r:id="rId7"/>
    <p:sldId id="316" r:id="rId8"/>
    <p:sldId id="303" r:id="rId9"/>
    <p:sldId id="318" r:id="rId10"/>
    <p:sldId id="319" r:id="rId11"/>
    <p:sldId id="264" r:id="rId12"/>
    <p:sldId id="268" r:id="rId13"/>
    <p:sldId id="267" r:id="rId14"/>
    <p:sldId id="272" r:id="rId15"/>
    <p:sldId id="323" r:id="rId16"/>
    <p:sldId id="277" r:id="rId17"/>
    <p:sldId id="259" r:id="rId18"/>
    <p:sldId id="278" r:id="rId19"/>
    <p:sldId id="260" r:id="rId20"/>
    <p:sldId id="321" r:id="rId21"/>
    <p:sldId id="322" r:id="rId22"/>
    <p:sldId id="265" r:id="rId23"/>
    <p:sldId id="263" r:id="rId24"/>
    <p:sldId id="266" r:id="rId25"/>
    <p:sldId id="293" r:id="rId26"/>
    <p:sldId id="294" r:id="rId27"/>
    <p:sldId id="273" r:id="rId28"/>
    <p:sldId id="305" r:id="rId29"/>
    <p:sldId id="275" r:id="rId30"/>
    <p:sldId id="276" r:id="rId31"/>
    <p:sldId id="279" r:id="rId32"/>
    <p:sldId id="307" r:id="rId33"/>
    <p:sldId id="324" r:id="rId34"/>
    <p:sldId id="283" r:id="rId35"/>
    <p:sldId id="284" r:id="rId36"/>
    <p:sldId id="286" r:id="rId37"/>
    <p:sldId id="274" r:id="rId38"/>
    <p:sldId id="327" r:id="rId39"/>
    <p:sldId id="310" r:id="rId40"/>
    <p:sldId id="325" r:id="rId41"/>
    <p:sldId id="311" r:id="rId42"/>
    <p:sldId id="326" r:id="rId43"/>
    <p:sldId id="315" r:id="rId44"/>
    <p:sldId id="298" r:id="rId45"/>
    <p:sldId id="301" r:id="rId46"/>
    <p:sldId id="299" r:id="rId47"/>
    <p:sldId id="304" r:id="rId48"/>
    <p:sldId id="302" r:id="rId49"/>
    <p:sldId id="269" r:id="rId50"/>
    <p:sldId id="28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87949"/>
  </p:normalViewPr>
  <p:slideViewPr>
    <p:cSldViewPr snapToGrid="0" snapToObjects="1">
      <p:cViewPr>
        <p:scale>
          <a:sx n="67" d="100"/>
          <a:sy n="67" d="100"/>
        </p:scale>
        <p:origin x="-99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5FF8EB-5A04-4272-9F22-33A0702C37CF}" type="doc">
      <dgm:prSet loTypeId="urn:microsoft.com/office/officeart/2005/8/layout/hierarchy4" loCatId="list" qsTypeId="urn:microsoft.com/office/officeart/2005/8/quickstyle/simple5" qsCatId="simple" csTypeId="urn:microsoft.com/office/officeart/2005/8/colors/accent1_2" csCatId="accent1" phldr="1"/>
      <dgm:spPr/>
      <dgm:t>
        <a:bodyPr/>
        <a:lstStyle/>
        <a:p>
          <a:endParaRPr lang="en-US"/>
        </a:p>
      </dgm:t>
    </dgm:pt>
    <dgm:pt modelId="{0B71A173-A2BC-4C4F-8C19-E5914EA1EF78}">
      <dgm:prSet/>
      <dgm:spPr>
        <a:solidFill>
          <a:srgbClr val="7030A0"/>
        </a:solidFill>
      </dgm:spPr>
      <dgm:t>
        <a:bodyPr/>
        <a:lstStyle/>
        <a:p>
          <a:pPr rtl="0"/>
          <a:r>
            <a:rPr lang="en-US" dirty="0">
              <a:latin typeface="Times New Roman" pitchFamily="18" charset="0"/>
              <a:cs typeface="Times New Roman" pitchFamily="18" charset="0"/>
            </a:rPr>
            <a:t>Establish the purpose. Why are we here and what is the purpose of this conversation?</a:t>
          </a:r>
        </a:p>
      </dgm:t>
    </dgm:pt>
    <dgm:pt modelId="{050E6A09-9E0E-441A-814F-6F9F404B93A1}" type="parTrans" cxnId="{F330DC9F-C2E2-4E6F-88F4-AF2F543A9BDA}">
      <dgm:prSet/>
      <dgm:spPr/>
      <dgm:t>
        <a:bodyPr/>
        <a:lstStyle/>
        <a:p>
          <a:endParaRPr lang="en-US"/>
        </a:p>
      </dgm:t>
    </dgm:pt>
    <dgm:pt modelId="{31FDBAA4-6C14-4793-976A-D0EF7276FA0C}" type="sibTrans" cxnId="{F330DC9F-C2E2-4E6F-88F4-AF2F543A9BDA}">
      <dgm:prSet/>
      <dgm:spPr/>
      <dgm:t>
        <a:bodyPr/>
        <a:lstStyle/>
        <a:p>
          <a:endParaRPr lang="en-US"/>
        </a:p>
      </dgm:t>
    </dgm:pt>
    <dgm:pt modelId="{382C9715-3236-434A-BE14-2AC948C55E06}">
      <dgm:prSet/>
      <dgm:spPr>
        <a:solidFill>
          <a:srgbClr val="7030A0"/>
        </a:solidFill>
      </dgm:spPr>
      <dgm:t>
        <a:bodyPr/>
        <a:lstStyle/>
        <a:p>
          <a:pPr rtl="0"/>
          <a:r>
            <a:rPr lang="en-US" dirty="0">
              <a:latin typeface="Times New Roman" pitchFamily="18" charset="0"/>
              <a:cs typeface="Times New Roman" pitchFamily="18" charset="0"/>
            </a:rPr>
            <a:t>What do you hope to accomplish through the conversation?</a:t>
          </a:r>
        </a:p>
      </dgm:t>
    </dgm:pt>
    <dgm:pt modelId="{0E1D59B9-E343-4B70-B603-937EC228EBB8}" type="parTrans" cxnId="{D1B647F1-A727-4092-B5AB-6D2339B57E96}">
      <dgm:prSet/>
      <dgm:spPr/>
      <dgm:t>
        <a:bodyPr/>
        <a:lstStyle/>
        <a:p>
          <a:endParaRPr lang="en-US"/>
        </a:p>
      </dgm:t>
    </dgm:pt>
    <dgm:pt modelId="{DDC299C5-38B2-4072-B564-52A1BD71B748}" type="sibTrans" cxnId="{D1B647F1-A727-4092-B5AB-6D2339B57E96}">
      <dgm:prSet/>
      <dgm:spPr/>
      <dgm:t>
        <a:bodyPr/>
        <a:lstStyle/>
        <a:p>
          <a:endParaRPr lang="en-US"/>
        </a:p>
      </dgm:t>
    </dgm:pt>
    <dgm:pt modelId="{486A1600-C982-4B7D-8405-A2983A31ADAB}">
      <dgm:prSet/>
      <dgm:spPr>
        <a:solidFill>
          <a:srgbClr val="7030A0"/>
        </a:solidFill>
      </dgm:spPr>
      <dgm:t>
        <a:bodyPr/>
        <a:lstStyle/>
        <a:p>
          <a:pPr rtl="0"/>
          <a:r>
            <a:rPr lang="en-US" dirty="0">
              <a:latin typeface="Times New Roman" pitchFamily="18" charset="0"/>
              <a:cs typeface="Times New Roman" pitchFamily="18" charset="0"/>
            </a:rPr>
            <a:t>What evidence during the conversation will lead you to know you have been successful?</a:t>
          </a:r>
        </a:p>
      </dgm:t>
    </dgm:pt>
    <dgm:pt modelId="{A12D6302-7D6F-4F1D-B451-2B923AB13444}" type="parTrans" cxnId="{5DF99FF0-0C7B-4AF1-BBFC-9712D727D64E}">
      <dgm:prSet/>
      <dgm:spPr/>
      <dgm:t>
        <a:bodyPr/>
        <a:lstStyle/>
        <a:p>
          <a:endParaRPr lang="en-US"/>
        </a:p>
      </dgm:t>
    </dgm:pt>
    <dgm:pt modelId="{A5F5B04E-29C8-4DF2-88A3-E8D9606EEBE7}" type="sibTrans" cxnId="{5DF99FF0-0C7B-4AF1-BBFC-9712D727D64E}">
      <dgm:prSet/>
      <dgm:spPr/>
      <dgm:t>
        <a:bodyPr/>
        <a:lstStyle/>
        <a:p>
          <a:endParaRPr lang="en-US"/>
        </a:p>
      </dgm:t>
    </dgm:pt>
    <dgm:pt modelId="{D0CE67D7-889B-4955-A571-BCC2A06031FC}">
      <dgm:prSet/>
      <dgm:spPr>
        <a:solidFill>
          <a:srgbClr val="7030A0"/>
        </a:solidFill>
      </dgm:spPr>
      <dgm:t>
        <a:bodyPr/>
        <a:lstStyle/>
        <a:p>
          <a:pPr rtl="0"/>
          <a:r>
            <a:rPr lang="en-US" dirty="0">
              <a:latin typeface="Times New Roman" pitchFamily="18" charset="0"/>
              <a:cs typeface="Times New Roman" pitchFamily="18" charset="0"/>
            </a:rPr>
            <a:t>What do you want to be sure you do well during the conversation?</a:t>
          </a:r>
        </a:p>
      </dgm:t>
    </dgm:pt>
    <dgm:pt modelId="{1578E788-4A91-451E-AE4F-ED2F8AD57091}" type="sibTrans" cxnId="{64F217F1-A9B7-4C6E-B29A-CEF7D8A93C86}">
      <dgm:prSet/>
      <dgm:spPr/>
      <dgm:t>
        <a:bodyPr/>
        <a:lstStyle/>
        <a:p>
          <a:endParaRPr lang="en-US"/>
        </a:p>
      </dgm:t>
    </dgm:pt>
    <dgm:pt modelId="{1604C676-0F00-476D-8017-D534C9422BD3}" type="parTrans" cxnId="{64F217F1-A9B7-4C6E-B29A-CEF7D8A93C86}">
      <dgm:prSet/>
      <dgm:spPr/>
      <dgm:t>
        <a:bodyPr/>
        <a:lstStyle/>
        <a:p>
          <a:endParaRPr lang="en-US"/>
        </a:p>
      </dgm:t>
    </dgm:pt>
    <dgm:pt modelId="{E607E875-1ACB-4FE6-A93A-324D06943AAB}" type="pres">
      <dgm:prSet presAssocID="{D85FF8EB-5A04-4272-9F22-33A0702C37CF}" presName="Name0" presStyleCnt="0">
        <dgm:presLayoutVars>
          <dgm:chPref val="1"/>
          <dgm:dir/>
          <dgm:animOne val="branch"/>
          <dgm:animLvl val="lvl"/>
          <dgm:resizeHandles/>
        </dgm:presLayoutVars>
      </dgm:prSet>
      <dgm:spPr/>
      <dgm:t>
        <a:bodyPr/>
        <a:lstStyle/>
        <a:p>
          <a:endParaRPr lang="en-US"/>
        </a:p>
      </dgm:t>
    </dgm:pt>
    <dgm:pt modelId="{2BF540E9-A13A-4699-9C68-FEEAA65E14CD}" type="pres">
      <dgm:prSet presAssocID="{0B71A173-A2BC-4C4F-8C19-E5914EA1EF78}" presName="vertOne" presStyleCnt="0"/>
      <dgm:spPr/>
    </dgm:pt>
    <dgm:pt modelId="{5C0A032C-355B-470B-AC8E-856CFE7E7DC2}" type="pres">
      <dgm:prSet presAssocID="{0B71A173-A2BC-4C4F-8C19-E5914EA1EF78}" presName="txOne" presStyleLbl="node0" presStyleIdx="0" presStyleCnt="4" custScaleY="83164">
        <dgm:presLayoutVars>
          <dgm:chPref val="3"/>
        </dgm:presLayoutVars>
      </dgm:prSet>
      <dgm:spPr/>
      <dgm:t>
        <a:bodyPr/>
        <a:lstStyle/>
        <a:p>
          <a:endParaRPr lang="en-US"/>
        </a:p>
      </dgm:t>
    </dgm:pt>
    <dgm:pt modelId="{9D8B8CC2-EB43-4006-BF3D-4BA6D768DDED}" type="pres">
      <dgm:prSet presAssocID="{0B71A173-A2BC-4C4F-8C19-E5914EA1EF78}" presName="horzOne" presStyleCnt="0"/>
      <dgm:spPr/>
    </dgm:pt>
    <dgm:pt modelId="{AEABFF32-5417-47BF-A9C7-DFDEF93A8A08}" type="pres">
      <dgm:prSet presAssocID="{31FDBAA4-6C14-4793-976A-D0EF7276FA0C}" presName="sibSpaceOne" presStyleCnt="0"/>
      <dgm:spPr/>
    </dgm:pt>
    <dgm:pt modelId="{917DF3F8-E6CF-4745-8AEA-0AE2AF2C0F1C}" type="pres">
      <dgm:prSet presAssocID="{486A1600-C982-4B7D-8405-A2983A31ADAB}" presName="vertOne" presStyleCnt="0"/>
      <dgm:spPr/>
    </dgm:pt>
    <dgm:pt modelId="{AC5F5F8A-4CE2-4B1D-A42B-22B27CA1B5BE}" type="pres">
      <dgm:prSet presAssocID="{486A1600-C982-4B7D-8405-A2983A31ADAB}" presName="txOne" presStyleLbl="node0" presStyleIdx="1" presStyleCnt="4" custScaleY="83164">
        <dgm:presLayoutVars>
          <dgm:chPref val="3"/>
        </dgm:presLayoutVars>
      </dgm:prSet>
      <dgm:spPr/>
      <dgm:t>
        <a:bodyPr/>
        <a:lstStyle/>
        <a:p>
          <a:endParaRPr lang="en-US"/>
        </a:p>
      </dgm:t>
    </dgm:pt>
    <dgm:pt modelId="{1184D05B-6140-4A91-8E89-CFDF7A350561}" type="pres">
      <dgm:prSet presAssocID="{486A1600-C982-4B7D-8405-A2983A31ADAB}" presName="horzOne" presStyleCnt="0"/>
      <dgm:spPr/>
    </dgm:pt>
    <dgm:pt modelId="{9A3B9DC9-DCEF-4F83-8F3B-C61E4BEEF469}" type="pres">
      <dgm:prSet presAssocID="{A5F5B04E-29C8-4DF2-88A3-E8D9606EEBE7}" presName="sibSpaceOne" presStyleCnt="0"/>
      <dgm:spPr/>
    </dgm:pt>
    <dgm:pt modelId="{FB105F8D-F4C8-4096-9F22-57AE53403BE1}" type="pres">
      <dgm:prSet presAssocID="{382C9715-3236-434A-BE14-2AC948C55E06}" presName="vertOne" presStyleCnt="0"/>
      <dgm:spPr/>
    </dgm:pt>
    <dgm:pt modelId="{6FF468C5-7FC9-480B-B1EE-00C81F1CECD2}" type="pres">
      <dgm:prSet presAssocID="{382C9715-3236-434A-BE14-2AC948C55E06}" presName="txOne" presStyleLbl="node0" presStyleIdx="2" presStyleCnt="4" custScaleY="83164">
        <dgm:presLayoutVars>
          <dgm:chPref val="3"/>
        </dgm:presLayoutVars>
      </dgm:prSet>
      <dgm:spPr/>
      <dgm:t>
        <a:bodyPr/>
        <a:lstStyle/>
        <a:p>
          <a:endParaRPr lang="en-US"/>
        </a:p>
      </dgm:t>
    </dgm:pt>
    <dgm:pt modelId="{4A7F0225-749E-4565-8C36-0660DC6D0EF7}" type="pres">
      <dgm:prSet presAssocID="{382C9715-3236-434A-BE14-2AC948C55E06}" presName="horzOne" presStyleCnt="0"/>
      <dgm:spPr/>
    </dgm:pt>
    <dgm:pt modelId="{61533C89-588C-4673-9607-DD027EA1C353}" type="pres">
      <dgm:prSet presAssocID="{DDC299C5-38B2-4072-B564-52A1BD71B748}" presName="sibSpaceOne" presStyleCnt="0"/>
      <dgm:spPr/>
    </dgm:pt>
    <dgm:pt modelId="{7846473D-A87E-48E2-B1D5-864CA39BE655}" type="pres">
      <dgm:prSet presAssocID="{D0CE67D7-889B-4955-A571-BCC2A06031FC}" presName="vertOne" presStyleCnt="0"/>
      <dgm:spPr/>
    </dgm:pt>
    <dgm:pt modelId="{C4EA5253-CDEE-433D-9012-BC2D54D137BD}" type="pres">
      <dgm:prSet presAssocID="{D0CE67D7-889B-4955-A571-BCC2A06031FC}" presName="txOne" presStyleLbl="node0" presStyleIdx="3" presStyleCnt="4" custScaleY="83164">
        <dgm:presLayoutVars>
          <dgm:chPref val="3"/>
        </dgm:presLayoutVars>
      </dgm:prSet>
      <dgm:spPr/>
      <dgm:t>
        <a:bodyPr/>
        <a:lstStyle/>
        <a:p>
          <a:endParaRPr lang="en-US"/>
        </a:p>
      </dgm:t>
    </dgm:pt>
    <dgm:pt modelId="{2FCAD118-11E9-4CE6-9A0C-C9920B190668}" type="pres">
      <dgm:prSet presAssocID="{D0CE67D7-889B-4955-A571-BCC2A06031FC}" presName="horzOne" presStyleCnt="0"/>
      <dgm:spPr/>
    </dgm:pt>
  </dgm:ptLst>
  <dgm:cxnLst>
    <dgm:cxn modelId="{B3AB12FF-6F25-4438-9942-D5BF2AFCC69F}" type="presOf" srcId="{0B71A173-A2BC-4C4F-8C19-E5914EA1EF78}" destId="{5C0A032C-355B-470B-AC8E-856CFE7E7DC2}" srcOrd="0" destOrd="0" presId="urn:microsoft.com/office/officeart/2005/8/layout/hierarchy4"/>
    <dgm:cxn modelId="{64F217F1-A9B7-4C6E-B29A-CEF7D8A93C86}" srcId="{D85FF8EB-5A04-4272-9F22-33A0702C37CF}" destId="{D0CE67D7-889B-4955-A571-BCC2A06031FC}" srcOrd="3" destOrd="0" parTransId="{1604C676-0F00-476D-8017-D534C9422BD3}" sibTransId="{1578E788-4A91-451E-AE4F-ED2F8AD57091}"/>
    <dgm:cxn modelId="{FE50ABBC-41FD-4EFA-8BB2-8B1AC41B0921}" type="presOf" srcId="{382C9715-3236-434A-BE14-2AC948C55E06}" destId="{6FF468C5-7FC9-480B-B1EE-00C81F1CECD2}" srcOrd="0" destOrd="0" presId="urn:microsoft.com/office/officeart/2005/8/layout/hierarchy4"/>
    <dgm:cxn modelId="{1AB085B4-D5BB-41EC-BA48-7EA769B692D8}" type="presOf" srcId="{486A1600-C982-4B7D-8405-A2983A31ADAB}" destId="{AC5F5F8A-4CE2-4B1D-A42B-22B27CA1B5BE}" srcOrd="0" destOrd="0" presId="urn:microsoft.com/office/officeart/2005/8/layout/hierarchy4"/>
    <dgm:cxn modelId="{9B9ED327-11CC-413C-BF01-CC12438F6800}" type="presOf" srcId="{D85FF8EB-5A04-4272-9F22-33A0702C37CF}" destId="{E607E875-1ACB-4FE6-A93A-324D06943AAB}" srcOrd="0" destOrd="0" presId="urn:microsoft.com/office/officeart/2005/8/layout/hierarchy4"/>
    <dgm:cxn modelId="{8128FBAD-995D-4F48-88C8-08F248A24901}" type="presOf" srcId="{D0CE67D7-889B-4955-A571-BCC2A06031FC}" destId="{C4EA5253-CDEE-433D-9012-BC2D54D137BD}" srcOrd="0" destOrd="0" presId="urn:microsoft.com/office/officeart/2005/8/layout/hierarchy4"/>
    <dgm:cxn modelId="{F330DC9F-C2E2-4E6F-88F4-AF2F543A9BDA}" srcId="{D85FF8EB-5A04-4272-9F22-33A0702C37CF}" destId="{0B71A173-A2BC-4C4F-8C19-E5914EA1EF78}" srcOrd="0" destOrd="0" parTransId="{050E6A09-9E0E-441A-814F-6F9F404B93A1}" sibTransId="{31FDBAA4-6C14-4793-976A-D0EF7276FA0C}"/>
    <dgm:cxn modelId="{5DF99FF0-0C7B-4AF1-BBFC-9712D727D64E}" srcId="{D85FF8EB-5A04-4272-9F22-33A0702C37CF}" destId="{486A1600-C982-4B7D-8405-A2983A31ADAB}" srcOrd="1" destOrd="0" parTransId="{A12D6302-7D6F-4F1D-B451-2B923AB13444}" sibTransId="{A5F5B04E-29C8-4DF2-88A3-E8D9606EEBE7}"/>
    <dgm:cxn modelId="{D1B647F1-A727-4092-B5AB-6D2339B57E96}" srcId="{D85FF8EB-5A04-4272-9F22-33A0702C37CF}" destId="{382C9715-3236-434A-BE14-2AC948C55E06}" srcOrd="2" destOrd="0" parTransId="{0E1D59B9-E343-4B70-B603-937EC228EBB8}" sibTransId="{DDC299C5-38B2-4072-B564-52A1BD71B748}"/>
    <dgm:cxn modelId="{C31258E7-5E85-46BB-A437-EBF7BE79852E}" type="presParOf" srcId="{E607E875-1ACB-4FE6-A93A-324D06943AAB}" destId="{2BF540E9-A13A-4699-9C68-FEEAA65E14CD}" srcOrd="0" destOrd="0" presId="urn:microsoft.com/office/officeart/2005/8/layout/hierarchy4"/>
    <dgm:cxn modelId="{9DA38E85-2C1F-4996-8551-2AE401CECB41}" type="presParOf" srcId="{2BF540E9-A13A-4699-9C68-FEEAA65E14CD}" destId="{5C0A032C-355B-470B-AC8E-856CFE7E7DC2}" srcOrd="0" destOrd="0" presId="urn:microsoft.com/office/officeart/2005/8/layout/hierarchy4"/>
    <dgm:cxn modelId="{C49267A8-27F6-4C94-893B-0E1925390DB4}" type="presParOf" srcId="{2BF540E9-A13A-4699-9C68-FEEAA65E14CD}" destId="{9D8B8CC2-EB43-4006-BF3D-4BA6D768DDED}" srcOrd="1" destOrd="0" presId="urn:microsoft.com/office/officeart/2005/8/layout/hierarchy4"/>
    <dgm:cxn modelId="{1E5B99ED-6DB6-4C09-A217-9EBB062BF6D2}" type="presParOf" srcId="{E607E875-1ACB-4FE6-A93A-324D06943AAB}" destId="{AEABFF32-5417-47BF-A9C7-DFDEF93A8A08}" srcOrd="1" destOrd="0" presId="urn:microsoft.com/office/officeart/2005/8/layout/hierarchy4"/>
    <dgm:cxn modelId="{14B27452-8DD0-453B-8C92-69305C2AC730}" type="presParOf" srcId="{E607E875-1ACB-4FE6-A93A-324D06943AAB}" destId="{917DF3F8-E6CF-4745-8AEA-0AE2AF2C0F1C}" srcOrd="2" destOrd="0" presId="urn:microsoft.com/office/officeart/2005/8/layout/hierarchy4"/>
    <dgm:cxn modelId="{E1E08250-3C49-459E-BDA0-61DDC0C028EF}" type="presParOf" srcId="{917DF3F8-E6CF-4745-8AEA-0AE2AF2C0F1C}" destId="{AC5F5F8A-4CE2-4B1D-A42B-22B27CA1B5BE}" srcOrd="0" destOrd="0" presId="urn:microsoft.com/office/officeart/2005/8/layout/hierarchy4"/>
    <dgm:cxn modelId="{E3124ECE-CD13-43D7-B78C-F0ED64CA63B2}" type="presParOf" srcId="{917DF3F8-E6CF-4745-8AEA-0AE2AF2C0F1C}" destId="{1184D05B-6140-4A91-8E89-CFDF7A350561}" srcOrd="1" destOrd="0" presId="urn:microsoft.com/office/officeart/2005/8/layout/hierarchy4"/>
    <dgm:cxn modelId="{3D601A00-3BB4-4DC2-815F-EB8BF482A9EB}" type="presParOf" srcId="{E607E875-1ACB-4FE6-A93A-324D06943AAB}" destId="{9A3B9DC9-DCEF-4F83-8F3B-C61E4BEEF469}" srcOrd="3" destOrd="0" presId="urn:microsoft.com/office/officeart/2005/8/layout/hierarchy4"/>
    <dgm:cxn modelId="{B54F75CB-311A-4909-AAA9-99DFC880ACD9}" type="presParOf" srcId="{E607E875-1ACB-4FE6-A93A-324D06943AAB}" destId="{FB105F8D-F4C8-4096-9F22-57AE53403BE1}" srcOrd="4" destOrd="0" presId="urn:microsoft.com/office/officeart/2005/8/layout/hierarchy4"/>
    <dgm:cxn modelId="{78E8C69A-3A96-4716-A19A-6C1F21B9C9E2}" type="presParOf" srcId="{FB105F8D-F4C8-4096-9F22-57AE53403BE1}" destId="{6FF468C5-7FC9-480B-B1EE-00C81F1CECD2}" srcOrd="0" destOrd="0" presId="urn:microsoft.com/office/officeart/2005/8/layout/hierarchy4"/>
    <dgm:cxn modelId="{77470376-2E2B-4B28-956E-307B0A1F0631}" type="presParOf" srcId="{FB105F8D-F4C8-4096-9F22-57AE53403BE1}" destId="{4A7F0225-749E-4565-8C36-0660DC6D0EF7}" srcOrd="1" destOrd="0" presId="urn:microsoft.com/office/officeart/2005/8/layout/hierarchy4"/>
    <dgm:cxn modelId="{EDA89F39-C48A-41F0-BF33-648CC903F523}" type="presParOf" srcId="{E607E875-1ACB-4FE6-A93A-324D06943AAB}" destId="{61533C89-588C-4673-9607-DD027EA1C353}" srcOrd="5" destOrd="0" presId="urn:microsoft.com/office/officeart/2005/8/layout/hierarchy4"/>
    <dgm:cxn modelId="{D13A47D0-B5C0-4584-8EA9-80E4D7A2D002}" type="presParOf" srcId="{E607E875-1ACB-4FE6-A93A-324D06943AAB}" destId="{7846473D-A87E-48E2-B1D5-864CA39BE655}" srcOrd="6" destOrd="0" presId="urn:microsoft.com/office/officeart/2005/8/layout/hierarchy4"/>
    <dgm:cxn modelId="{0EF09443-15EB-41D9-9589-1F630ACCBB35}" type="presParOf" srcId="{7846473D-A87E-48E2-B1D5-864CA39BE655}" destId="{C4EA5253-CDEE-433D-9012-BC2D54D137BD}" srcOrd="0" destOrd="0" presId="urn:microsoft.com/office/officeart/2005/8/layout/hierarchy4"/>
    <dgm:cxn modelId="{1753E967-155E-4D7F-9014-7BF085D02349}" type="presParOf" srcId="{7846473D-A87E-48E2-B1D5-864CA39BE655}" destId="{2FCAD118-11E9-4CE6-9A0C-C9920B19066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21E1172-C6DA-479C-BA90-AE72BEB5FCE5}" type="doc">
      <dgm:prSet loTypeId="urn:microsoft.com/office/officeart/2005/8/layout/default#1" loCatId="list" qsTypeId="urn:microsoft.com/office/officeart/2005/8/quickstyle/simple5" qsCatId="simple" csTypeId="urn:microsoft.com/office/officeart/2005/8/colors/colorful4" csCatId="colorful" phldr="1"/>
      <dgm:spPr/>
      <dgm:t>
        <a:bodyPr/>
        <a:lstStyle/>
        <a:p>
          <a:endParaRPr lang="en-US"/>
        </a:p>
      </dgm:t>
    </dgm:pt>
    <dgm:pt modelId="{A76988BC-9805-496C-A600-80F9122F48F2}">
      <dgm:prSet custT="1"/>
      <dgm:spPr>
        <a:solidFill>
          <a:schemeClr val="accent4">
            <a:lumMod val="75000"/>
          </a:schemeClr>
        </a:solidFill>
      </dgm:spPr>
      <dgm:t>
        <a:bodyPr/>
        <a:lstStyle/>
        <a:p>
          <a:pPr algn="ctr" rtl="0"/>
          <a:r>
            <a:rPr lang="en-US" sz="1600" dirty="0">
              <a:latin typeface="Times New Roman" pitchFamily="18" charset="0"/>
              <a:cs typeface="Times New Roman" pitchFamily="18" charset="0"/>
            </a:rPr>
            <a:t>Awareness of- Judgment  that leads to  Blame - Shame</a:t>
          </a:r>
        </a:p>
      </dgm:t>
    </dgm:pt>
    <dgm:pt modelId="{A2EDE3CC-9926-4408-90E0-612E105C7F9B}" type="parTrans" cxnId="{BE6406DF-52EB-493D-B3E2-E3BB28EE1D67}">
      <dgm:prSet/>
      <dgm:spPr/>
      <dgm:t>
        <a:bodyPr/>
        <a:lstStyle/>
        <a:p>
          <a:pPr algn="ctr"/>
          <a:endParaRPr lang="en-US" sz="1600"/>
        </a:p>
      </dgm:t>
    </dgm:pt>
    <dgm:pt modelId="{838F7BBE-04E1-41A7-83A0-655985D2B340}" type="sibTrans" cxnId="{BE6406DF-52EB-493D-B3E2-E3BB28EE1D67}">
      <dgm:prSet/>
      <dgm:spPr/>
      <dgm:t>
        <a:bodyPr/>
        <a:lstStyle/>
        <a:p>
          <a:pPr algn="ctr"/>
          <a:endParaRPr lang="en-US" sz="1600"/>
        </a:p>
      </dgm:t>
    </dgm:pt>
    <dgm:pt modelId="{6B6A804E-D4E7-4A35-8F90-258D93BFD76C}">
      <dgm:prSet custT="1"/>
      <dgm:spPr>
        <a:solidFill>
          <a:schemeClr val="accent4">
            <a:lumMod val="75000"/>
          </a:schemeClr>
        </a:solidFill>
      </dgm:spPr>
      <dgm:t>
        <a:bodyPr/>
        <a:lstStyle/>
        <a:p>
          <a:pPr algn="ctr" rtl="0"/>
          <a:r>
            <a:rPr lang="en-US" sz="1600" dirty="0">
              <a:latin typeface="Times New Roman" pitchFamily="18" charset="0"/>
              <a:cs typeface="Times New Roman" pitchFamily="18" charset="0"/>
            </a:rPr>
            <a:t>Accept what others have to say</a:t>
          </a:r>
        </a:p>
      </dgm:t>
    </dgm:pt>
    <dgm:pt modelId="{A4E09F55-52F7-46E7-BFD1-4C9EF75DF97F}" type="parTrans" cxnId="{7BDA3707-9548-40E5-BBE3-36B7401E165E}">
      <dgm:prSet/>
      <dgm:spPr/>
      <dgm:t>
        <a:bodyPr/>
        <a:lstStyle/>
        <a:p>
          <a:pPr algn="ctr"/>
          <a:endParaRPr lang="en-US" sz="1600"/>
        </a:p>
      </dgm:t>
    </dgm:pt>
    <dgm:pt modelId="{ED62B428-7CD7-40B4-8E83-A7524E3D3337}" type="sibTrans" cxnId="{7BDA3707-9548-40E5-BBE3-36B7401E165E}">
      <dgm:prSet/>
      <dgm:spPr/>
      <dgm:t>
        <a:bodyPr/>
        <a:lstStyle/>
        <a:p>
          <a:pPr algn="ctr"/>
          <a:endParaRPr lang="en-US" sz="1600"/>
        </a:p>
      </dgm:t>
    </dgm:pt>
    <dgm:pt modelId="{D7EB5C57-DDAC-45BD-A26D-ADBC57623F0E}">
      <dgm:prSet custT="1"/>
      <dgm:spPr>
        <a:solidFill>
          <a:schemeClr val="accent4">
            <a:lumMod val="75000"/>
          </a:schemeClr>
        </a:solidFill>
      </dgm:spPr>
      <dgm:t>
        <a:bodyPr/>
        <a:lstStyle/>
        <a:p>
          <a:pPr algn="ctr" rtl="0"/>
          <a:r>
            <a:rPr lang="en-US" sz="1600" dirty="0">
              <a:latin typeface="Times New Roman" pitchFamily="18" charset="0"/>
              <a:cs typeface="Times New Roman" pitchFamily="18" charset="0"/>
            </a:rPr>
            <a:t>Breathe and pause before responding</a:t>
          </a:r>
        </a:p>
      </dgm:t>
    </dgm:pt>
    <dgm:pt modelId="{5ED05583-8299-4E85-B334-2B440A7D9C71}" type="parTrans" cxnId="{D23D46F1-D89F-4E4D-829E-99CE2DD109D0}">
      <dgm:prSet/>
      <dgm:spPr/>
      <dgm:t>
        <a:bodyPr/>
        <a:lstStyle/>
        <a:p>
          <a:pPr algn="ctr"/>
          <a:endParaRPr lang="en-US" sz="1600"/>
        </a:p>
      </dgm:t>
    </dgm:pt>
    <dgm:pt modelId="{C216E340-EE5D-4DD4-8D03-5E49A8CD6691}" type="sibTrans" cxnId="{D23D46F1-D89F-4E4D-829E-99CE2DD109D0}">
      <dgm:prSet/>
      <dgm:spPr/>
      <dgm:t>
        <a:bodyPr/>
        <a:lstStyle/>
        <a:p>
          <a:pPr algn="ctr"/>
          <a:endParaRPr lang="en-US" sz="1600"/>
        </a:p>
      </dgm:t>
    </dgm:pt>
    <dgm:pt modelId="{D3CB9622-751C-4C29-BDDC-F2E1096BF290}">
      <dgm:prSet custT="1"/>
      <dgm:spPr>
        <a:solidFill>
          <a:schemeClr val="accent4">
            <a:lumMod val="75000"/>
          </a:schemeClr>
        </a:solidFill>
      </dgm:spPr>
      <dgm:t>
        <a:bodyPr/>
        <a:lstStyle/>
        <a:p>
          <a:pPr algn="ctr"/>
          <a:r>
            <a:rPr lang="en-US" sz="1600" dirty="0">
              <a:latin typeface="Times New Roman" pitchFamily="18" charset="0"/>
              <a:cs typeface="Times New Roman" pitchFamily="18" charset="0"/>
            </a:rPr>
            <a:t>Reflection </a:t>
          </a:r>
        </a:p>
      </dgm:t>
    </dgm:pt>
    <dgm:pt modelId="{CA7AE02A-16EE-4563-9E0E-FF4BA091856A}" type="parTrans" cxnId="{5B306B13-474E-4BD7-BC89-B832BE66B0D6}">
      <dgm:prSet/>
      <dgm:spPr/>
      <dgm:t>
        <a:bodyPr/>
        <a:lstStyle/>
        <a:p>
          <a:pPr algn="ctr"/>
          <a:endParaRPr lang="en-US" sz="1600"/>
        </a:p>
      </dgm:t>
    </dgm:pt>
    <dgm:pt modelId="{B4E22904-1FFF-4785-85FA-03BDBF647046}" type="sibTrans" cxnId="{5B306B13-474E-4BD7-BC89-B832BE66B0D6}">
      <dgm:prSet/>
      <dgm:spPr/>
      <dgm:t>
        <a:bodyPr/>
        <a:lstStyle/>
        <a:p>
          <a:pPr algn="ctr"/>
          <a:endParaRPr lang="en-US" sz="1600"/>
        </a:p>
      </dgm:t>
    </dgm:pt>
    <dgm:pt modelId="{47834414-09FF-4110-A61D-4108DDC5B66B}">
      <dgm:prSet custT="1"/>
      <dgm:spPr>
        <a:solidFill>
          <a:schemeClr val="accent4">
            <a:lumMod val="75000"/>
          </a:schemeClr>
        </a:solidFill>
      </dgm:spPr>
      <dgm:t>
        <a:bodyPr/>
        <a:lstStyle/>
        <a:p>
          <a:pPr algn="ctr" rtl="0"/>
          <a:r>
            <a:rPr lang="en-US" sz="1600" dirty="0">
              <a:latin typeface="Times New Roman" pitchFamily="18" charset="0"/>
              <a:cs typeface="Times New Roman" pitchFamily="18" charset="0"/>
            </a:rPr>
            <a:t>Redirect yourself to be a positive contributor when needed</a:t>
          </a:r>
        </a:p>
      </dgm:t>
    </dgm:pt>
    <dgm:pt modelId="{2C03B8BB-79DB-4EB6-A0F2-B34F0D622EB0}" type="parTrans" cxnId="{E4EAAFEC-DE2B-4573-AC49-0688148A894F}">
      <dgm:prSet/>
      <dgm:spPr/>
      <dgm:t>
        <a:bodyPr/>
        <a:lstStyle/>
        <a:p>
          <a:pPr algn="ctr"/>
          <a:endParaRPr lang="en-US" sz="1600"/>
        </a:p>
      </dgm:t>
    </dgm:pt>
    <dgm:pt modelId="{5F6550EF-F720-438E-B10F-FB44B621799C}" type="sibTrans" cxnId="{E4EAAFEC-DE2B-4573-AC49-0688148A894F}">
      <dgm:prSet/>
      <dgm:spPr/>
      <dgm:t>
        <a:bodyPr/>
        <a:lstStyle/>
        <a:p>
          <a:pPr algn="ctr"/>
          <a:endParaRPr lang="en-US" sz="1600"/>
        </a:p>
      </dgm:t>
    </dgm:pt>
    <dgm:pt modelId="{39673FAA-5BDE-4DFC-A2E7-1E9DCAC939F2}">
      <dgm:prSet custT="1"/>
      <dgm:spPr>
        <a:solidFill>
          <a:schemeClr val="accent4">
            <a:lumMod val="75000"/>
          </a:schemeClr>
        </a:solidFill>
      </dgm:spPr>
      <dgm:t>
        <a:bodyPr/>
        <a:lstStyle/>
        <a:p>
          <a:pPr algn="ctr" rtl="0"/>
          <a:r>
            <a:rPr lang="en-US" sz="1600" dirty="0">
              <a:latin typeface="Times New Roman" pitchFamily="18" charset="0"/>
              <a:cs typeface="Times New Roman" pitchFamily="18" charset="0"/>
            </a:rPr>
            <a:t>Respond, don’t react</a:t>
          </a:r>
        </a:p>
      </dgm:t>
    </dgm:pt>
    <dgm:pt modelId="{772A1D2B-2AC4-47EA-B020-102F839FE157}" type="parTrans" cxnId="{9BE37EAD-AA33-4C61-8D64-7E46D1AEE46F}">
      <dgm:prSet/>
      <dgm:spPr/>
      <dgm:t>
        <a:bodyPr/>
        <a:lstStyle/>
        <a:p>
          <a:pPr algn="ctr"/>
          <a:endParaRPr lang="en-US" sz="1600"/>
        </a:p>
      </dgm:t>
    </dgm:pt>
    <dgm:pt modelId="{46245A27-8DA9-46B5-9780-05BCEC24745E}" type="sibTrans" cxnId="{9BE37EAD-AA33-4C61-8D64-7E46D1AEE46F}">
      <dgm:prSet/>
      <dgm:spPr/>
      <dgm:t>
        <a:bodyPr/>
        <a:lstStyle/>
        <a:p>
          <a:pPr algn="ctr"/>
          <a:endParaRPr lang="en-US" sz="1600"/>
        </a:p>
      </dgm:t>
    </dgm:pt>
    <dgm:pt modelId="{D45B8A2F-44B8-4A8F-858E-79D34464F4A7}" type="pres">
      <dgm:prSet presAssocID="{021E1172-C6DA-479C-BA90-AE72BEB5FCE5}" presName="diagram" presStyleCnt="0">
        <dgm:presLayoutVars>
          <dgm:dir/>
          <dgm:resizeHandles val="exact"/>
        </dgm:presLayoutVars>
      </dgm:prSet>
      <dgm:spPr/>
      <dgm:t>
        <a:bodyPr/>
        <a:lstStyle/>
        <a:p>
          <a:endParaRPr lang="en-US"/>
        </a:p>
      </dgm:t>
    </dgm:pt>
    <dgm:pt modelId="{3DF03B07-F275-448F-BDFF-4A690888C4E2}" type="pres">
      <dgm:prSet presAssocID="{A76988BC-9805-496C-A600-80F9122F48F2}" presName="node" presStyleLbl="node1" presStyleIdx="0" presStyleCnt="6">
        <dgm:presLayoutVars>
          <dgm:bulletEnabled val="1"/>
        </dgm:presLayoutVars>
      </dgm:prSet>
      <dgm:spPr/>
      <dgm:t>
        <a:bodyPr/>
        <a:lstStyle/>
        <a:p>
          <a:endParaRPr lang="en-US"/>
        </a:p>
      </dgm:t>
    </dgm:pt>
    <dgm:pt modelId="{BCEE67D2-BEB6-4E01-8919-E05054AED550}" type="pres">
      <dgm:prSet presAssocID="{838F7BBE-04E1-41A7-83A0-655985D2B340}" presName="sibTrans" presStyleCnt="0"/>
      <dgm:spPr/>
    </dgm:pt>
    <dgm:pt modelId="{1F775B7E-5CA2-49DA-9CAA-2B0F7B7A942E}" type="pres">
      <dgm:prSet presAssocID="{39673FAA-5BDE-4DFC-A2E7-1E9DCAC939F2}" presName="node" presStyleLbl="node1" presStyleIdx="1" presStyleCnt="6">
        <dgm:presLayoutVars>
          <dgm:bulletEnabled val="1"/>
        </dgm:presLayoutVars>
      </dgm:prSet>
      <dgm:spPr/>
      <dgm:t>
        <a:bodyPr/>
        <a:lstStyle/>
        <a:p>
          <a:endParaRPr lang="en-US"/>
        </a:p>
      </dgm:t>
    </dgm:pt>
    <dgm:pt modelId="{B28686B0-E09C-40DC-8CFD-1BBFDC6B594B}" type="pres">
      <dgm:prSet presAssocID="{46245A27-8DA9-46B5-9780-05BCEC24745E}" presName="sibTrans" presStyleCnt="0"/>
      <dgm:spPr/>
    </dgm:pt>
    <dgm:pt modelId="{37AAEE28-713C-4D14-A209-5889D270302C}" type="pres">
      <dgm:prSet presAssocID="{6B6A804E-D4E7-4A35-8F90-258D93BFD76C}" presName="node" presStyleLbl="node1" presStyleIdx="2" presStyleCnt="6">
        <dgm:presLayoutVars>
          <dgm:bulletEnabled val="1"/>
        </dgm:presLayoutVars>
      </dgm:prSet>
      <dgm:spPr/>
      <dgm:t>
        <a:bodyPr/>
        <a:lstStyle/>
        <a:p>
          <a:endParaRPr lang="en-US"/>
        </a:p>
      </dgm:t>
    </dgm:pt>
    <dgm:pt modelId="{B951D6AB-A5A6-42B1-8921-1029142EC411}" type="pres">
      <dgm:prSet presAssocID="{ED62B428-7CD7-40B4-8E83-A7524E3D3337}" presName="sibTrans" presStyleCnt="0"/>
      <dgm:spPr/>
    </dgm:pt>
    <dgm:pt modelId="{0AC88AF0-FA9B-49F5-87F5-B2B461A1B663}" type="pres">
      <dgm:prSet presAssocID="{D7EB5C57-DDAC-45BD-A26D-ADBC57623F0E}" presName="node" presStyleLbl="node1" presStyleIdx="3" presStyleCnt="6">
        <dgm:presLayoutVars>
          <dgm:bulletEnabled val="1"/>
        </dgm:presLayoutVars>
      </dgm:prSet>
      <dgm:spPr/>
      <dgm:t>
        <a:bodyPr/>
        <a:lstStyle/>
        <a:p>
          <a:endParaRPr lang="en-US"/>
        </a:p>
      </dgm:t>
    </dgm:pt>
    <dgm:pt modelId="{A2E3E303-611A-47A2-837E-10D097F3DFD9}" type="pres">
      <dgm:prSet presAssocID="{C216E340-EE5D-4DD4-8D03-5E49A8CD6691}" presName="sibTrans" presStyleCnt="0"/>
      <dgm:spPr/>
    </dgm:pt>
    <dgm:pt modelId="{35C29B48-3965-4C6D-AED0-BFFFF82B388E}" type="pres">
      <dgm:prSet presAssocID="{D3CB9622-751C-4C29-BDDC-F2E1096BF290}" presName="node" presStyleLbl="node1" presStyleIdx="4" presStyleCnt="6">
        <dgm:presLayoutVars>
          <dgm:bulletEnabled val="1"/>
        </dgm:presLayoutVars>
      </dgm:prSet>
      <dgm:spPr/>
      <dgm:t>
        <a:bodyPr/>
        <a:lstStyle/>
        <a:p>
          <a:endParaRPr lang="en-US"/>
        </a:p>
      </dgm:t>
    </dgm:pt>
    <dgm:pt modelId="{B90735A4-C01F-4C66-A602-3C83844EE328}" type="pres">
      <dgm:prSet presAssocID="{B4E22904-1FFF-4785-85FA-03BDBF647046}" presName="sibTrans" presStyleCnt="0"/>
      <dgm:spPr/>
    </dgm:pt>
    <dgm:pt modelId="{C24B6D32-D576-44D7-B6F0-C77A2F5397A4}" type="pres">
      <dgm:prSet presAssocID="{47834414-09FF-4110-A61D-4108DDC5B66B}" presName="node" presStyleLbl="node1" presStyleIdx="5" presStyleCnt="6">
        <dgm:presLayoutVars>
          <dgm:bulletEnabled val="1"/>
        </dgm:presLayoutVars>
      </dgm:prSet>
      <dgm:spPr/>
      <dgm:t>
        <a:bodyPr/>
        <a:lstStyle/>
        <a:p>
          <a:endParaRPr lang="en-US"/>
        </a:p>
      </dgm:t>
    </dgm:pt>
  </dgm:ptLst>
  <dgm:cxnLst>
    <dgm:cxn modelId="{5B306B13-474E-4BD7-BC89-B832BE66B0D6}" srcId="{021E1172-C6DA-479C-BA90-AE72BEB5FCE5}" destId="{D3CB9622-751C-4C29-BDDC-F2E1096BF290}" srcOrd="4" destOrd="0" parTransId="{CA7AE02A-16EE-4563-9E0E-FF4BA091856A}" sibTransId="{B4E22904-1FFF-4785-85FA-03BDBF647046}"/>
    <dgm:cxn modelId="{7BDA3707-9548-40E5-BBE3-36B7401E165E}" srcId="{021E1172-C6DA-479C-BA90-AE72BEB5FCE5}" destId="{6B6A804E-D4E7-4A35-8F90-258D93BFD76C}" srcOrd="2" destOrd="0" parTransId="{A4E09F55-52F7-46E7-BFD1-4C9EF75DF97F}" sibTransId="{ED62B428-7CD7-40B4-8E83-A7524E3D3337}"/>
    <dgm:cxn modelId="{3258F9CD-2821-9244-B0F4-456EB6E144FD}" type="presOf" srcId="{47834414-09FF-4110-A61D-4108DDC5B66B}" destId="{C24B6D32-D576-44D7-B6F0-C77A2F5397A4}" srcOrd="0" destOrd="0" presId="urn:microsoft.com/office/officeart/2005/8/layout/default#1"/>
    <dgm:cxn modelId="{67215AE6-D26F-594E-B75A-56FA7C8D711B}" type="presOf" srcId="{021E1172-C6DA-479C-BA90-AE72BEB5FCE5}" destId="{D45B8A2F-44B8-4A8F-858E-79D34464F4A7}" srcOrd="0" destOrd="0" presId="urn:microsoft.com/office/officeart/2005/8/layout/default#1"/>
    <dgm:cxn modelId="{5E025641-208A-9845-8CCE-73387389A990}" type="presOf" srcId="{D3CB9622-751C-4C29-BDDC-F2E1096BF290}" destId="{35C29B48-3965-4C6D-AED0-BFFFF82B388E}" srcOrd="0" destOrd="0" presId="urn:microsoft.com/office/officeart/2005/8/layout/default#1"/>
    <dgm:cxn modelId="{9BE37EAD-AA33-4C61-8D64-7E46D1AEE46F}" srcId="{021E1172-C6DA-479C-BA90-AE72BEB5FCE5}" destId="{39673FAA-5BDE-4DFC-A2E7-1E9DCAC939F2}" srcOrd="1" destOrd="0" parTransId="{772A1D2B-2AC4-47EA-B020-102F839FE157}" sibTransId="{46245A27-8DA9-46B5-9780-05BCEC24745E}"/>
    <dgm:cxn modelId="{9D65DC1A-C3A9-8D45-BB0A-DF4BE9E1D57C}" type="presOf" srcId="{6B6A804E-D4E7-4A35-8F90-258D93BFD76C}" destId="{37AAEE28-713C-4D14-A209-5889D270302C}" srcOrd="0" destOrd="0" presId="urn:microsoft.com/office/officeart/2005/8/layout/default#1"/>
    <dgm:cxn modelId="{E4EAAFEC-DE2B-4573-AC49-0688148A894F}" srcId="{021E1172-C6DA-479C-BA90-AE72BEB5FCE5}" destId="{47834414-09FF-4110-A61D-4108DDC5B66B}" srcOrd="5" destOrd="0" parTransId="{2C03B8BB-79DB-4EB6-A0F2-B34F0D622EB0}" sibTransId="{5F6550EF-F720-438E-B10F-FB44B621799C}"/>
    <dgm:cxn modelId="{B55A18B3-09CB-3C4C-B48A-004235BCBB3D}" type="presOf" srcId="{39673FAA-5BDE-4DFC-A2E7-1E9DCAC939F2}" destId="{1F775B7E-5CA2-49DA-9CAA-2B0F7B7A942E}" srcOrd="0" destOrd="0" presId="urn:microsoft.com/office/officeart/2005/8/layout/default#1"/>
    <dgm:cxn modelId="{5F6E3068-71E0-894A-A16B-15D4C38C79A8}" type="presOf" srcId="{A76988BC-9805-496C-A600-80F9122F48F2}" destId="{3DF03B07-F275-448F-BDFF-4A690888C4E2}" srcOrd="0" destOrd="0" presId="urn:microsoft.com/office/officeart/2005/8/layout/default#1"/>
    <dgm:cxn modelId="{2D224F9D-7D15-264A-B201-0BDA3C665B84}" type="presOf" srcId="{D7EB5C57-DDAC-45BD-A26D-ADBC57623F0E}" destId="{0AC88AF0-FA9B-49F5-87F5-B2B461A1B663}" srcOrd="0" destOrd="0" presId="urn:microsoft.com/office/officeart/2005/8/layout/default#1"/>
    <dgm:cxn modelId="{BE6406DF-52EB-493D-B3E2-E3BB28EE1D67}" srcId="{021E1172-C6DA-479C-BA90-AE72BEB5FCE5}" destId="{A76988BC-9805-496C-A600-80F9122F48F2}" srcOrd="0" destOrd="0" parTransId="{A2EDE3CC-9926-4408-90E0-612E105C7F9B}" sibTransId="{838F7BBE-04E1-41A7-83A0-655985D2B340}"/>
    <dgm:cxn modelId="{D23D46F1-D89F-4E4D-829E-99CE2DD109D0}" srcId="{021E1172-C6DA-479C-BA90-AE72BEB5FCE5}" destId="{D7EB5C57-DDAC-45BD-A26D-ADBC57623F0E}" srcOrd="3" destOrd="0" parTransId="{5ED05583-8299-4E85-B334-2B440A7D9C71}" sibTransId="{C216E340-EE5D-4DD4-8D03-5E49A8CD6691}"/>
    <dgm:cxn modelId="{C70D5788-37DC-FA48-8651-EA1AAC77124B}" type="presParOf" srcId="{D45B8A2F-44B8-4A8F-858E-79D34464F4A7}" destId="{3DF03B07-F275-448F-BDFF-4A690888C4E2}" srcOrd="0" destOrd="0" presId="urn:microsoft.com/office/officeart/2005/8/layout/default#1"/>
    <dgm:cxn modelId="{9BC3896E-DAF9-0F46-802E-7491D599CF1C}" type="presParOf" srcId="{D45B8A2F-44B8-4A8F-858E-79D34464F4A7}" destId="{BCEE67D2-BEB6-4E01-8919-E05054AED550}" srcOrd="1" destOrd="0" presId="urn:microsoft.com/office/officeart/2005/8/layout/default#1"/>
    <dgm:cxn modelId="{CB422C46-7853-724C-A420-201D600FA905}" type="presParOf" srcId="{D45B8A2F-44B8-4A8F-858E-79D34464F4A7}" destId="{1F775B7E-5CA2-49DA-9CAA-2B0F7B7A942E}" srcOrd="2" destOrd="0" presId="urn:microsoft.com/office/officeart/2005/8/layout/default#1"/>
    <dgm:cxn modelId="{5C95C402-E11F-9B4D-925E-A86B1AD73271}" type="presParOf" srcId="{D45B8A2F-44B8-4A8F-858E-79D34464F4A7}" destId="{B28686B0-E09C-40DC-8CFD-1BBFDC6B594B}" srcOrd="3" destOrd="0" presId="urn:microsoft.com/office/officeart/2005/8/layout/default#1"/>
    <dgm:cxn modelId="{20DC2BD8-4A2F-5F41-91EA-7149B625D304}" type="presParOf" srcId="{D45B8A2F-44B8-4A8F-858E-79D34464F4A7}" destId="{37AAEE28-713C-4D14-A209-5889D270302C}" srcOrd="4" destOrd="0" presId="urn:microsoft.com/office/officeart/2005/8/layout/default#1"/>
    <dgm:cxn modelId="{54C0071B-F192-3548-A562-62FE3AAA530F}" type="presParOf" srcId="{D45B8A2F-44B8-4A8F-858E-79D34464F4A7}" destId="{B951D6AB-A5A6-42B1-8921-1029142EC411}" srcOrd="5" destOrd="0" presId="urn:microsoft.com/office/officeart/2005/8/layout/default#1"/>
    <dgm:cxn modelId="{73966539-7892-CF4B-99D8-B064E6380296}" type="presParOf" srcId="{D45B8A2F-44B8-4A8F-858E-79D34464F4A7}" destId="{0AC88AF0-FA9B-49F5-87F5-B2B461A1B663}" srcOrd="6" destOrd="0" presId="urn:microsoft.com/office/officeart/2005/8/layout/default#1"/>
    <dgm:cxn modelId="{62B898FB-DD16-EA49-B5AB-72F9B9B3C10A}" type="presParOf" srcId="{D45B8A2F-44B8-4A8F-858E-79D34464F4A7}" destId="{A2E3E303-611A-47A2-837E-10D097F3DFD9}" srcOrd="7" destOrd="0" presId="urn:microsoft.com/office/officeart/2005/8/layout/default#1"/>
    <dgm:cxn modelId="{C02D780C-EF06-D845-ABC6-D9B2197BE10A}" type="presParOf" srcId="{D45B8A2F-44B8-4A8F-858E-79D34464F4A7}" destId="{35C29B48-3965-4C6D-AED0-BFFFF82B388E}" srcOrd="8" destOrd="0" presId="urn:microsoft.com/office/officeart/2005/8/layout/default#1"/>
    <dgm:cxn modelId="{04DB48E9-0345-5C4F-BFF4-6E28F982C47E}" type="presParOf" srcId="{D45B8A2F-44B8-4A8F-858E-79D34464F4A7}" destId="{B90735A4-C01F-4C66-A602-3C83844EE328}" srcOrd="9" destOrd="0" presId="urn:microsoft.com/office/officeart/2005/8/layout/default#1"/>
    <dgm:cxn modelId="{0AE9C828-12DE-C548-9F92-97625F52B846}" type="presParOf" srcId="{D45B8A2F-44B8-4A8F-858E-79D34464F4A7}" destId="{C24B6D32-D576-44D7-B6F0-C77A2F5397A4}"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15C0BE-76D5-4EC5-A73D-C985880E7C6E}" type="doc">
      <dgm:prSet loTypeId="urn:microsoft.com/office/officeart/2005/8/layout/venn1" loCatId="relationship" qsTypeId="urn:microsoft.com/office/officeart/2005/8/quickstyle/3d3" qsCatId="3D" csTypeId="urn:microsoft.com/office/officeart/2005/8/colors/accent1_2" csCatId="accent1" phldr="1"/>
      <dgm:spPr/>
    </dgm:pt>
    <dgm:pt modelId="{14C2602F-1F60-407E-9406-C58F13218E29}">
      <dgm:prSet phldrT="[Text]" custT="1"/>
      <dgm:spPr>
        <a:solidFill>
          <a:schemeClr val="bg1">
            <a:lumMod val="75000"/>
          </a:schemeClr>
        </a:solidFill>
      </dgm:spPr>
      <dgm:t>
        <a:bodyPr/>
        <a:lstStyle/>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Bias is simply each person’s unique predisposition of how to see the world. It’s our own thinking when we are confronted with new events</a:t>
          </a:r>
          <a:r>
            <a:rPr lang="en-US" sz="1400" dirty="0">
              <a:latin typeface="Times New Roman" pitchFamily="18" charset="0"/>
              <a:cs typeface="Times New Roman" pitchFamily="18" charset="0"/>
            </a:rPr>
            <a:t>.</a:t>
          </a:r>
        </a:p>
      </dgm:t>
    </dgm:pt>
    <dgm:pt modelId="{9127BA51-6877-48EF-8766-17FF92D2AD10}" type="parTrans" cxnId="{94EC2845-967D-41BA-9778-D467BADE9328}">
      <dgm:prSet/>
      <dgm:spPr/>
      <dgm:t>
        <a:bodyPr/>
        <a:lstStyle/>
        <a:p>
          <a:endParaRPr lang="en-US" sz="1400"/>
        </a:p>
      </dgm:t>
    </dgm:pt>
    <dgm:pt modelId="{4656BBD5-770E-480B-B76E-0B336DFA057F}" type="sibTrans" cxnId="{94EC2845-967D-41BA-9778-D467BADE9328}">
      <dgm:prSet/>
      <dgm:spPr/>
      <dgm:t>
        <a:bodyPr/>
        <a:lstStyle/>
        <a:p>
          <a:endParaRPr lang="en-US" sz="1400"/>
        </a:p>
      </dgm:t>
    </dgm:pt>
    <dgm:pt modelId="{BC7F2C1E-B401-4B27-B14E-DD36D191B33B}">
      <dgm:prSet phldrT="[Text]" custT="1"/>
      <dgm:spPr>
        <a:solidFill>
          <a:schemeClr val="bg1">
            <a:lumMod val="75000"/>
          </a:schemeClr>
        </a:solidFill>
      </dgm:spPr>
      <dgm:t>
        <a:bodyPr/>
        <a:lstStyle/>
        <a:p>
          <a:r>
            <a:rPr lang="en-US" sz="1600" dirty="0">
              <a:latin typeface="Times New Roman" pitchFamily="18" charset="0"/>
              <a:cs typeface="Times New Roman" pitchFamily="18" charset="0"/>
            </a:rPr>
            <a:t>A pre-formed negative opinion or attitude toward a group of persons based on their race, religion, disability, sexual orientation, age, ethnicity.</a:t>
          </a:r>
          <a:r>
            <a:rPr lang="en-US" sz="1400" dirty="0">
              <a:latin typeface="Times New Roman" pitchFamily="18" charset="0"/>
              <a:cs typeface="Times New Roman" pitchFamily="18" charset="0"/>
            </a:rPr>
            <a:t>..</a:t>
          </a:r>
        </a:p>
      </dgm:t>
    </dgm:pt>
    <dgm:pt modelId="{46F1827C-4954-48E4-A4D3-BC5851543CAF}" type="parTrans" cxnId="{3BD29AE7-F043-46ED-94C2-A48815F29220}">
      <dgm:prSet/>
      <dgm:spPr/>
      <dgm:t>
        <a:bodyPr/>
        <a:lstStyle/>
        <a:p>
          <a:endParaRPr lang="en-US" sz="1400"/>
        </a:p>
      </dgm:t>
    </dgm:pt>
    <dgm:pt modelId="{042323F1-2CE7-4B52-AF7F-3577E4AA9A72}" type="sibTrans" cxnId="{3BD29AE7-F043-46ED-94C2-A48815F29220}">
      <dgm:prSet/>
      <dgm:spPr/>
      <dgm:t>
        <a:bodyPr/>
        <a:lstStyle/>
        <a:p>
          <a:endParaRPr lang="en-US" sz="1400"/>
        </a:p>
      </dgm:t>
    </dgm:pt>
    <dgm:pt modelId="{E18D6740-BE03-4E0F-A527-EC75248FC665}">
      <dgm:prSet phldrT="[Text]" custT="1"/>
      <dgm:spPr>
        <a:solidFill>
          <a:schemeClr val="bg1">
            <a:lumMod val="85000"/>
          </a:schemeClr>
        </a:solidFill>
      </dgm:spPr>
      <dgm:t>
        <a:bodyPr/>
        <a:lstStyle/>
        <a:p>
          <a:r>
            <a:rPr lang="en-US" sz="1600" dirty="0">
              <a:latin typeface="Times New Roman" pitchFamily="18" charset="0"/>
              <a:cs typeface="Times New Roman" pitchFamily="18" charset="0"/>
            </a:rPr>
            <a:t>Bias is used to describe a tendency or preference towards a particular perspective, ideology or res</a:t>
          </a:r>
          <a:r>
            <a:rPr lang="en-US" sz="1400" dirty="0">
              <a:latin typeface="Times New Roman" pitchFamily="18" charset="0"/>
              <a:cs typeface="Times New Roman" pitchFamily="18" charset="0"/>
            </a:rPr>
            <a:t>ult</a:t>
          </a:r>
          <a:r>
            <a:rPr lang="en-US" sz="1400" dirty="0">
              <a:latin typeface="+mj-lt"/>
              <a:cs typeface="Times New Roman" pitchFamily="18" charset="0"/>
            </a:rPr>
            <a:t>. </a:t>
          </a:r>
        </a:p>
      </dgm:t>
    </dgm:pt>
    <dgm:pt modelId="{04FB67DD-D658-4CE5-8C60-191C985F4852}" type="parTrans" cxnId="{98A419EE-64D6-40E6-ADB0-440D63244D46}">
      <dgm:prSet/>
      <dgm:spPr/>
      <dgm:t>
        <a:bodyPr/>
        <a:lstStyle/>
        <a:p>
          <a:endParaRPr lang="en-US" sz="1400"/>
        </a:p>
      </dgm:t>
    </dgm:pt>
    <dgm:pt modelId="{7D939BF8-26DE-4E50-AD64-64C97B1413E2}" type="sibTrans" cxnId="{98A419EE-64D6-40E6-ADB0-440D63244D46}">
      <dgm:prSet/>
      <dgm:spPr/>
      <dgm:t>
        <a:bodyPr/>
        <a:lstStyle/>
        <a:p>
          <a:endParaRPr lang="en-US" sz="1400"/>
        </a:p>
      </dgm:t>
    </dgm:pt>
    <dgm:pt modelId="{DE4EB6C5-0114-4E1D-B51E-B7859EA9894A}">
      <dgm:prSet phldrT="[Text]" custT="1"/>
      <dgm:spPr>
        <a:ln>
          <a:solidFill>
            <a:schemeClr val="bg1">
              <a:lumMod val="75000"/>
            </a:schemeClr>
          </a:solidFill>
        </a:ln>
      </dgm:spPr>
      <dgm:t>
        <a:bodyPr/>
        <a:lstStyle/>
        <a:p>
          <a:endParaRPr lang="en-US" sz="1400" dirty="0">
            <a:latin typeface="Times New Roman" pitchFamily="18" charset="0"/>
            <a:cs typeface="Times New Roman" pitchFamily="18" charset="0"/>
          </a:endParaRPr>
        </a:p>
      </dgm:t>
    </dgm:pt>
    <dgm:pt modelId="{43FB7B00-982F-4724-80AB-697825727949}" type="parTrans" cxnId="{77F7AA4D-56E1-440C-A797-AD7D01D3F8DD}">
      <dgm:prSet/>
      <dgm:spPr/>
      <dgm:t>
        <a:bodyPr/>
        <a:lstStyle/>
        <a:p>
          <a:endParaRPr lang="en-US" sz="1400"/>
        </a:p>
      </dgm:t>
    </dgm:pt>
    <dgm:pt modelId="{079A4AF3-BE28-42E2-9D1F-EF355E47D29B}" type="sibTrans" cxnId="{77F7AA4D-56E1-440C-A797-AD7D01D3F8DD}">
      <dgm:prSet/>
      <dgm:spPr/>
      <dgm:t>
        <a:bodyPr/>
        <a:lstStyle/>
        <a:p>
          <a:endParaRPr lang="en-US" sz="1400"/>
        </a:p>
      </dgm:t>
    </dgm:pt>
    <dgm:pt modelId="{40D9E4E1-4CF2-4940-8C7F-0CD9D119F467}" type="pres">
      <dgm:prSet presAssocID="{DC15C0BE-76D5-4EC5-A73D-C985880E7C6E}" presName="compositeShape" presStyleCnt="0">
        <dgm:presLayoutVars>
          <dgm:chMax val="7"/>
          <dgm:dir/>
          <dgm:resizeHandles val="exact"/>
        </dgm:presLayoutVars>
      </dgm:prSet>
      <dgm:spPr/>
    </dgm:pt>
    <dgm:pt modelId="{3B33DE7F-DD04-437E-907F-AD987BB8EBD5}" type="pres">
      <dgm:prSet presAssocID="{14C2602F-1F60-407E-9406-C58F13218E29}" presName="circ1" presStyleLbl="vennNode1" presStyleIdx="0" presStyleCnt="4" custScaleX="95499" custScaleY="87255" custLinFactNeighborX="631" custLinFactNeighborY="-10613"/>
      <dgm:spPr/>
      <dgm:t>
        <a:bodyPr/>
        <a:lstStyle/>
        <a:p>
          <a:endParaRPr lang="en-US"/>
        </a:p>
      </dgm:t>
    </dgm:pt>
    <dgm:pt modelId="{1A910D30-88E7-4161-BE85-9B65B9CAB6EF}" type="pres">
      <dgm:prSet presAssocID="{14C2602F-1F60-407E-9406-C58F13218E29}" presName="circ1Tx" presStyleLbl="revTx" presStyleIdx="0" presStyleCnt="0">
        <dgm:presLayoutVars>
          <dgm:chMax val="0"/>
          <dgm:chPref val="0"/>
          <dgm:bulletEnabled val="1"/>
        </dgm:presLayoutVars>
      </dgm:prSet>
      <dgm:spPr/>
      <dgm:t>
        <a:bodyPr/>
        <a:lstStyle/>
        <a:p>
          <a:endParaRPr lang="en-US"/>
        </a:p>
      </dgm:t>
    </dgm:pt>
    <dgm:pt modelId="{76E36250-64C5-41B6-BC79-6085DBE25EB5}" type="pres">
      <dgm:prSet presAssocID="{E18D6740-BE03-4E0F-A527-EC75248FC665}" presName="circ2" presStyleLbl="vennNode1" presStyleIdx="1" presStyleCnt="4" custScaleX="100414" custLinFactNeighborX="445" custLinFactNeighborY="-375"/>
      <dgm:spPr/>
      <dgm:t>
        <a:bodyPr/>
        <a:lstStyle/>
        <a:p>
          <a:endParaRPr lang="en-US"/>
        </a:p>
      </dgm:t>
    </dgm:pt>
    <dgm:pt modelId="{260D7E0B-F693-48A2-9E21-6F4D6AC6FDA3}" type="pres">
      <dgm:prSet presAssocID="{E18D6740-BE03-4E0F-A527-EC75248FC665}" presName="circ2Tx" presStyleLbl="revTx" presStyleIdx="0" presStyleCnt="0">
        <dgm:presLayoutVars>
          <dgm:chMax val="0"/>
          <dgm:chPref val="0"/>
          <dgm:bulletEnabled val="1"/>
        </dgm:presLayoutVars>
      </dgm:prSet>
      <dgm:spPr/>
      <dgm:t>
        <a:bodyPr/>
        <a:lstStyle/>
        <a:p>
          <a:endParaRPr lang="en-US"/>
        </a:p>
      </dgm:t>
    </dgm:pt>
    <dgm:pt modelId="{CA27A3E8-663D-4342-93ED-00D082E8CA21}" type="pres">
      <dgm:prSet presAssocID="{BC7F2C1E-B401-4B27-B14E-DD36D191B33B}" presName="circ3" presStyleLbl="vennNode1" presStyleIdx="2" presStyleCnt="4" custScaleY="90151"/>
      <dgm:spPr/>
      <dgm:t>
        <a:bodyPr/>
        <a:lstStyle/>
        <a:p>
          <a:endParaRPr lang="en-US"/>
        </a:p>
      </dgm:t>
    </dgm:pt>
    <dgm:pt modelId="{A139537A-3EA2-419E-8526-095BB4928668}" type="pres">
      <dgm:prSet presAssocID="{BC7F2C1E-B401-4B27-B14E-DD36D191B33B}" presName="circ3Tx" presStyleLbl="revTx" presStyleIdx="0" presStyleCnt="0">
        <dgm:presLayoutVars>
          <dgm:chMax val="0"/>
          <dgm:chPref val="0"/>
          <dgm:bulletEnabled val="1"/>
        </dgm:presLayoutVars>
      </dgm:prSet>
      <dgm:spPr/>
      <dgm:t>
        <a:bodyPr/>
        <a:lstStyle/>
        <a:p>
          <a:endParaRPr lang="en-US"/>
        </a:p>
      </dgm:t>
    </dgm:pt>
    <dgm:pt modelId="{E329515A-26FD-4D99-A0DD-EBC2A3A3E4EA}" type="pres">
      <dgm:prSet presAssocID="{DE4EB6C5-0114-4E1D-B51E-B7859EA9894A}" presName="circ4" presStyleLbl="vennNode1" presStyleIdx="3" presStyleCnt="4" custScaleX="96878" custScaleY="96102" custLinFactNeighborX="-10761" custLinFactNeighborY="-3457"/>
      <dgm:spPr/>
      <dgm:t>
        <a:bodyPr/>
        <a:lstStyle/>
        <a:p>
          <a:endParaRPr lang="en-US"/>
        </a:p>
      </dgm:t>
    </dgm:pt>
    <dgm:pt modelId="{2AA09D7A-ACB1-4148-8A51-7F27FAFC6048}" type="pres">
      <dgm:prSet presAssocID="{DE4EB6C5-0114-4E1D-B51E-B7859EA9894A}" presName="circ4Tx" presStyleLbl="revTx" presStyleIdx="0" presStyleCnt="0">
        <dgm:presLayoutVars>
          <dgm:chMax val="0"/>
          <dgm:chPref val="0"/>
          <dgm:bulletEnabled val="1"/>
        </dgm:presLayoutVars>
      </dgm:prSet>
      <dgm:spPr/>
      <dgm:t>
        <a:bodyPr/>
        <a:lstStyle/>
        <a:p>
          <a:endParaRPr lang="en-US"/>
        </a:p>
      </dgm:t>
    </dgm:pt>
  </dgm:ptLst>
  <dgm:cxnLst>
    <dgm:cxn modelId="{94EC2845-967D-41BA-9778-D467BADE9328}" srcId="{DC15C0BE-76D5-4EC5-A73D-C985880E7C6E}" destId="{14C2602F-1F60-407E-9406-C58F13218E29}" srcOrd="0" destOrd="0" parTransId="{9127BA51-6877-48EF-8766-17FF92D2AD10}" sibTransId="{4656BBD5-770E-480B-B76E-0B336DFA057F}"/>
    <dgm:cxn modelId="{F727D516-CDD9-4D13-B760-E463521B8F8B}" type="presOf" srcId="{DE4EB6C5-0114-4E1D-B51E-B7859EA9894A}" destId="{E329515A-26FD-4D99-A0DD-EBC2A3A3E4EA}" srcOrd="0" destOrd="0" presId="urn:microsoft.com/office/officeart/2005/8/layout/venn1"/>
    <dgm:cxn modelId="{C3156CC8-6E8A-4D3F-ABD1-7A35C5F0570B}" type="presOf" srcId="{BC7F2C1E-B401-4B27-B14E-DD36D191B33B}" destId="{A139537A-3EA2-419E-8526-095BB4928668}" srcOrd="1" destOrd="0" presId="urn:microsoft.com/office/officeart/2005/8/layout/venn1"/>
    <dgm:cxn modelId="{9B8FDFB6-22F2-421C-80C4-C81AAF021BF1}" type="presOf" srcId="{E18D6740-BE03-4E0F-A527-EC75248FC665}" destId="{76E36250-64C5-41B6-BC79-6085DBE25EB5}" srcOrd="0" destOrd="0" presId="urn:microsoft.com/office/officeart/2005/8/layout/venn1"/>
    <dgm:cxn modelId="{98A419EE-64D6-40E6-ADB0-440D63244D46}" srcId="{DC15C0BE-76D5-4EC5-A73D-C985880E7C6E}" destId="{E18D6740-BE03-4E0F-A527-EC75248FC665}" srcOrd="1" destOrd="0" parTransId="{04FB67DD-D658-4CE5-8C60-191C985F4852}" sibTransId="{7D939BF8-26DE-4E50-AD64-64C97B1413E2}"/>
    <dgm:cxn modelId="{2DF388C1-AD83-442E-B4E8-E62EBA97F1B5}" type="presOf" srcId="{E18D6740-BE03-4E0F-A527-EC75248FC665}" destId="{260D7E0B-F693-48A2-9E21-6F4D6AC6FDA3}" srcOrd="1" destOrd="0" presId="urn:microsoft.com/office/officeart/2005/8/layout/venn1"/>
    <dgm:cxn modelId="{97FB6755-D46A-414D-9B2D-873658FE9284}" type="presOf" srcId="{DE4EB6C5-0114-4E1D-B51E-B7859EA9894A}" destId="{2AA09D7A-ACB1-4148-8A51-7F27FAFC6048}" srcOrd="1" destOrd="0" presId="urn:microsoft.com/office/officeart/2005/8/layout/venn1"/>
    <dgm:cxn modelId="{AEF0C575-2FC5-4DCB-8BE6-90C2589628BF}" type="presOf" srcId="{14C2602F-1F60-407E-9406-C58F13218E29}" destId="{3B33DE7F-DD04-437E-907F-AD987BB8EBD5}" srcOrd="0" destOrd="0" presId="urn:microsoft.com/office/officeart/2005/8/layout/venn1"/>
    <dgm:cxn modelId="{556AE536-309B-4112-B2E7-BD22A060176F}" type="presOf" srcId="{14C2602F-1F60-407E-9406-C58F13218E29}" destId="{1A910D30-88E7-4161-BE85-9B65B9CAB6EF}" srcOrd="1" destOrd="0" presId="urn:microsoft.com/office/officeart/2005/8/layout/venn1"/>
    <dgm:cxn modelId="{40907093-2470-43E8-AC28-C8DC55A42804}" type="presOf" srcId="{DC15C0BE-76D5-4EC5-A73D-C985880E7C6E}" destId="{40D9E4E1-4CF2-4940-8C7F-0CD9D119F467}" srcOrd="0" destOrd="0" presId="urn:microsoft.com/office/officeart/2005/8/layout/venn1"/>
    <dgm:cxn modelId="{538B8E79-C691-4BC2-948F-80F92C2DCE63}" type="presOf" srcId="{BC7F2C1E-B401-4B27-B14E-DD36D191B33B}" destId="{CA27A3E8-663D-4342-93ED-00D082E8CA21}" srcOrd="0" destOrd="0" presId="urn:microsoft.com/office/officeart/2005/8/layout/venn1"/>
    <dgm:cxn modelId="{77F7AA4D-56E1-440C-A797-AD7D01D3F8DD}" srcId="{DC15C0BE-76D5-4EC5-A73D-C985880E7C6E}" destId="{DE4EB6C5-0114-4E1D-B51E-B7859EA9894A}" srcOrd="3" destOrd="0" parTransId="{43FB7B00-982F-4724-80AB-697825727949}" sibTransId="{079A4AF3-BE28-42E2-9D1F-EF355E47D29B}"/>
    <dgm:cxn modelId="{3BD29AE7-F043-46ED-94C2-A48815F29220}" srcId="{DC15C0BE-76D5-4EC5-A73D-C985880E7C6E}" destId="{BC7F2C1E-B401-4B27-B14E-DD36D191B33B}" srcOrd="2" destOrd="0" parTransId="{46F1827C-4954-48E4-A4D3-BC5851543CAF}" sibTransId="{042323F1-2CE7-4B52-AF7F-3577E4AA9A72}"/>
    <dgm:cxn modelId="{15BAB308-CCFD-44FB-8CFC-9AB3D661B73E}" type="presParOf" srcId="{40D9E4E1-4CF2-4940-8C7F-0CD9D119F467}" destId="{3B33DE7F-DD04-437E-907F-AD987BB8EBD5}" srcOrd="0" destOrd="0" presId="urn:microsoft.com/office/officeart/2005/8/layout/venn1"/>
    <dgm:cxn modelId="{55ABB1F9-9CC1-4DFD-BF5E-0C6705574B06}" type="presParOf" srcId="{40D9E4E1-4CF2-4940-8C7F-0CD9D119F467}" destId="{1A910D30-88E7-4161-BE85-9B65B9CAB6EF}" srcOrd="1" destOrd="0" presId="urn:microsoft.com/office/officeart/2005/8/layout/venn1"/>
    <dgm:cxn modelId="{B4A8C22F-B3D4-4678-8B92-726A6BAA7B87}" type="presParOf" srcId="{40D9E4E1-4CF2-4940-8C7F-0CD9D119F467}" destId="{76E36250-64C5-41B6-BC79-6085DBE25EB5}" srcOrd="2" destOrd="0" presId="urn:microsoft.com/office/officeart/2005/8/layout/venn1"/>
    <dgm:cxn modelId="{E75F6B23-F215-4340-AD98-6AE291339065}" type="presParOf" srcId="{40D9E4E1-4CF2-4940-8C7F-0CD9D119F467}" destId="{260D7E0B-F693-48A2-9E21-6F4D6AC6FDA3}" srcOrd="3" destOrd="0" presId="urn:microsoft.com/office/officeart/2005/8/layout/venn1"/>
    <dgm:cxn modelId="{0D1A046C-025D-4A42-A42C-E611DAA51F1C}" type="presParOf" srcId="{40D9E4E1-4CF2-4940-8C7F-0CD9D119F467}" destId="{CA27A3E8-663D-4342-93ED-00D082E8CA21}" srcOrd="4" destOrd="0" presId="urn:microsoft.com/office/officeart/2005/8/layout/venn1"/>
    <dgm:cxn modelId="{341B696C-6A43-4496-ADE8-5BFEE803B372}" type="presParOf" srcId="{40D9E4E1-4CF2-4940-8C7F-0CD9D119F467}" destId="{A139537A-3EA2-419E-8526-095BB4928668}" srcOrd="5" destOrd="0" presId="urn:microsoft.com/office/officeart/2005/8/layout/venn1"/>
    <dgm:cxn modelId="{5C48E1C9-41A3-4AA4-946C-B4B75FF3F3B0}" type="presParOf" srcId="{40D9E4E1-4CF2-4940-8C7F-0CD9D119F467}" destId="{E329515A-26FD-4D99-A0DD-EBC2A3A3E4EA}" srcOrd="6" destOrd="0" presId="urn:microsoft.com/office/officeart/2005/8/layout/venn1"/>
    <dgm:cxn modelId="{32DE2C7F-5C50-40AE-A826-D3C986A4E81A}" type="presParOf" srcId="{40D9E4E1-4CF2-4940-8C7F-0CD9D119F467}" destId="{2AA09D7A-ACB1-4148-8A51-7F27FAFC6048}"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41B132-0743-4DAA-9052-9C5242F4220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88D11F4B-172E-4599-B173-E851B419A42A}">
      <dgm:prSet custT="1"/>
      <dgm:spPr>
        <a:solidFill>
          <a:schemeClr val="accent5">
            <a:lumMod val="75000"/>
          </a:schemeClr>
        </a:solidFill>
      </dgm:spPr>
      <dgm:t>
        <a:bodyPr/>
        <a:lstStyle/>
        <a:p>
          <a:pPr rtl="0"/>
          <a:r>
            <a:rPr lang="en-US" sz="2800" b="0" dirty="0">
              <a:latin typeface="Times New Roman" pitchFamily="18" charset="0"/>
              <a:cs typeface="Times New Roman" pitchFamily="18" charset="0"/>
            </a:rPr>
            <a:t>Manifestation of Bias</a:t>
          </a:r>
        </a:p>
      </dgm:t>
    </dgm:pt>
    <dgm:pt modelId="{B337E0D2-58C0-469C-9A35-C7CC37D51A4D}" type="parTrans" cxnId="{F9E7B56A-1F81-4811-9494-6C26BE3AF41F}">
      <dgm:prSet/>
      <dgm:spPr/>
      <dgm:t>
        <a:bodyPr/>
        <a:lstStyle/>
        <a:p>
          <a:endParaRPr lang="en-US" sz="2800" b="0"/>
        </a:p>
      </dgm:t>
    </dgm:pt>
    <dgm:pt modelId="{CC2AE278-1D2B-48CE-8828-82B78065BC1F}" type="sibTrans" cxnId="{F9E7B56A-1F81-4811-9494-6C26BE3AF41F}">
      <dgm:prSet/>
      <dgm:spPr/>
      <dgm:t>
        <a:bodyPr/>
        <a:lstStyle/>
        <a:p>
          <a:endParaRPr lang="en-US" sz="2800" b="0"/>
        </a:p>
      </dgm:t>
    </dgm:pt>
    <dgm:pt modelId="{D30DAACE-DB74-4228-B603-983263614587}">
      <dgm:prSet custT="1"/>
      <dgm:spPr>
        <a:solidFill>
          <a:schemeClr val="accent5">
            <a:lumMod val="75000"/>
          </a:schemeClr>
        </a:solidFill>
      </dgm:spPr>
      <dgm:t>
        <a:bodyPr/>
        <a:lstStyle/>
        <a:p>
          <a:pPr rtl="0"/>
          <a:r>
            <a:rPr lang="en-US" sz="2800" b="0" dirty="0">
              <a:latin typeface="Times New Roman" pitchFamily="18" charset="0"/>
              <a:cs typeface="Times New Roman" pitchFamily="18" charset="0"/>
            </a:rPr>
            <a:t>All information and points of view can generate some form of bias.</a:t>
          </a:r>
        </a:p>
      </dgm:t>
    </dgm:pt>
    <dgm:pt modelId="{A5985899-5942-4776-99B1-DB2000CAEA81}" type="parTrans" cxnId="{3E26D7B2-E23C-4EA7-BBE8-F42C1CB10E27}">
      <dgm:prSet/>
      <dgm:spPr/>
      <dgm:t>
        <a:bodyPr/>
        <a:lstStyle/>
        <a:p>
          <a:endParaRPr lang="en-US" sz="2800" b="0"/>
        </a:p>
      </dgm:t>
    </dgm:pt>
    <dgm:pt modelId="{689FF60F-A0F1-4C95-9691-E4E7F217CA6D}" type="sibTrans" cxnId="{3E26D7B2-E23C-4EA7-BBE8-F42C1CB10E27}">
      <dgm:prSet/>
      <dgm:spPr/>
      <dgm:t>
        <a:bodyPr/>
        <a:lstStyle/>
        <a:p>
          <a:endParaRPr lang="en-US" sz="2800" b="0"/>
        </a:p>
      </dgm:t>
    </dgm:pt>
    <dgm:pt modelId="{2920D8D8-6EFD-49D1-9933-4308B6591207}">
      <dgm:prSet custT="1"/>
      <dgm:spPr>
        <a:solidFill>
          <a:schemeClr val="accent5">
            <a:lumMod val="75000"/>
          </a:schemeClr>
        </a:solidFill>
      </dgm:spPr>
      <dgm:t>
        <a:bodyPr/>
        <a:lstStyle/>
        <a:p>
          <a:pPr rtl="0"/>
          <a:r>
            <a:rPr lang="en-US" sz="2800" b="0" dirty="0">
              <a:latin typeface="Times New Roman" pitchFamily="18" charset="0"/>
              <a:cs typeface="Times New Roman" pitchFamily="18" charset="0"/>
            </a:rPr>
            <a:t>All biases come with a common set of thoughts, expectations, language and behaviors.</a:t>
          </a:r>
        </a:p>
      </dgm:t>
    </dgm:pt>
    <dgm:pt modelId="{C9065259-4670-4031-B136-E47D0B0C732F}" type="parTrans" cxnId="{8FA474A3-D5A7-45CA-B06C-618C0764FC3B}">
      <dgm:prSet/>
      <dgm:spPr/>
      <dgm:t>
        <a:bodyPr/>
        <a:lstStyle/>
        <a:p>
          <a:endParaRPr lang="en-US" sz="2800" b="0"/>
        </a:p>
      </dgm:t>
    </dgm:pt>
    <dgm:pt modelId="{6397DB78-7D4F-4B08-902E-DDB931EA8219}" type="sibTrans" cxnId="{8FA474A3-D5A7-45CA-B06C-618C0764FC3B}">
      <dgm:prSet/>
      <dgm:spPr/>
      <dgm:t>
        <a:bodyPr/>
        <a:lstStyle/>
        <a:p>
          <a:endParaRPr lang="en-US" sz="2800" b="0"/>
        </a:p>
      </dgm:t>
    </dgm:pt>
    <dgm:pt modelId="{904AE2BB-6EAC-4F20-ADD8-1329CF79691E}" type="pres">
      <dgm:prSet presAssocID="{0241B132-0743-4DAA-9052-9C5242F42209}" presName="linear" presStyleCnt="0">
        <dgm:presLayoutVars>
          <dgm:animLvl val="lvl"/>
          <dgm:resizeHandles val="exact"/>
        </dgm:presLayoutVars>
      </dgm:prSet>
      <dgm:spPr/>
      <dgm:t>
        <a:bodyPr/>
        <a:lstStyle/>
        <a:p>
          <a:endParaRPr lang="en-US"/>
        </a:p>
      </dgm:t>
    </dgm:pt>
    <dgm:pt modelId="{9510F5A7-F317-4CCB-B9B9-410C664E586B}" type="pres">
      <dgm:prSet presAssocID="{88D11F4B-172E-4599-B173-E851B419A42A}" presName="parentText" presStyleLbl="node1" presStyleIdx="0" presStyleCnt="3">
        <dgm:presLayoutVars>
          <dgm:chMax val="0"/>
          <dgm:bulletEnabled val="1"/>
        </dgm:presLayoutVars>
      </dgm:prSet>
      <dgm:spPr/>
      <dgm:t>
        <a:bodyPr/>
        <a:lstStyle/>
        <a:p>
          <a:endParaRPr lang="en-US"/>
        </a:p>
      </dgm:t>
    </dgm:pt>
    <dgm:pt modelId="{2B7CFE96-5D2C-4556-943A-FD2FEC038678}" type="pres">
      <dgm:prSet presAssocID="{CC2AE278-1D2B-48CE-8828-82B78065BC1F}" presName="spacer" presStyleCnt="0"/>
      <dgm:spPr/>
    </dgm:pt>
    <dgm:pt modelId="{F6D12FF7-A726-4FFC-B988-1078B2DFB95C}" type="pres">
      <dgm:prSet presAssocID="{D30DAACE-DB74-4228-B603-983263614587}" presName="parentText" presStyleLbl="node1" presStyleIdx="1" presStyleCnt="3">
        <dgm:presLayoutVars>
          <dgm:chMax val="0"/>
          <dgm:bulletEnabled val="1"/>
        </dgm:presLayoutVars>
      </dgm:prSet>
      <dgm:spPr/>
      <dgm:t>
        <a:bodyPr/>
        <a:lstStyle/>
        <a:p>
          <a:endParaRPr lang="en-US"/>
        </a:p>
      </dgm:t>
    </dgm:pt>
    <dgm:pt modelId="{ACBD44FF-4F66-439C-B4AA-D251C08D2A4E}" type="pres">
      <dgm:prSet presAssocID="{689FF60F-A0F1-4C95-9691-E4E7F217CA6D}" presName="spacer" presStyleCnt="0"/>
      <dgm:spPr/>
    </dgm:pt>
    <dgm:pt modelId="{442A5E5A-9851-4915-ADE1-E4C20D48AED7}" type="pres">
      <dgm:prSet presAssocID="{2920D8D8-6EFD-49D1-9933-4308B6591207}" presName="parentText" presStyleLbl="node1" presStyleIdx="2" presStyleCnt="3">
        <dgm:presLayoutVars>
          <dgm:chMax val="0"/>
          <dgm:bulletEnabled val="1"/>
        </dgm:presLayoutVars>
      </dgm:prSet>
      <dgm:spPr/>
      <dgm:t>
        <a:bodyPr/>
        <a:lstStyle/>
        <a:p>
          <a:endParaRPr lang="en-US"/>
        </a:p>
      </dgm:t>
    </dgm:pt>
  </dgm:ptLst>
  <dgm:cxnLst>
    <dgm:cxn modelId="{F9E7B56A-1F81-4811-9494-6C26BE3AF41F}" srcId="{0241B132-0743-4DAA-9052-9C5242F42209}" destId="{88D11F4B-172E-4599-B173-E851B419A42A}" srcOrd="0" destOrd="0" parTransId="{B337E0D2-58C0-469C-9A35-C7CC37D51A4D}" sibTransId="{CC2AE278-1D2B-48CE-8828-82B78065BC1F}"/>
    <dgm:cxn modelId="{C772D292-62C0-4E7B-B01B-38A1B925E691}" type="presOf" srcId="{88D11F4B-172E-4599-B173-E851B419A42A}" destId="{9510F5A7-F317-4CCB-B9B9-410C664E586B}" srcOrd="0" destOrd="0" presId="urn:microsoft.com/office/officeart/2005/8/layout/vList2"/>
    <dgm:cxn modelId="{8AD11224-71A8-4EDF-BB08-77D1C46422AC}" type="presOf" srcId="{2920D8D8-6EFD-49D1-9933-4308B6591207}" destId="{442A5E5A-9851-4915-ADE1-E4C20D48AED7}" srcOrd="0" destOrd="0" presId="urn:microsoft.com/office/officeart/2005/8/layout/vList2"/>
    <dgm:cxn modelId="{3E26D7B2-E23C-4EA7-BBE8-F42C1CB10E27}" srcId="{0241B132-0743-4DAA-9052-9C5242F42209}" destId="{D30DAACE-DB74-4228-B603-983263614587}" srcOrd="1" destOrd="0" parTransId="{A5985899-5942-4776-99B1-DB2000CAEA81}" sibTransId="{689FF60F-A0F1-4C95-9691-E4E7F217CA6D}"/>
    <dgm:cxn modelId="{1F34153A-446C-435E-AD24-EABD30B0E298}" type="presOf" srcId="{D30DAACE-DB74-4228-B603-983263614587}" destId="{F6D12FF7-A726-4FFC-B988-1078B2DFB95C}" srcOrd="0" destOrd="0" presId="urn:microsoft.com/office/officeart/2005/8/layout/vList2"/>
    <dgm:cxn modelId="{8FA474A3-D5A7-45CA-B06C-618C0764FC3B}" srcId="{0241B132-0743-4DAA-9052-9C5242F42209}" destId="{2920D8D8-6EFD-49D1-9933-4308B6591207}" srcOrd="2" destOrd="0" parTransId="{C9065259-4670-4031-B136-E47D0B0C732F}" sibTransId="{6397DB78-7D4F-4B08-902E-DDB931EA8219}"/>
    <dgm:cxn modelId="{39A25527-EDDB-44AE-ABC2-491603947462}" type="presOf" srcId="{0241B132-0743-4DAA-9052-9C5242F42209}" destId="{904AE2BB-6EAC-4F20-ADD8-1329CF79691E}" srcOrd="0" destOrd="0" presId="urn:microsoft.com/office/officeart/2005/8/layout/vList2"/>
    <dgm:cxn modelId="{3A752050-5935-4573-B92F-22CFC6AB979E}" type="presParOf" srcId="{904AE2BB-6EAC-4F20-ADD8-1329CF79691E}" destId="{9510F5A7-F317-4CCB-B9B9-410C664E586B}" srcOrd="0" destOrd="0" presId="urn:microsoft.com/office/officeart/2005/8/layout/vList2"/>
    <dgm:cxn modelId="{FEF1E982-0329-4B13-A7E5-8A0E7BA9D218}" type="presParOf" srcId="{904AE2BB-6EAC-4F20-ADD8-1329CF79691E}" destId="{2B7CFE96-5D2C-4556-943A-FD2FEC038678}" srcOrd="1" destOrd="0" presId="urn:microsoft.com/office/officeart/2005/8/layout/vList2"/>
    <dgm:cxn modelId="{71DF5E9A-4BA2-4BE1-9FF4-6373FDF00B07}" type="presParOf" srcId="{904AE2BB-6EAC-4F20-ADD8-1329CF79691E}" destId="{F6D12FF7-A726-4FFC-B988-1078B2DFB95C}" srcOrd="2" destOrd="0" presId="urn:microsoft.com/office/officeart/2005/8/layout/vList2"/>
    <dgm:cxn modelId="{DC187DCC-F72C-4C36-8B21-D467C1040794}" type="presParOf" srcId="{904AE2BB-6EAC-4F20-ADD8-1329CF79691E}" destId="{ACBD44FF-4F66-439C-B4AA-D251C08D2A4E}" srcOrd="3" destOrd="0" presId="urn:microsoft.com/office/officeart/2005/8/layout/vList2"/>
    <dgm:cxn modelId="{DDF1577D-BEBE-4ECB-8F93-0DA54BF037C5}" type="presParOf" srcId="{904AE2BB-6EAC-4F20-ADD8-1329CF79691E}" destId="{442A5E5A-9851-4915-ADE1-E4C20D48AED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766386-12CF-47C7-A039-7BA047AD504A}" type="doc">
      <dgm:prSet loTypeId="urn:microsoft.com/office/officeart/2005/8/layout/hierarchy4" loCatId="list" qsTypeId="urn:microsoft.com/office/officeart/2005/8/quickstyle/3d1" qsCatId="3D" csTypeId="urn:microsoft.com/office/officeart/2005/8/colors/accent1_2" csCatId="accent1" phldr="1"/>
      <dgm:spPr/>
      <dgm:t>
        <a:bodyPr/>
        <a:lstStyle/>
        <a:p>
          <a:endParaRPr lang="en-US"/>
        </a:p>
      </dgm:t>
    </dgm:pt>
    <dgm:pt modelId="{BBDA2781-736F-4F99-9EBB-FCD98D52C1FE}">
      <dgm:prSet custT="1"/>
      <dgm:spPr>
        <a:solidFill>
          <a:schemeClr val="accent6">
            <a:lumMod val="75000"/>
          </a:schemeClr>
        </a:solidFill>
      </dgm:spPr>
      <dgm:t>
        <a:bodyPr/>
        <a:lstStyle/>
        <a:p>
          <a:pPr rtl="0"/>
          <a:r>
            <a:rPr lang="en-US" sz="2000" dirty="0">
              <a:latin typeface="Times New Roman" pitchFamily="18" charset="0"/>
              <a:cs typeface="Times New Roman" pitchFamily="18" charset="0"/>
            </a:rPr>
            <a:t>How do your biases show up? Name a bias you are willing to share.</a:t>
          </a:r>
        </a:p>
      </dgm:t>
    </dgm:pt>
    <dgm:pt modelId="{A87A015E-BCF6-4793-B18E-B2577203579E}" type="parTrans" cxnId="{635FE7B9-3181-438F-A052-0DF500534E4E}">
      <dgm:prSet/>
      <dgm:spPr/>
      <dgm:t>
        <a:bodyPr/>
        <a:lstStyle/>
        <a:p>
          <a:endParaRPr lang="en-US" sz="2000"/>
        </a:p>
      </dgm:t>
    </dgm:pt>
    <dgm:pt modelId="{3F910D1C-59FA-4389-BC8E-62034EC57012}" type="sibTrans" cxnId="{635FE7B9-3181-438F-A052-0DF500534E4E}">
      <dgm:prSet/>
      <dgm:spPr/>
      <dgm:t>
        <a:bodyPr/>
        <a:lstStyle/>
        <a:p>
          <a:endParaRPr lang="en-US" sz="2000"/>
        </a:p>
      </dgm:t>
    </dgm:pt>
    <dgm:pt modelId="{938DEC8A-CAD7-4F26-96B2-902A297CEB23}">
      <dgm:prSet custT="1"/>
      <dgm:spPr>
        <a:solidFill>
          <a:schemeClr val="accent6">
            <a:lumMod val="75000"/>
          </a:schemeClr>
        </a:solidFill>
      </dgm:spPr>
      <dgm:t>
        <a:bodyPr/>
        <a:lstStyle/>
        <a:p>
          <a:pPr rtl="0"/>
          <a:r>
            <a:rPr lang="en-US" sz="2000" dirty="0">
              <a:latin typeface="Times New Roman" pitchFamily="18" charset="0"/>
              <a:cs typeface="Times New Roman" pitchFamily="18" charset="0"/>
            </a:rPr>
            <a:t>Do your biases inhibit or enhance your ability to be in authentic relationship?</a:t>
          </a:r>
        </a:p>
      </dgm:t>
    </dgm:pt>
    <dgm:pt modelId="{A763203E-CA56-4E46-908A-6E96DD396EFF}" type="parTrans" cxnId="{99F5992F-92A4-498A-A6C0-C30B7DF3EE19}">
      <dgm:prSet/>
      <dgm:spPr/>
      <dgm:t>
        <a:bodyPr/>
        <a:lstStyle/>
        <a:p>
          <a:endParaRPr lang="en-US" sz="2000"/>
        </a:p>
      </dgm:t>
    </dgm:pt>
    <dgm:pt modelId="{EF165BB2-CBDF-4D70-A576-DA10E735E1D1}" type="sibTrans" cxnId="{99F5992F-92A4-498A-A6C0-C30B7DF3EE19}">
      <dgm:prSet/>
      <dgm:spPr/>
      <dgm:t>
        <a:bodyPr/>
        <a:lstStyle/>
        <a:p>
          <a:endParaRPr lang="en-US" sz="2000"/>
        </a:p>
      </dgm:t>
    </dgm:pt>
    <dgm:pt modelId="{78C783C0-2A11-483E-9A13-2C5BAF1CCFF0}">
      <dgm:prSet custT="1"/>
      <dgm:spPr>
        <a:solidFill>
          <a:schemeClr val="accent6">
            <a:lumMod val="75000"/>
          </a:schemeClr>
        </a:solidFill>
      </dgm:spPr>
      <dgm:t>
        <a:bodyPr/>
        <a:lstStyle/>
        <a:p>
          <a:pPr rtl="0"/>
          <a:r>
            <a:rPr lang="en-US" sz="2000" dirty="0">
              <a:latin typeface="Times New Roman" pitchFamily="18" charset="0"/>
              <a:cs typeface="Times New Roman" pitchFamily="18" charset="0"/>
            </a:rPr>
            <a:t>How do individual and systemic biases impact and influence your school culture ?</a:t>
          </a:r>
        </a:p>
      </dgm:t>
    </dgm:pt>
    <dgm:pt modelId="{450376D8-AA7C-4964-A77A-88B238E72C00}" type="parTrans" cxnId="{BB9ADCE1-440A-4C95-A799-E09D620D7C93}">
      <dgm:prSet/>
      <dgm:spPr/>
      <dgm:t>
        <a:bodyPr/>
        <a:lstStyle/>
        <a:p>
          <a:endParaRPr lang="en-US" sz="2000"/>
        </a:p>
      </dgm:t>
    </dgm:pt>
    <dgm:pt modelId="{2DE98C92-512B-4EAC-9F00-76D8AEA574A5}" type="sibTrans" cxnId="{BB9ADCE1-440A-4C95-A799-E09D620D7C93}">
      <dgm:prSet/>
      <dgm:spPr/>
      <dgm:t>
        <a:bodyPr/>
        <a:lstStyle/>
        <a:p>
          <a:endParaRPr lang="en-US" sz="2000"/>
        </a:p>
      </dgm:t>
    </dgm:pt>
    <dgm:pt modelId="{D1D76E72-A10F-472D-871E-C8DE0B3C8AA2}" type="pres">
      <dgm:prSet presAssocID="{68766386-12CF-47C7-A039-7BA047AD504A}" presName="Name0" presStyleCnt="0">
        <dgm:presLayoutVars>
          <dgm:chPref val="1"/>
          <dgm:dir/>
          <dgm:animOne val="branch"/>
          <dgm:animLvl val="lvl"/>
          <dgm:resizeHandles/>
        </dgm:presLayoutVars>
      </dgm:prSet>
      <dgm:spPr/>
      <dgm:t>
        <a:bodyPr/>
        <a:lstStyle/>
        <a:p>
          <a:endParaRPr lang="en-US"/>
        </a:p>
      </dgm:t>
    </dgm:pt>
    <dgm:pt modelId="{AA1A9A80-578B-415E-9724-00F9FFB89DBC}" type="pres">
      <dgm:prSet presAssocID="{BBDA2781-736F-4F99-9EBB-FCD98D52C1FE}" presName="vertOne" presStyleCnt="0"/>
      <dgm:spPr/>
    </dgm:pt>
    <dgm:pt modelId="{391DD733-78A6-4FD2-BBD2-A1356D69E8BF}" type="pres">
      <dgm:prSet presAssocID="{BBDA2781-736F-4F99-9EBB-FCD98D52C1FE}" presName="txOne" presStyleLbl="node0" presStyleIdx="0" presStyleCnt="3">
        <dgm:presLayoutVars>
          <dgm:chPref val="3"/>
        </dgm:presLayoutVars>
      </dgm:prSet>
      <dgm:spPr/>
      <dgm:t>
        <a:bodyPr/>
        <a:lstStyle/>
        <a:p>
          <a:endParaRPr lang="en-US"/>
        </a:p>
      </dgm:t>
    </dgm:pt>
    <dgm:pt modelId="{6FB55FB2-3B3D-43DF-9AAB-D6CADBCFE386}" type="pres">
      <dgm:prSet presAssocID="{BBDA2781-736F-4F99-9EBB-FCD98D52C1FE}" presName="horzOne" presStyleCnt="0"/>
      <dgm:spPr/>
    </dgm:pt>
    <dgm:pt modelId="{022206E6-EEAB-4472-988B-DFC6AFC3D519}" type="pres">
      <dgm:prSet presAssocID="{3F910D1C-59FA-4389-BC8E-62034EC57012}" presName="sibSpaceOne" presStyleCnt="0"/>
      <dgm:spPr/>
    </dgm:pt>
    <dgm:pt modelId="{43B2F0F9-8F39-4D75-B301-8E0070B031DC}" type="pres">
      <dgm:prSet presAssocID="{938DEC8A-CAD7-4F26-96B2-902A297CEB23}" presName="vertOne" presStyleCnt="0"/>
      <dgm:spPr/>
    </dgm:pt>
    <dgm:pt modelId="{F38828B9-F8D9-4251-A53C-5E45B308E148}" type="pres">
      <dgm:prSet presAssocID="{938DEC8A-CAD7-4F26-96B2-902A297CEB23}" presName="txOne" presStyleLbl="node0" presStyleIdx="1" presStyleCnt="3">
        <dgm:presLayoutVars>
          <dgm:chPref val="3"/>
        </dgm:presLayoutVars>
      </dgm:prSet>
      <dgm:spPr/>
      <dgm:t>
        <a:bodyPr/>
        <a:lstStyle/>
        <a:p>
          <a:endParaRPr lang="en-US"/>
        </a:p>
      </dgm:t>
    </dgm:pt>
    <dgm:pt modelId="{E61508A9-E14E-4850-9C1C-9210A89A3E8F}" type="pres">
      <dgm:prSet presAssocID="{938DEC8A-CAD7-4F26-96B2-902A297CEB23}" presName="horzOne" presStyleCnt="0"/>
      <dgm:spPr/>
    </dgm:pt>
    <dgm:pt modelId="{50B98924-581A-4B23-8A8D-B53B72EA8114}" type="pres">
      <dgm:prSet presAssocID="{EF165BB2-CBDF-4D70-A576-DA10E735E1D1}" presName="sibSpaceOne" presStyleCnt="0"/>
      <dgm:spPr/>
    </dgm:pt>
    <dgm:pt modelId="{1F65EF44-4057-42C8-8F4F-F8551EFC1246}" type="pres">
      <dgm:prSet presAssocID="{78C783C0-2A11-483E-9A13-2C5BAF1CCFF0}" presName="vertOne" presStyleCnt="0"/>
      <dgm:spPr/>
    </dgm:pt>
    <dgm:pt modelId="{390BB736-ECEB-4776-B760-9795F0871E24}" type="pres">
      <dgm:prSet presAssocID="{78C783C0-2A11-483E-9A13-2C5BAF1CCFF0}" presName="txOne" presStyleLbl="node0" presStyleIdx="2" presStyleCnt="3" custScaleY="100000" custLinFactNeighborX="-1505" custLinFactNeighborY="5733">
        <dgm:presLayoutVars>
          <dgm:chPref val="3"/>
        </dgm:presLayoutVars>
      </dgm:prSet>
      <dgm:spPr/>
      <dgm:t>
        <a:bodyPr/>
        <a:lstStyle/>
        <a:p>
          <a:endParaRPr lang="en-US"/>
        </a:p>
      </dgm:t>
    </dgm:pt>
    <dgm:pt modelId="{0B582B9E-566D-4019-8AB5-E2126A640F96}" type="pres">
      <dgm:prSet presAssocID="{78C783C0-2A11-483E-9A13-2C5BAF1CCFF0}" presName="horzOne" presStyleCnt="0"/>
      <dgm:spPr/>
    </dgm:pt>
  </dgm:ptLst>
  <dgm:cxnLst>
    <dgm:cxn modelId="{99F5992F-92A4-498A-A6C0-C30B7DF3EE19}" srcId="{68766386-12CF-47C7-A039-7BA047AD504A}" destId="{938DEC8A-CAD7-4F26-96B2-902A297CEB23}" srcOrd="1" destOrd="0" parTransId="{A763203E-CA56-4E46-908A-6E96DD396EFF}" sibTransId="{EF165BB2-CBDF-4D70-A576-DA10E735E1D1}"/>
    <dgm:cxn modelId="{F01BCFDD-6D70-4BA8-863E-E3978F782E50}" type="presOf" srcId="{68766386-12CF-47C7-A039-7BA047AD504A}" destId="{D1D76E72-A10F-472D-871E-C8DE0B3C8AA2}" srcOrd="0" destOrd="0" presId="urn:microsoft.com/office/officeart/2005/8/layout/hierarchy4"/>
    <dgm:cxn modelId="{BB9ADCE1-440A-4C95-A799-E09D620D7C93}" srcId="{68766386-12CF-47C7-A039-7BA047AD504A}" destId="{78C783C0-2A11-483E-9A13-2C5BAF1CCFF0}" srcOrd="2" destOrd="0" parTransId="{450376D8-AA7C-4964-A77A-88B238E72C00}" sibTransId="{2DE98C92-512B-4EAC-9F00-76D8AEA574A5}"/>
    <dgm:cxn modelId="{BD3E8081-9718-473B-971B-C07A57FE0B84}" type="presOf" srcId="{BBDA2781-736F-4F99-9EBB-FCD98D52C1FE}" destId="{391DD733-78A6-4FD2-BBD2-A1356D69E8BF}" srcOrd="0" destOrd="0" presId="urn:microsoft.com/office/officeart/2005/8/layout/hierarchy4"/>
    <dgm:cxn modelId="{29D4523B-9537-4909-A108-0814E8E8C82E}" type="presOf" srcId="{78C783C0-2A11-483E-9A13-2C5BAF1CCFF0}" destId="{390BB736-ECEB-4776-B760-9795F0871E24}" srcOrd="0" destOrd="0" presId="urn:microsoft.com/office/officeart/2005/8/layout/hierarchy4"/>
    <dgm:cxn modelId="{D1380F30-B99B-4904-B25F-B9BC97666546}" type="presOf" srcId="{938DEC8A-CAD7-4F26-96B2-902A297CEB23}" destId="{F38828B9-F8D9-4251-A53C-5E45B308E148}" srcOrd="0" destOrd="0" presId="urn:microsoft.com/office/officeart/2005/8/layout/hierarchy4"/>
    <dgm:cxn modelId="{635FE7B9-3181-438F-A052-0DF500534E4E}" srcId="{68766386-12CF-47C7-A039-7BA047AD504A}" destId="{BBDA2781-736F-4F99-9EBB-FCD98D52C1FE}" srcOrd="0" destOrd="0" parTransId="{A87A015E-BCF6-4793-B18E-B2577203579E}" sibTransId="{3F910D1C-59FA-4389-BC8E-62034EC57012}"/>
    <dgm:cxn modelId="{33A23347-22CD-4880-B5CC-CC087E40AFFB}" type="presParOf" srcId="{D1D76E72-A10F-472D-871E-C8DE0B3C8AA2}" destId="{AA1A9A80-578B-415E-9724-00F9FFB89DBC}" srcOrd="0" destOrd="0" presId="urn:microsoft.com/office/officeart/2005/8/layout/hierarchy4"/>
    <dgm:cxn modelId="{C6FC718B-F907-456B-89B2-50F817834317}" type="presParOf" srcId="{AA1A9A80-578B-415E-9724-00F9FFB89DBC}" destId="{391DD733-78A6-4FD2-BBD2-A1356D69E8BF}" srcOrd="0" destOrd="0" presId="urn:microsoft.com/office/officeart/2005/8/layout/hierarchy4"/>
    <dgm:cxn modelId="{8BACF83B-AF83-4F91-85E7-D8A139B94C4F}" type="presParOf" srcId="{AA1A9A80-578B-415E-9724-00F9FFB89DBC}" destId="{6FB55FB2-3B3D-43DF-9AAB-D6CADBCFE386}" srcOrd="1" destOrd="0" presId="urn:microsoft.com/office/officeart/2005/8/layout/hierarchy4"/>
    <dgm:cxn modelId="{2E9659A4-156A-45D3-AE2C-A2620A34F171}" type="presParOf" srcId="{D1D76E72-A10F-472D-871E-C8DE0B3C8AA2}" destId="{022206E6-EEAB-4472-988B-DFC6AFC3D519}" srcOrd="1" destOrd="0" presId="urn:microsoft.com/office/officeart/2005/8/layout/hierarchy4"/>
    <dgm:cxn modelId="{0E687541-1A7E-4020-8AA2-A5D49CD81178}" type="presParOf" srcId="{D1D76E72-A10F-472D-871E-C8DE0B3C8AA2}" destId="{43B2F0F9-8F39-4D75-B301-8E0070B031DC}" srcOrd="2" destOrd="0" presId="urn:microsoft.com/office/officeart/2005/8/layout/hierarchy4"/>
    <dgm:cxn modelId="{DA59F08F-7847-4073-830E-1EBBA8206A3A}" type="presParOf" srcId="{43B2F0F9-8F39-4D75-B301-8E0070B031DC}" destId="{F38828B9-F8D9-4251-A53C-5E45B308E148}" srcOrd="0" destOrd="0" presId="urn:microsoft.com/office/officeart/2005/8/layout/hierarchy4"/>
    <dgm:cxn modelId="{F4B04D8F-C7FA-4741-9AD2-F576581A223E}" type="presParOf" srcId="{43B2F0F9-8F39-4D75-B301-8E0070B031DC}" destId="{E61508A9-E14E-4850-9C1C-9210A89A3E8F}" srcOrd="1" destOrd="0" presId="urn:microsoft.com/office/officeart/2005/8/layout/hierarchy4"/>
    <dgm:cxn modelId="{C0530D64-CAE0-4928-B958-34AF477CB1CE}" type="presParOf" srcId="{D1D76E72-A10F-472D-871E-C8DE0B3C8AA2}" destId="{50B98924-581A-4B23-8A8D-B53B72EA8114}" srcOrd="3" destOrd="0" presId="urn:microsoft.com/office/officeart/2005/8/layout/hierarchy4"/>
    <dgm:cxn modelId="{9CDBB64D-16D6-4FE2-8611-8288B6C3B280}" type="presParOf" srcId="{D1D76E72-A10F-472D-871E-C8DE0B3C8AA2}" destId="{1F65EF44-4057-42C8-8F4F-F8551EFC1246}" srcOrd="4" destOrd="0" presId="urn:microsoft.com/office/officeart/2005/8/layout/hierarchy4"/>
    <dgm:cxn modelId="{9EC9F4D7-30CB-4430-908A-F39A41E54493}" type="presParOf" srcId="{1F65EF44-4057-42C8-8F4F-F8551EFC1246}" destId="{390BB736-ECEB-4776-B760-9795F0871E24}" srcOrd="0" destOrd="0" presId="urn:microsoft.com/office/officeart/2005/8/layout/hierarchy4"/>
    <dgm:cxn modelId="{B36AC85A-4400-4142-BE7A-BACD69709428}" type="presParOf" srcId="{1F65EF44-4057-42C8-8F4F-F8551EFC1246}" destId="{0B582B9E-566D-4019-8AB5-E2126A640F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A032C-355B-470B-AC8E-856CFE7E7DC2}">
      <dsp:nvSpPr>
        <dsp:cNvPr id="0" name=""/>
        <dsp:cNvSpPr/>
      </dsp:nvSpPr>
      <dsp:spPr>
        <a:xfrm>
          <a:off x="1404" y="285746"/>
          <a:ext cx="1369758" cy="2822978"/>
        </a:xfrm>
        <a:prstGeom prst="roundRect">
          <a:avLst>
            <a:gd name="adj" fmla="val 10000"/>
          </a:avLst>
        </a:prstGeom>
        <a:solidFill>
          <a:srgbClr val="7030A0"/>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Establish the purpose. Why are we here and what is the purpose of this conversation?</a:t>
          </a:r>
        </a:p>
      </dsp:txBody>
      <dsp:txXfrm>
        <a:off x="41523" y="325865"/>
        <a:ext cx="1289520" cy="2742740"/>
      </dsp:txXfrm>
    </dsp:sp>
    <dsp:sp modelId="{AC5F5F8A-4CE2-4B1D-A42B-22B27CA1B5BE}">
      <dsp:nvSpPr>
        <dsp:cNvPr id="0" name=""/>
        <dsp:cNvSpPr/>
      </dsp:nvSpPr>
      <dsp:spPr>
        <a:xfrm>
          <a:off x="1601282" y="285746"/>
          <a:ext cx="1369758" cy="2822978"/>
        </a:xfrm>
        <a:prstGeom prst="roundRect">
          <a:avLst>
            <a:gd name="adj" fmla="val 10000"/>
          </a:avLst>
        </a:prstGeom>
        <a:solidFill>
          <a:srgbClr val="7030A0"/>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What evidence during the conversation will lead you to know you have been successful?</a:t>
          </a:r>
        </a:p>
      </dsp:txBody>
      <dsp:txXfrm>
        <a:off x="1641401" y="325865"/>
        <a:ext cx="1289520" cy="2742740"/>
      </dsp:txXfrm>
    </dsp:sp>
    <dsp:sp modelId="{6FF468C5-7FC9-480B-B1EE-00C81F1CECD2}">
      <dsp:nvSpPr>
        <dsp:cNvPr id="0" name=""/>
        <dsp:cNvSpPr/>
      </dsp:nvSpPr>
      <dsp:spPr>
        <a:xfrm>
          <a:off x="3201159" y="285746"/>
          <a:ext cx="1369758" cy="2822978"/>
        </a:xfrm>
        <a:prstGeom prst="roundRect">
          <a:avLst>
            <a:gd name="adj" fmla="val 10000"/>
          </a:avLst>
        </a:prstGeom>
        <a:solidFill>
          <a:srgbClr val="7030A0"/>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What do you hope to accomplish through the conversation?</a:t>
          </a:r>
        </a:p>
      </dsp:txBody>
      <dsp:txXfrm>
        <a:off x="3241278" y="325865"/>
        <a:ext cx="1289520" cy="2742740"/>
      </dsp:txXfrm>
    </dsp:sp>
    <dsp:sp modelId="{C4EA5253-CDEE-433D-9012-BC2D54D137BD}">
      <dsp:nvSpPr>
        <dsp:cNvPr id="0" name=""/>
        <dsp:cNvSpPr/>
      </dsp:nvSpPr>
      <dsp:spPr>
        <a:xfrm>
          <a:off x="4801037" y="285746"/>
          <a:ext cx="1369758" cy="2822978"/>
        </a:xfrm>
        <a:prstGeom prst="roundRect">
          <a:avLst>
            <a:gd name="adj" fmla="val 10000"/>
          </a:avLst>
        </a:prstGeom>
        <a:solidFill>
          <a:srgbClr val="7030A0"/>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What do you want to be sure you do well during the conversation?</a:t>
          </a:r>
        </a:p>
      </dsp:txBody>
      <dsp:txXfrm>
        <a:off x="4841156" y="325865"/>
        <a:ext cx="1289520" cy="2742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03B07-F275-448F-BDFF-4A690888C4E2}">
      <dsp:nvSpPr>
        <dsp:cNvPr id="0" name=""/>
        <dsp:cNvSpPr/>
      </dsp:nvSpPr>
      <dsp:spPr>
        <a:xfrm>
          <a:off x="504" y="51280"/>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Awareness of- Judgment  that leads to  Blame - Shame</a:t>
          </a:r>
        </a:p>
      </dsp:txBody>
      <dsp:txXfrm>
        <a:off x="504" y="51280"/>
        <a:ext cx="1968019" cy="1180811"/>
      </dsp:txXfrm>
    </dsp:sp>
    <dsp:sp modelId="{1F775B7E-5CA2-49DA-9CAA-2B0F7B7A942E}">
      <dsp:nvSpPr>
        <dsp:cNvPr id="0" name=""/>
        <dsp:cNvSpPr/>
      </dsp:nvSpPr>
      <dsp:spPr>
        <a:xfrm>
          <a:off x="2165325" y="51280"/>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Respond, don’t react</a:t>
          </a:r>
        </a:p>
      </dsp:txBody>
      <dsp:txXfrm>
        <a:off x="2165325" y="51280"/>
        <a:ext cx="1968019" cy="1180811"/>
      </dsp:txXfrm>
    </dsp:sp>
    <dsp:sp modelId="{37AAEE28-713C-4D14-A209-5889D270302C}">
      <dsp:nvSpPr>
        <dsp:cNvPr id="0" name=""/>
        <dsp:cNvSpPr/>
      </dsp:nvSpPr>
      <dsp:spPr>
        <a:xfrm>
          <a:off x="504" y="1428894"/>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Accept what others have to say</a:t>
          </a:r>
        </a:p>
      </dsp:txBody>
      <dsp:txXfrm>
        <a:off x="504" y="1428894"/>
        <a:ext cx="1968019" cy="1180811"/>
      </dsp:txXfrm>
    </dsp:sp>
    <dsp:sp modelId="{0AC88AF0-FA9B-49F5-87F5-B2B461A1B663}">
      <dsp:nvSpPr>
        <dsp:cNvPr id="0" name=""/>
        <dsp:cNvSpPr/>
      </dsp:nvSpPr>
      <dsp:spPr>
        <a:xfrm>
          <a:off x="2165325" y="1428894"/>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Breathe and pause before responding</a:t>
          </a:r>
        </a:p>
      </dsp:txBody>
      <dsp:txXfrm>
        <a:off x="2165325" y="1428894"/>
        <a:ext cx="1968019" cy="1180811"/>
      </dsp:txXfrm>
    </dsp:sp>
    <dsp:sp modelId="{35C29B48-3965-4C6D-AED0-BFFFF82B388E}">
      <dsp:nvSpPr>
        <dsp:cNvPr id="0" name=""/>
        <dsp:cNvSpPr/>
      </dsp:nvSpPr>
      <dsp:spPr>
        <a:xfrm>
          <a:off x="504" y="2806507"/>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Times New Roman" pitchFamily="18" charset="0"/>
              <a:cs typeface="Times New Roman" pitchFamily="18" charset="0"/>
            </a:rPr>
            <a:t>Reflection </a:t>
          </a:r>
        </a:p>
      </dsp:txBody>
      <dsp:txXfrm>
        <a:off x="504" y="2806507"/>
        <a:ext cx="1968019" cy="1180811"/>
      </dsp:txXfrm>
    </dsp:sp>
    <dsp:sp modelId="{C24B6D32-D576-44D7-B6F0-C77A2F5397A4}">
      <dsp:nvSpPr>
        <dsp:cNvPr id="0" name=""/>
        <dsp:cNvSpPr/>
      </dsp:nvSpPr>
      <dsp:spPr>
        <a:xfrm>
          <a:off x="2165325" y="2806507"/>
          <a:ext cx="1968019" cy="1180811"/>
        </a:xfrm>
        <a:prstGeom prst="rect">
          <a:avLst/>
        </a:prstGeom>
        <a:solidFill>
          <a:schemeClr val="accent4">
            <a:lumMod val="75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latin typeface="Times New Roman" pitchFamily="18" charset="0"/>
              <a:cs typeface="Times New Roman" pitchFamily="18" charset="0"/>
            </a:rPr>
            <a:t>Redirect yourself to be a positive contributor when needed</a:t>
          </a:r>
        </a:p>
      </dsp:txBody>
      <dsp:txXfrm>
        <a:off x="2165325" y="2806507"/>
        <a:ext cx="1968019" cy="1180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21740-8160-DD43-816D-D8C59EC831DE}" type="datetimeFigureOut">
              <a:rPr lang="en-US" smtClean="0"/>
              <a:t>1/21/2019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1FC0F-3E14-7D44-89A0-77E6BB2EB8EC}" type="slidenum">
              <a:rPr lang="en-US" smtClean="0"/>
              <a:t>‹#›</a:t>
            </a:fld>
            <a:endParaRPr lang="en-US"/>
          </a:p>
        </p:txBody>
      </p:sp>
    </p:spTree>
    <p:extLst>
      <p:ext uri="{BB962C8B-B14F-4D97-AF65-F5344CB8AC3E}">
        <p14:creationId xmlns:p14="http://schemas.microsoft.com/office/powerpoint/2010/main" val="14346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a:t>
            </a:r>
            <a:r>
              <a:rPr lang="en-US" baseline="0" dirty="0"/>
              <a:t> the differences between predictive trust and vulnerability based trust </a:t>
            </a:r>
            <a:r>
              <a:rPr lang="mr-IN" baseline="0" dirty="0"/>
              <a:t>–</a:t>
            </a:r>
            <a:r>
              <a:rPr lang="en-US" baseline="0" dirty="0"/>
              <a:t> </a:t>
            </a:r>
            <a:r>
              <a:rPr lang="en-US" baseline="0" dirty="0" err="1"/>
              <a:t>Lencioni</a:t>
            </a:r>
            <a:r>
              <a:rPr lang="en-US" baseline="0" dirty="0"/>
              <a:t>  - 5 dysfunctions of team, lack of trust, leads to fear of conflict, leads to lack of commitment, leads to avoidance of accountability, leads to inattention to results</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1</a:t>
            </a:fld>
            <a:endParaRPr lang="en-US"/>
          </a:p>
        </p:txBody>
      </p:sp>
    </p:spTree>
    <p:extLst>
      <p:ext uri="{BB962C8B-B14F-4D97-AF65-F5344CB8AC3E}">
        <p14:creationId xmlns:p14="http://schemas.microsoft.com/office/powerpoint/2010/main" val="1815906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Much of our</a:t>
            </a:r>
            <a:r>
              <a:rPr lang="en-US" baseline="0" dirty="0"/>
              <a:t> work in educational transformation is rooted in finding the right program to fix the system. For the past 100 years we in education have used programs to push education change, higher academic performance and lower discipline referrals. There has not been a program that has achieved these outcomes and if there were we would all be using them and there would be no need for these types of gatherings. How many programs are you using in your schools and how do you know which one is making a difference is your measured outcomes? </a:t>
            </a:r>
            <a:endParaRPr lang="en-US" dirty="0"/>
          </a:p>
          <a:p>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21</a:t>
            </a:fld>
            <a:endParaRPr lang="en-US"/>
          </a:p>
        </p:txBody>
      </p:sp>
    </p:spTree>
    <p:extLst>
      <p:ext uri="{BB962C8B-B14F-4D97-AF65-F5344CB8AC3E}">
        <p14:creationId xmlns:p14="http://schemas.microsoft.com/office/powerpoint/2010/main" val="101873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DPS definition of Equity based</a:t>
            </a:r>
            <a:r>
              <a:rPr lang="en-US" baseline="0" dirty="0"/>
              <a:t> on shared core values </a:t>
            </a:r>
            <a:endParaRPr lang="en-US" dirty="0"/>
          </a:p>
        </p:txBody>
      </p:sp>
      <p:sp>
        <p:nvSpPr>
          <p:cNvPr id="4" name="Slide Number Placeholder 3"/>
          <p:cNvSpPr>
            <a:spLocks noGrp="1"/>
          </p:cNvSpPr>
          <p:nvPr>
            <p:ph type="sldNum" sz="quarter" idx="10"/>
          </p:nvPr>
        </p:nvSpPr>
        <p:spPr/>
        <p:txBody>
          <a:bodyPr/>
          <a:lstStyle/>
          <a:p>
            <a:fld id="{DA460CFE-92E3-4A4F-9DE7-6B25D9DFD4FA}" type="slidenum">
              <a:rPr lang="en-US" smtClean="0"/>
              <a:t>25</a:t>
            </a:fld>
            <a:endParaRPr lang="en-US"/>
          </a:p>
        </p:txBody>
      </p:sp>
    </p:spTree>
    <p:extLst>
      <p:ext uri="{BB962C8B-B14F-4D97-AF65-F5344CB8AC3E}">
        <p14:creationId xmlns:p14="http://schemas.microsoft.com/office/powerpoint/2010/main" val="54340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curriculum, professional development, and content specialists that are there to help teachers </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26</a:t>
            </a:fld>
            <a:endParaRPr lang="en-US"/>
          </a:p>
        </p:txBody>
      </p:sp>
    </p:spTree>
    <p:extLst>
      <p:ext uri="{BB962C8B-B14F-4D97-AF65-F5344CB8AC3E}">
        <p14:creationId xmlns:p14="http://schemas.microsoft.com/office/powerpoint/2010/main" val="113813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events to “What is the dominant narrative”</a:t>
            </a:r>
          </a:p>
        </p:txBody>
      </p:sp>
      <p:sp>
        <p:nvSpPr>
          <p:cNvPr id="4" name="Slide Number Placeholder 3"/>
          <p:cNvSpPr>
            <a:spLocks noGrp="1"/>
          </p:cNvSpPr>
          <p:nvPr>
            <p:ph type="sldNum" sz="quarter" idx="10"/>
          </p:nvPr>
        </p:nvSpPr>
        <p:spPr/>
        <p:txBody>
          <a:bodyPr/>
          <a:lstStyle/>
          <a:p>
            <a:fld id="{5FF866F6-7D99-4D30-98CC-0CFB2274584F}" type="slidenum">
              <a:rPr lang="en-US" smtClean="0"/>
              <a:pPr/>
              <a:t>29</a:t>
            </a:fld>
            <a:endParaRPr lang="en-US"/>
          </a:p>
        </p:txBody>
      </p:sp>
    </p:spTree>
    <p:extLst>
      <p:ext uri="{BB962C8B-B14F-4D97-AF65-F5344CB8AC3E}">
        <p14:creationId xmlns:p14="http://schemas.microsoft.com/office/powerpoint/2010/main" val="1085070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30</a:t>
            </a:fld>
            <a:endParaRPr lang="en-US"/>
          </a:p>
        </p:txBody>
      </p:sp>
    </p:spTree>
    <p:extLst>
      <p:ext uri="{BB962C8B-B14F-4D97-AF65-F5344CB8AC3E}">
        <p14:creationId xmlns:p14="http://schemas.microsoft.com/office/powerpoint/2010/main" val="103824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What?  implementable solution/approach to an equity problem</a:t>
            </a:r>
          </a:p>
          <a:p>
            <a:r>
              <a:rPr lang="en-US">
                <a:latin typeface="Calibri" charset="0"/>
                <a:ea typeface="MS PGothic" charset="0"/>
              </a:rPr>
              <a:t>A recognition and belief that to transform and sustain change we have to work at the individual, institutional level </a:t>
            </a:r>
            <a:r>
              <a:rPr lang="en-US" i="1">
                <a:latin typeface="Calibri" charset="0"/>
                <a:ea typeface="MS PGothic" charset="0"/>
              </a:rPr>
              <a:t>and</a:t>
            </a:r>
            <a:r>
              <a:rPr lang="en-US">
                <a:latin typeface="Calibri" charset="0"/>
                <a:ea typeface="MS PGothic" charset="0"/>
              </a:rPr>
              <a:t> understand and influence the structural arrangements that are at play</a:t>
            </a:r>
          </a:p>
          <a:p>
            <a:endParaRPr lang="en-US">
              <a:latin typeface="Calibri" charset="0"/>
              <a:ea typeface="MS PGothic" charset="0"/>
            </a:endParaRPr>
          </a:p>
          <a:p>
            <a:r>
              <a:rPr lang="en-US">
                <a:latin typeface="Calibri" charset="0"/>
                <a:ea typeface="MS PGothic" charset="0"/>
              </a:rPr>
              <a:t>In service of interrupting and providing catalytic innovation for systems change.</a:t>
            </a:r>
          </a:p>
          <a:p>
            <a:endParaRPr lang="en-US">
              <a:latin typeface="Calibri" charset="0"/>
              <a:ea typeface="MS PGothic"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29057" indent="-280406" eaLnBrk="0" hangingPunct="0">
              <a:defRPr sz="2400">
                <a:solidFill>
                  <a:schemeClr val="tx1"/>
                </a:solidFill>
                <a:latin typeface="Arial" charset="0"/>
                <a:ea typeface="MS PGothic" charset="0"/>
                <a:cs typeface="MS PGothic" charset="0"/>
              </a:defRPr>
            </a:lvl2pPr>
            <a:lvl3pPr marL="1121626" indent="-224325" eaLnBrk="0" hangingPunct="0">
              <a:defRPr sz="2400">
                <a:solidFill>
                  <a:schemeClr val="tx1"/>
                </a:solidFill>
                <a:latin typeface="Arial" charset="0"/>
                <a:ea typeface="MS PGothic" charset="0"/>
                <a:cs typeface="MS PGothic" charset="0"/>
              </a:defRPr>
            </a:lvl3pPr>
            <a:lvl4pPr marL="1570276" indent="-224325" eaLnBrk="0" hangingPunct="0">
              <a:defRPr sz="2400">
                <a:solidFill>
                  <a:schemeClr val="tx1"/>
                </a:solidFill>
                <a:latin typeface="Arial" charset="0"/>
                <a:ea typeface="MS PGothic" charset="0"/>
                <a:cs typeface="MS PGothic" charset="0"/>
              </a:defRPr>
            </a:lvl4pPr>
            <a:lvl5pPr marL="2018927" indent="-224325" eaLnBrk="0" hangingPunct="0">
              <a:defRPr sz="2400">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9582F5B8-0FFD-2B42-BDB7-32296192A2BC}" type="slidenum">
              <a:rPr lang="en-US" sz="1200"/>
              <a:pPr eaLnBrk="1" hangingPunct="1"/>
              <a:t>32</a:t>
            </a:fld>
            <a:endParaRPr lang="en-US" sz="1200"/>
          </a:p>
        </p:txBody>
      </p:sp>
    </p:spTree>
    <p:extLst>
      <p:ext uri="{BB962C8B-B14F-4D97-AF65-F5344CB8AC3E}">
        <p14:creationId xmlns:p14="http://schemas.microsoft.com/office/powerpoint/2010/main" val="192337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83F39A1-3F81-45FA-ACF4-E8CAAC99EC99}" type="slidenum">
              <a:rPr lang="en-US" smtClean="0"/>
              <a:pPr/>
              <a:t>34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a:t>Skill based training and focus  -  Listening</a:t>
            </a:r>
            <a:r>
              <a:rPr lang="en-US" baseline="0" dirty="0"/>
              <a:t> exercise helps you to be more aware of whether you are more responsive or reactive </a:t>
            </a:r>
            <a:r>
              <a:rPr lang="mr-IN" baseline="0" dirty="0"/>
              <a:t>–</a:t>
            </a:r>
            <a:r>
              <a:rPr lang="en-US" baseline="0" dirty="0"/>
              <a:t> for a more productive coaching session it is </a:t>
            </a:r>
            <a:r>
              <a:rPr lang="en-US" baseline="0" dirty="0" err="1"/>
              <a:t>importatn</a:t>
            </a:r>
            <a:r>
              <a:rPr lang="en-US" baseline="0" dirty="0"/>
              <a:t> to </a:t>
            </a:r>
            <a:r>
              <a:rPr lang="en-US" baseline="0" dirty="0" err="1"/>
              <a:t>bemore</a:t>
            </a:r>
            <a:r>
              <a:rPr lang="en-US" baseline="0" dirty="0"/>
              <a:t> responsive </a:t>
            </a:r>
            <a:r>
              <a:rPr lang="mr-IN" baseline="0" dirty="0"/>
              <a:t>–</a:t>
            </a:r>
            <a:r>
              <a:rPr lang="en-US" baseline="0" dirty="0"/>
              <a:t> maintain the relationship is critical to the observation feedback conversation </a:t>
            </a:r>
            <a:endParaRPr lang="en-US" dirty="0"/>
          </a:p>
        </p:txBody>
      </p:sp>
    </p:spTree>
    <p:extLst>
      <p:ext uri="{BB962C8B-B14F-4D97-AF65-F5344CB8AC3E}">
        <p14:creationId xmlns:p14="http://schemas.microsoft.com/office/powerpoint/2010/main" val="133169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https://</a:t>
            </a:r>
            <a:r>
              <a:rPr lang="en-US" dirty="0" err="1"/>
              <a:t>www.youtube.com</a:t>
            </a:r>
            <a:r>
              <a:rPr lang="en-US" dirty="0"/>
              <a:t>/</a:t>
            </a:r>
            <a:r>
              <a:rPr lang="en-US" dirty="0" err="1"/>
              <a:t>watch?v</a:t>
            </a:r>
            <a:r>
              <a:rPr lang="en-US" dirty="0"/>
              <a:t>=</a:t>
            </a:r>
            <a:r>
              <a:rPr lang="en-US" dirty="0" err="1"/>
              <a:t>lyUxYflkhzo</a:t>
            </a:r>
            <a:endParaRPr lang="en-US"/>
          </a:p>
          <a:p>
            <a:pPr>
              <a:spcBef>
                <a:spcPts val="0"/>
              </a:spcBef>
              <a:buNone/>
            </a:pPr>
            <a:endParaRPr dirty="0"/>
          </a:p>
        </p:txBody>
      </p:sp>
    </p:spTree>
    <p:extLst>
      <p:ext uri="{BB962C8B-B14F-4D97-AF65-F5344CB8AC3E}">
        <p14:creationId xmlns:p14="http://schemas.microsoft.com/office/powerpoint/2010/main" val="1122498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WHY Focus on RACE How do you have coaching conversations when you believe</a:t>
            </a:r>
            <a:r>
              <a:rPr lang="en-US" baseline="0" dirty="0">
                <a:latin typeface="Calibri" charset="0"/>
              </a:rPr>
              <a:t> that race, ethnicity or ELL issues are at play? Are you comfortable having these conversations? This work is about practice and not perfection </a:t>
            </a:r>
            <a:r>
              <a:rPr lang="mr-IN" baseline="0" dirty="0">
                <a:latin typeface="Calibri" charset="0"/>
              </a:rPr>
              <a:t>–</a:t>
            </a:r>
            <a:r>
              <a:rPr lang="en-US" baseline="0" dirty="0">
                <a:latin typeface="Calibri" charset="0"/>
              </a:rPr>
              <a:t> The ability to sit in race, class, bias, ethnicity and ELL conversations is to practice having them</a:t>
            </a:r>
            <a:endParaRPr lang="en-US" dirty="0">
              <a:latin typeface="Calibri" charset="0"/>
            </a:endParaRPr>
          </a:p>
          <a:p>
            <a:r>
              <a:rPr lang="en-US" baseline="0" dirty="0">
                <a:latin typeface="Calibri" charset="0"/>
              </a:rPr>
              <a:t>– we </a:t>
            </a:r>
            <a:endParaRPr lang="en-US" dirty="0">
              <a:latin typeface="Calibri" charset="0"/>
            </a:endParaRPr>
          </a:p>
          <a:p>
            <a:endParaRPr lang="en-US" dirty="0">
              <a:latin typeface="Calibri" charset="0"/>
            </a:endParaRPr>
          </a:p>
          <a:p>
            <a:r>
              <a:rPr lang="en-US" dirty="0">
                <a:latin typeface="Calibri" charset="0"/>
              </a:rPr>
              <a:t>Over the</a:t>
            </a:r>
            <a:r>
              <a:rPr lang="en-US" baseline="0" dirty="0">
                <a:latin typeface="Calibri" charset="0"/>
              </a:rPr>
              <a:t> last decade we have developed a methodology that increases people’s capacity to identify, interrupt, address  and mitigate the harmful effects of this particular form of oppression.</a:t>
            </a:r>
          </a:p>
          <a:p>
            <a:endParaRPr lang="en-US" baseline="0" dirty="0">
              <a:latin typeface="Calibri" charset="0"/>
            </a:endParaRPr>
          </a:p>
          <a:p>
            <a:r>
              <a:rPr lang="en-US" baseline="0" dirty="0">
                <a:latin typeface="Calibri" charset="0"/>
              </a:rPr>
              <a:t>In schools…</a:t>
            </a:r>
          </a:p>
          <a:p>
            <a:r>
              <a:rPr lang="en-US" baseline="0" dirty="0">
                <a:latin typeface="Calibri" charset="0"/>
              </a:rPr>
              <a:t>In organizations and agencies…</a:t>
            </a:r>
          </a:p>
          <a:p>
            <a:r>
              <a:rPr lang="en-US" baseline="0" dirty="0">
                <a:latin typeface="Calibri" charset="0"/>
              </a:rPr>
              <a:t>In community…</a:t>
            </a:r>
          </a:p>
          <a:p>
            <a:endParaRPr lang="en-US" baseline="0" dirty="0">
              <a:latin typeface="Calibri" charset="0"/>
            </a:endParaRPr>
          </a:p>
          <a:p>
            <a:r>
              <a:rPr lang="en-US" baseline="0" dirty="0">
                <a:latin typeface="Calibri" charset="0"/>
              </a:rPr>
              <a:t>RE Leadership &amp; Team DEV &amp; Healing </a:t>
            </a:r>
          </a:p>
          <a:p>
            <a:r>
              <a:rPr lang="en-US" baseline="0" dirty="0">
                <a:latin typeface="Calibri" charset="0"/>
              </a:rPr>
              <a:t>Strategy DEV &amp; Implementation Support</a:t>
            </a:r>
          </a:p>
          <a:p>
            <a:r>
              <a:rPr lang="en-US" baseline="0" dirty="0">
                <a:latin typeface="Calibri" charset="0"/>
              </a:rPr>
              <a:t>Design – New processes, structures, experiences</a:t>
            </a:r>
          </a:p>
          <a:p>
            <a:r>
              <a:rPr lang="en-US" baseline="0" dirty="0">
                <a:latin typeface="Calibri" charset="0"/>
              </a:rPr>
              <a:t>Community Engagement</a:t>
            </a:r>
          </a:p>
          <a:p>
            <a:endParaRPr lang="en-US" baseline="0" dirty="0">
              <a:latin typeface="Calibri" charset="0"/>
            </a:endParaRPr>
          </a:p>
          <a:p>
            <a:endParaRPr lang="en-US" baseline="0"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8FD941-8F47-3340-B7A8-8B498144063A}" type="slidenum">
              <a:rPr lang="en-US" sz="1200"/>
              <a:pPr eaLnBrk="1" hangingPunct="1"/>
              <a:t>37</a:t>
            </a:fld>
            <a:endParaRPr lang="en-US" sz="1200" dirty="0"/>
          </a:p>
        </p:txBody>
      </p:sp>
    </p:spTree>
    <p:extLst>
      <p:ext uri="{BB962C8B-B14F-4D97-AF65-F5344CB8AC3E}">
        <p14:creationId xmlns:p14="http://schemas.microsoft.com/office/powerpoint/2010/main" val="8797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u="sng" dirty="0">
                <a:solidFill>
                  <a:srgbClr val="FF0000"/>
                </a:solidFill>
              </a:rPr>
              <a:t>1 minute</a:t>
            </a:r>
          </a:p>
          <a:p>
            <a:endParaRPr lang="en-US" dirty="0"/>
          </a:p>
        </p:txBody>
      </p:sp>
      <p:sp>
        <p:nvSpPr>
          <p:cNvPr id="4" name="Slide Number Placeholder 3"/>
          <p:cNvSpPr>
            <a:spLocks noGrp="1"/>
          </p:cNvSpPr>
          <p:nvPr>
            <p:ph type="sldNum" sz="quarter" idx="10"/>
          </p:nvPr>
        </p:nvSpPr>
        <p:spPr/>
        <p:txBody>
          <a:bodyPr/>
          <a:lstStyle/>
          <a:p>
            <a:fld id="{20159246-6D28-FA41-A5F0-A9C79A5F6C89}" type="slidenum">
              <a:rPr lang="en-US" smtClean="0"/>
              <a:pPr/>
              <a:t>44</a:t>
            </a:fld>
            <a:endParaRPr lang="en-US"/>
          </a:p>
        </p:txBody>
      </p:sp>
    </p:spTree>
    <p:extLst>
      <p:ext uri="{BB962C8B-B14F-4D97-AF65-F5344CB8AC3E}">
        <p14:creationId xmlns:p14="http://schemas.microsoft.com/office/powerpoint/2010/main" val="206264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Relational</a:t>
            </a:r>
            <a:r>
              <a:rPr lang="en-US" baseline="0" dirty="0"/>
              <a:t> leadership is about self-examining the way that leaders build relationships with those they lead. The self—exploration is also about how leaders message the importance of building relationship between adult staff in their buildings. </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2</a:t>
            </a:fld>
            <a:endParaRPr lang="en-US"/>
          </a:p>
        </p:txBody>
      </p:sp>
    </p:spTree>
    <p:extLst>
      <p:ext uri="{BB962C8B-B14F-4D97-AF65-F5344CB8AC3E}">
        <p14:creationId xmlns:p14="http://schemas.microsoft.com/office/powerpoint/2010/main" val="723720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u="sng" dirty="0">
                <a:solidFill>
                  <a:srgbClr val="FF0000"/>
                </a:solidFill>
              </a:rPr>
              <a:t>1 minute</a:t>
            </a:r>
          </a:p>
          <a:p>
            <a:r>
              <a:rPr lang="en-US" b="1" dirty="0">
                <a:latin typeface="Calibri" charset="0"/>
                <a:cs typeface="MS Pゴシック" charset="0"/>
              </a:rPr>
              <a:t>A strong community of learners honors each student individually and expects excellence from all.</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2E460BB8-BD6B-A644-823C-87AEDEEDA047}" type="slidenum">
              <a:rPr lang="en-US"/>
              <a:pPr/>
              <a:t>45</a:t>
            </a:fld>
            <a:endParaRPr lang="en-US"/>
          </a:p>
        </p:txBody>
      </p:sp>
    </p:spTree>
    <p:extLst>
      <p:ext uri="{BB962C8B-B14F-4D97-AF65-F5344CB8AC3E}">
        <p14:creationId xmlns:p14="http://schemas.microsoft.com/office/powerpoint/2010/main" val="415519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u="sng" dirty="0">
                <a:solidFill>
                  <a:srgbClr val="FF0000"/>
                </a:solidFill>
              </a:rPr>
              <a:t>2 minutes</a:t>
            </a:r>
          </a:p>
          <a:p>
            <a:r>
              <a:rPr lang="en-US" dirty="0"/>
              <a:t>Think about your cultural</a:t>
            </a:r>
            <a:r>
              <a:rPr lang="en-US" baseline="0" dirty="0"/>
              <a:t> suitcases that you packed earlier, think about how you can use the knowledge gained from creating those suitcases with your students, to build on their strengths and interests, and inherently their cultures</a:t>
            </a:r>
            <a:endParaRPr lang="en-US" dirty="0"/>
          </a:p>
        </p:txBody>
      </p:sp>
      <p:sp>
        <p:nvSpPr>
          <p:cNvPr id="4" name="Slide Number Placeholder 3"/>
          <p:cNvSpPr>
            <a:spLocks noGrp="1"/>
          </p:cNvSpPr>
          <p:nvPr>
            <p:ph type="sldNum" sz="quarter" idx="10"/>
          </p:nvPr>
        </p:nvSpPr>
        <p:spPr/>
        <p:txBody>
          <a:bodyPr/>
          <a:lstStyle/>
          <a:p>
            <a:fld id="{20159246-6D28-FA41-A5F0-A9C79A5F6C89}" type="slidenum">
              <a:rPr lang="en-US" smtClean="0"/>
              <a:pPr/>
              <a:t>46</a:t>
            </a:fld>
            <a:endParaRPr lang="en-US"/>
          </a:p>
        </p:txBody>
      </p:sp>
    </p:spTree>
    <p:extLst>
      <p:ext uri="{BB962C8B-B14F-4D97-AF65-F5344CB8AC3E}">
        <p14:creationId xmlns:p14="http://schemas.microsoft.com/office/powerpoint/2010/main" val="2043211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u="sng" dirty="0">
                <a:solidFill>
                  <a:srgbClr val="FF0000"/>
                </a:solidFill>
              </a:rPr>
              <a:t>4 minutes</a:t>
            </a:r>
          </a:p>
          <a:p>
            <a:pPr eaLnBrk="1" hangingPunct="1"/>
            <a:r>
              <a:rPr lang="en-US" dirty="0">
                <a:latin typeface="Calibri" charset="0"/>
                <a:cs typeface="MS Pゴシック" charset="0"/>
              </a:rPr>
              <a:t>Read the slide and make notes in your journal about what you have learned, whether you believe that you have hit the learning targets for this session, or any other ideas you’d like to remember, record, or discuss later.  Be able to know and embrace your role and power in</a:t>
            </a:r>
            <a:r>
              <a:rPr lang="en-US" baseline="0" dirty="0">
                <a:latin typeface="Calibri" charset="0"/>
                <a:cs typeface="MS Pゴシック" charset="0"/>
              </a:rPr>
              <a:t> the classroom.  Let this quote remind you of your role as a teacher</a:t>
            </a:r>
            <a:endParaRPr lang="en-US" dirty="0">
              <a:latin typeface="Calibri" charset="0"/>
              <a:cs typeface="MS Pゴシック" charset="0"/>
            </a:endParaRPr>
          </a:p>
        </p:txBody>
      </p:sp>
    </p:spTree>
    <p:extLst>
      <p:ext uri="{BB962C8B-B14F-4D97-AF65-F5344CB8AC3E}">
        <p14:creationId xmlns:p14="http://schemas.microsoft.com/office/powerpoint/2010/main" val="30780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Characteristics of vulnerability based leadership</a:t>
            </a:r>
            <a:r>
              <a:rPr lang="en-US" baseline="0" dirty="0"/>
              <a:t> are rooted in self-awareness and building skill bases. These outcomes are designed to disrupt the current system of hierarchal leadership. Patrick </a:t>
            </a:r>
            <a:r>
              <a:rPr lang="en-US" baseline="0" dirty="0" err="1"/>
              <a:t>Lencioni</a:t>
            </a:r>
            <a:r>
              <a:rPr lang="en-US" baseline="0" dirty="0"/>
              <a:t> talks about the differences of predictive trust and vulnerability based trust. Equity and inclusion are rooted in relationship and leaders have to get comfortable being </a:t>
            </a:r>
            <a:r>
              <a:rPr lang="en-US" baseline="0" dirty="0" err="1"/>
              <a:t>vulnearble</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3</a:t>
            </a:fld>
            <a:endParaRPr lang="en-US"/>
          </a:p>
        </p:txBody>
      </p:sp>
    </p:spTree>
    <p:extLst>
      <p:ext uri="{BB962C8B-B14F-4D97-AF65-F5344CB8AC3E}">
        <p14:creationId xmlns:p14="http://schemas.microsoft.com/office/powerpoint/2010/main" val="55226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curriculum, professional development, and content specialists that are there to help teachers with student learning. One of the first steps of your coaching conversation should be to build a relationship with the</a:t>
            </a:r>
            <a:r>
              <a:rPr lang="en-US" sz="1200" kern="1200" baseline="0" dirty="0">
                <a:solidFill>
                  <a:schemeClr val="tx1"/>
                </a:solidFill>
                <a:effectLst/>
                <a:latin typeface="+mn-lt"/>
                <a:ea typeface="+mn-ea"/>
                <a:cs typeface="+mn-cs"/>
              </a:rPr>
              <a:t> teacher. This is especially important if you are in a building where you were a colleague and now you are in the role of your colleagues observer.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engagement and its importance</a:t>
            </a:r>
          </a:p>
          <a:p>
            <a:r>
              <a:rPr lang="en-US" sz="1200" kern="1200" dirty="0">
                <a:solidFill>
                  <a:schemeClr val="tx1"/>
                </a:solidFill>
                <a:effectLst/>
                <a:latin typeface="+mn-lt"/>
                <a:ea typeface="+mn-ea"/>
                <a:cs typeface="+mn-cs"/>
              </a:rPr>
              <a:t>--personalized learning experiences</a:t>
            </a:r>
          </a:p>
          <a:p>
            <a:r>
              <a:rPr lang="en-US" sz="1200" kern="1200" dirty="0">
                <a:solidFill>
                  <a:schemeClr val="tx1"/>
                </a:solidFill>
                <a:effectLst/>
                <a:latin typeface="+mn-lt"/>
                <a:ea typeface="+mn-ea"/>
                <a:cs typeface="+mn-cs"/>
              </a:rPr>
              <a:t>--Equity: What implications does that concept have on learning?</a:t>
            </a:r>
          </a:p>
          <a:p>
            <a:r>
              <a:rPr lang="en-US" sz="1200" kern="1200" dirty="0">
                <a:solidFill>
                  <a:schemeClr val="tx1"/>
                </a:solidFill>
                <a:effectLst/>
                <a:latin typeface="+mn-lt"/>
                <a:ea typeface="+mn-ea"/>
                <a:cs typeface="+mn-cs"/>
              </a:rPr>
              <a:t>--Relationships being the umbrella: </a:t>
            </a:r>
          </a:p>
          <a:p>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8</a:t>
            </a:fld>
            <a:endParaRPr lang="en-US"/>
          </a:p>
        </p:txBody>
      </p:sp>
    </p:spTree>
    <p:extLst>
      <p:ext uri="{BB962C8B-B14F-4D97-AF65-F5344CB8AC3E}">
        <p14:creationId xmlns:p14="http://schemas.microsoft.com/office/powerpoint/2010/main" val="35772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are you in educational leadership? What do you want to disrupt, impact or change? Your why should be bigger them yourself and anything else? </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11</a:t>
            </a:fld>
            <a:endParaRPr lang="en-US"/>
          </a:p>
        </p:txBody>
      </p:sp>
    </p:spTree>
    <p:extLst>
      <p:ext uri="{BB962C8B-B14F-4D97-AF65-F5344CB8AC3E}">
        <p14:creationId xmlns:p14="http://schemas.microsoft.com/office/powerpoint/2010/main" val="32441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222402" indent="-36773751"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48650" eaLnBrk="0" fontAlgn="base" hangingPunct="0">
              <a:spcBef>
                <a:spcPct val="0"/>
              </a:spcBef>
              <a:spcAft>
                <a:spcPct val="0"/>
              </a:spcAft>
              <a:defRPr sz="2400">
                <a:solidFill>
                  <a:schemeClr val="tx1"/>
                </a:solidFill>
                <a:latin typeface="Arial" charset="0"/>
                <a:ea typeface="ＭＳ Ｐゴシック" charset="0"/>
              </a:defRPr>
            </a:lvl6pPr>
            <a:lvl7pPr marL="897301" eaLnBrk="0" fontAlgn="base" hangingPunct="0">
              <a:spcBef>
                <a:spcPct val="0"/>
              </a:spcBef>
              <a:spcAft>
                <a:spcPct val="0"/>
              </a:spcAft>
              <a:defRPr sz="2400">
                <a:solidFill>
                  <a:schemeClr val="tx1"/>
                </a:solidFill>
                <a:latin typeface="Arial" charset="0"/>
                <a:ea typeface="ＭＳ Ｐゴシック" charset="0"/>
              </a:defRPr>
            </a:lvl7pPr>
            <a:lvl8pPr marL="1345951" eaLnBrk="0" fontAlgn="base" hangingPunct="0">
              <a:spcBef>
                <a:spcPct val="0"/>
              </a:spcBef>
              <a:spcAft>
                <a:spcPct val="0"/>
              </a:spcAft>
              <a:defRPr sz="2400">
                <a:solidFill>
                  <a:schemeClr val="tx1"/>
                </a:solidFill>
                <a:latin typeface="Arial" charset="0"/>
                <a:ea typeface="ＭＳ Ｐゴシック" charset="0"/>
              </a:defRPr>
            </a:lvl8pPr>
            <a:lvl9pPr marL="179460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FE31B5-DF89-A343-8A92-59BA81858D4A}" type="slidenum">
              <a:rPr lang="en-US" sz="1200"/>
              <a:pPr eaLnBrk="1" hangingPunct="1"/>
              <a:t>12</a:t>
            </a:fld>
            <a:endParaRPr lang="en-US" sz="1200"/>
          </a:p>
        </p:txBody>
      </p:sp>
    </p:spTree>
    <p:extLst>
      <p:ext uri="{BB962C8B-B14F-4D97-AF65-F5344CB8AC3E}">
        <p14:creationId xmlns:p14="http://schemas.microsoft.com/office/powerpoint/2010/main" val="193553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r>
              <a:rPr lang="en-US" dirty="0">
                <a:ea typeface="ＭＳ Ｐゴシック" pitchFamily="-84" charset="-128"/>
                <a:cs typeface="ＭＳ Ｐゴシック" pitchFamily="-84" charset="-128"/>
              </a:rPr>
              <a:t>So what are we up to today?</a:t>
            </a:r>
          </a:p>
        </p:txBody>
      </p:sp>
    </p:spTree>
    <p:extLst>
      <p:ext uri="{BB962C8B-B14F-4D97-AF65-F5344CB8AC3E}">
        <p14:creationId xmlns:p14="http://schemas.microsoft.com/office/powerpoint/2010/main" val="174046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Daniel Goleman has</a:t>
            </a:r>
            <a:r>
              <a:rPr lang="en-US" baseline="0" dirty="0"/>
              <a:t> been researching social emotional intelligence and from my perspective the most important element to increase social emotional intelligence is self-awareness. Increasing self-awareness is a skill that has to be intentionally worked on each day. </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17</a:t>
            </a:fld>
            <a:endParaRPr lang="en-US"/>
          </a:p>
        </p:txBody>
      </p:sp>
    </p:spTree>
    <p:extLst>
      <p:ext uri="{BB962C8B-B14F-4D97-AF65-F5344CB8AC3E}">
        <p14:creationId xmlns:p14="http://schemas.microsoft.com/office/powerpoint/2010/main" val="33691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a:t>
            </a:r>
            <a:r>
              <a:rPr lang="en-US" baseline="0" dirty="0"/>
              <a:t> at leadership structures. Education is dominated by women and yet at higher levels of leadership many leaders are men. How does a women succeed in a patriarchal governance structure? What are the leadership attributes that will disrupt a style of leadership that has been in place since the start of education. </a:t>
            </a:r>
          </a:p>
          <a:p>
            <a:r>
              <a:rPr lang="en-US" baseline="0" dirty="0"/>
              <a:t>Talk about the politicization of education and how you have seen bills that were in the best interest of children, die in split votes from partisan politics. With no real conversation or debate about the merits of the outcomes on children. Positional politics is killing our kids.</a:t>
            </a:r>
          </a:p>
          <a:p>
            <a:r>
              <a:rPr lang="en-US" baseline="0" dirty="0"/>
              <a:t>Culturally we operate in a male oriented euro-centric culture and we live in </a:t>
            </a:r>
            <a:r>
              <a:rPr lang="en-US" baseline="0"/>
              <a:t>a multi-cultural </a:t>
            </a:r>
            <a:r>
              <a:rPr lang="en-US" baseline="0" dirty="0"/>
              <a:t>world where leaders are not defined by a gender. </a:t>
            </a:r>
            <a:endParaRPr lang="en-US" dirty="0"/>
          </a:p>
        </p:txBody>
      </p:sp>
      <p:sp>
        <p:nvSpPr>
          <p:cNvPr id="4" name="Slide Number Placeholder 3"/>
          <p:cNvSpPr>
            <a:spLocks noGrp="1"/>
          </p:cNvSpPr>
          <p:nvPr>
            <p:ph type="sldNum" sz="quarter" idx="10"/>
          </p:nvPr>
        </p:nvSpPr>
        <p:spPr/>
        <p:txBody>
          <a:bodyPr/>
          <a:lstStyle/>
          <a:p>
            <a:fld id="{64A1FC0F-3E14-7D44-89A0-77E6BB2EB8EC}" type="slidenum">
              <a:rPr lang="en-US" smtClean="0"/>
              <a:t>19</a:t>
            </a:fld>
            <a:endParaRPr lang="en-US"/>
          </a:p>
        </p:txBody>
      </p:sp>
    </p:spTree>
    <p:extLst>
      <p:ext uri="{BB962C8B-B14F-4D97-AF65-F5344CB8AC3E}">
        <p14:creationId xmlns:p14="http://schemas.microsoft.com/office/powerpoint/2010/main" val="125338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Body Layou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26533" y="431800"/>
            <a:ext cx="10955867" cy="622300"/>
          </a:xfrm>
          <a:prstGeom prst="rect">
            <a:avLst/>
          </a:prstGeom>
        </p:spPr>
        <p:txBody>
          <a:bodyPr vert="horz" tIns="0" bIns="0"/>
          <a:lstStyle>
            <a:lvl1pPr marL="0" indent="0" algn="ctr">
              <a:buNone/>
              <a:defRPr sz="3200">
                <a:solidFill>
                  <a:srgbClr val="0071BB"/>
                </a:solidFill>
              </a:defRPr>
            </a:lvl1pPr>
          </a:lstStyle>
          <a:p>
            <a:pPr lvl="0"/>
            <a:r>
              <a:rPr lang="en-US" dirty="0"/>
              <a:t>Header</a:t>
            </a:r>
          </a:p>
        </p:txBody>
      </p:sp>
      <p:sp>
        <p:nvSpPr>
          <p:cNvPr id="5" name="Text Placeholder 4"/>
          <p:cNvSpPr>
            <a:spLocks noGrp="1"/>
          </p:cNvSpPr>
          <p:nvPr>
            <p:ph type="body" sz="quarter" idx="11"/>
          </p:nvPr>
        </p:nvSpPr>
        <p:spPr>
          <a:xfrm>
            <a:off x="626533" y="1600200"/>
            <a:ext cx="10955867" cy="3632200"/>
          </a:xfrm>
          <a:prstGeom prst="rect">
            <a:avLst/>
          </a:prstGeom>
        </p:spPr>
        <p:txBody>
          <a:bodyPr vert="horz" lIns="0" tIns="0" bIns="0"/>
          <a:lstStyle>
            <a:lvl1pPr>
              <a:defRPr sz="2800">
                <a:solidFill>
                  <a:srgbClr val="5E5F60"/>
                </a:solidFill>
              </a:defRPr>
            </a:lvl1pPr>
            <a:lvl2pPr>
              <a:defRPr sz="2400">
                <a:solidFill>
                  <a:srgbClr val="5E5F60"/>
                </a:solidFill>
              </a:defRPr>
            </a:lvl2pPr>
            <a:lvl3pPr>
              <a:defRPr>
                <a:solidFill>
                  <a:srgbClr val="5E5F60"/>
                </a:solidFill>
              </a:defRPr>
            </a:lvl3pPr>
            <a:lvl4pPr>
              <a:defRPr>
                <a:solidFill>
                  <a:srgbClr val="5E5F60"/>
                </a:solidFill>
              </a:defRPr>
            </a:lvl4pPr>
            <a:lvl5pPr>
              <a:defRPr>
                <a:solidFill>
                  <a:srgbClr val="5E5F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06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file:////var/folders/15/q6zd43_d7nj_zp5g8f8v4gtm0000gp/T/com.microsoft.Word/WebArchiveCopyPasteTempFiles/nature-sky-sunset-man.jpeg"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file:////var/folders/15/q6zd43_d7nj_zp5g8f8v4gtm0000gp/T/com.microsoft.Word/WebArchiveCopyPasteTempFiles/34f19c14318e7c049b8e60d2c327d6d9c16627c6_large.jpg" TargetMode="Externa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800" dirty="0">
                <a:latin typeface="Times New Roman" charset="0"/>
                <a:ea typeface="Times New Roman" charset="0"/>
                <a:cs typeface="Times New Roman" charset="0"/>
              </a:rPr>
              <a:t>Relational Leadership</a:t>
            </a:r>
          </a:p>
        </p:txBody>
      </p:sp>
      <p:sp>
        <p:nvSpPr>
          <p:cNvPr id="3" name="Subtitle 2"/>
          <p:cNvSpPr>
            <a:spLocks noGrp="1"/>
          </p:cNvSpPr>
          <p:nvPr>
            <p:ph type="subTitle" idx="1"/>
          </p:nvPr>
        </p:nvSpPr>
        <p:spPr/>
        <p:txBody>
          <a:bodyPr/>
          <a:lstStyle/>
          <a:p>
            <a:pPr algn="ctr"/>
            <a:r>
              <a:rPr lang="en-US" dirty="0">
                <a:latin typeface="Times New Roman" charset="0"/>
                <a:ea typeface="Times New Roman" charset="0"/>
                <a:cs typeface="Times New Roman" charset="0"/>
              </a:rPr>
              <a:t>Transforming leadership For the times we are living</a:t>
            </a:r>
          </a:p>
          <a:p>
            <a:pPr algn="ctr"/>
            <a:r>
              <a:rPr lang="en-US" dirty="0">
                <a:latin typeface="Times New Roman" charset="0"/>
                <a:ea typeface="Times New Roman" charset="0"/>
                <a:cs typeface="Times New Roman" charset="0"/>
              </a:rPr>
              <a:t>Building a “vulnerability based trust” organizational culture</a:t>
            </a:r>
          </a:p>
        </p:txBody>
      </p:sp>
    </p:spTree>
    <p:extLst>
      <p:ext uri="{BB962C8B-B14F-4D97-AF65-F5344CB8AC3E}">
        <p14:creationId xmlns:p14="http://schemas.microsoft.com/office/powerpoint/2010/main" val="2023279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Times New Roman" charset="0"/>
                <a:ea typeface="Times New Roman" charset="0"/>
                <a:cs typeface="Times New Roman" charset="0"/>
              </a:rPr>
              <a:t>Personal agreements</a:t>
            </a:r>
            <a:endParaRPr lang="en-US" dirty="0"/>
          </a:p>
        </p:txBody>
      </p:sp>
      <p:sp>
        <p:nvSpPr>
          <p:cNvPr id="3" name="Text Placeholder 2"/>
          <p:cNvSpPr>
            <a:spLocks noGrp="1"/>
          </p:cNvSpPr>
          <p:nvPr>
            <p:ph type="body" sz="quarter" idx="11"/>
          </p:nvPr>
        </p:nvSpPr>
        <p:spPr/>
        <p:txBody>
          <a:bodyPr>
            <a:normAutofit fontScale="92500" lnSpcReduction="20000"/>
          </a:bodyPr>
          <a:lstStyle/>
          <a:p>
            <a:r>
              <a:rPr lang="en-US" sz="2400" dirty="0">
                <a:latin typeface="Times New Roman" pitchFamily="18" charset="0"/>
                <a:cs typeface="Times New Roman" pitchFamily="18" charset="0"/>
              </a:rPr>
              <a:t>Awareness of judgment that leads to blame or shame</a:t>
            </a:r>
          </a:p>
          <a:p>
            <a:r>
              <a:rPr lang="en-US" sz="2400" dirty="0">
                <a:latin typeface="Times New Roman" pitchFamily="18" charset="0"/>
                <a:cs typeface="Times New Roman" pitchFamily="18" charset="0"/>
              </a:rPr>
              <a:t>Limit side conversations</a:t>
            </a:r>
          </a:p>
          <a:p>
            <a:r>
              <a:rPr lang="en-US" sz="2400" dirty="0">
                <a:latin typeface="Times New Roman" pitchFamily="18" charset="0"/>
                <a:cs typeface="Times New Roman" pitchFamily="18" charset="0"/>
              </a:rPr>
              <a:t>Respectful use of electronics</a:t>
            </a:r>
          </a:p>
          <a:p>
            <a:r>
              <a:rPr lang="en-US" sz="2400" dirty="0">
                <a:latin typeface="Times New Roman" pitchFamily="18" charset="0"/>
                <a:cs typeface="Times New Roman" pitchFamily="18" charset="0"/>
              </a:rPr>
              <a:t>Accept and expect non-closure</a:t>
            </a:r>
          </a:p>
          <a:p>
            <a:r>
              <a:rPr lang="en-US" sz="2400" dirty="0">
                <a:latin typeface="Times New Roman" pitchFamily="18" charset="0"/>
                <a:cs typeface="Times New Roman" pitchFamily="18" charset="0"/>
              </a:rPr>
              <a:t>What’s said here stays here- What’s learned here leaves here</a:t>
            </a:r>
          </a:p>
          <a:p>
            <a:r>
              <a:rPr lang="en-US" sz="2400" dirty="0">
                <a:latin typeface="Times New Roman" pitchFamily="18" charset="0"/>
                <a:cs typeface="Times New Roman" pitchFamily="18" charset="0"/>
              </a:rPr>
              <a:t>Experience discomfort</a:t>
            </a:r>
          </a:p>
          <a:p>
            <a:r>
              <a:rPr lang="en-US" sz="2400" dirty="0">
                <a:latin typeface="Times New Roman" pitchFamily="18" charset="0"/>
                <a:cs typeface="Times New Roman" pitchFamily="18" charset="0"/>
              </a:rPr>
              <a:t>Stay engaged</a:t>
            </a:r>
          </a:p>
          <a:p>
            <a:r>
              <a:rPr lang="en-US" sz="2400" dirty="0">
                <a:latin typeface="Times New Roman" pitchFamily="18" charset="0"/>
                <a:cs typeface="Times New Roman" pitchFamily="18" charset="0"/>
              </a:rPr>
              <a:t>Speak your truth</a:t>
            </a:r>
          </a:p>
          <a:p>
            <a:endParaRPr lang="en-US" dirty="0"/>
          </a:p>
        </p:txBody>
      </p:sp>
    </p:spTree>
    <p:extLst>
      <p:ext uri="{BB962C8B-B14F-4D97-AF65-F5344CB8AC3E}">
        <p14:creationId xmlns:p14="http://schemas.microsoft.com/office/powerpoint/2010/main" val="3199497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“Finding your “why”</a:t>
            </a:r>
          </a:p>
        </p:txBody>
      </p:sp>
      <p:sp>
        <p:nvSpPr>
          <p:cNvPr id="3" name="Content Placeholder 2"/>
          <p:cNvSpPr>
            <a:spLocks noGrp="1"/>
          </p:cNvSpPr>
          <p:nvPr>
            <p:ph idx="1"/>
          </p:nvPr>
        </p:nvSpPr>
        <p:spPr/>
        <p:txBody>
          <a:bodyPr/>
          <a:lstStyle/>
          <a:p>
            <a:pPr marL="0" indent="0" algn="ctr">
              <a:buNone/>
            </a:pPr>
            <a:r>
              <a:rPr lang="en-US" sz="4800" dirty="0">
                <a:latin typeface="Times New Roman" charset="0"/>
                <a:ea typeface="Times New Roman" charset="0"/>
                <a:cs typeface="Times New Roman" charset="0"/>
              </a:rPr>
              <a:t>“People do not follow how or what, they follow why”   </a:t>
            </a:r>
            <a:r>
              <a:rPr lang="en-US" dirty="0">
                <a:latin typeface="Times New Roman" charset="0"/>
                <a:ea typeface="Times New Roman" charset="0"/>
                <a:cs typeface="Times New Roman" charset="0"/>
              </a:rPr>
              <a:t>  Simon Sinek</a:t>
            </a:r>
          </a:p>
        </p:txBody>
      </p:sp>
    </p:spTree>
    <p:extLst>
      <p:ext uri="{BB962C8B-B14F-4D97-AF65-F5344CB8AC3E}">
        <p14:creationId xmlns:p14="http://schemas.microsoft.com/office/powerpoint/2010/main" val="45946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p:cNvSpPr>
          <p:nvPr/>
        </p:nvSpPr>
        <p:spPr bwMode="auto">
          <a:xfrm>
            <a:off x="1987626" y="1270003"/>
            <a:ext cx="8654975" cy="43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7733" bIns="0"/>
          <a:lstStyle/>
          <a:p>
            <a:pPr marL="79596">
              <a:lnSpc>
                <a:spcPct val="110000"/>
              </a:lnSpc>
              <a:spcBef>
                <a:spcPts val="1857"/>
              </a:spcBef>
            </a:pPr>
            <a:endParaRPr lang="en-US" sz="4400" b="1" dirty="0">
              <a:latin typeface="Palatino"/>
              <a:cs typeface="Palatino"/>
              <a:sym typeface="Arial" charset="0"/>
            </a:endParaRPr>
          </a:p>
        </p:txBody>
      </p:sp>
      <p:sp>
        <p:nvSpPr>
          <p:cNvPr id="6" name="Rectangle 1"/>
          <p:cNvSpPr>
            <a:spLocks/>
          </p:cNvSpPr>
          <p:nvPr/>
        </p:nvSpPr>
        <p:spPr bwMode="auto">
          <a:xfrm>
            <a:off x="1524000" y="5162"/>
            <a:ext cx="9118600" cy="1477962"/>
          </a:xfrm>
          <a:prstGeom prst="rect">
            <a:avLst/>
          </a:prstGeom>
          <a:noFill/>
          <a:ln w="12700">
            <a:noFill/>
            <a:miter lim="800000"/>
            <a:headEnd type="none" w="med" len="med"/>
            <a:tailEnd type="none" w="med" len="med"/>
          </a:ln>
        </p:spPr>
        <p:txBody>
          <a:bodyPr lIns="0" tIns="0" rIns="37733" bIns="0" anchor="ctr"/>
          <a:lstStyle/>
          <a:p>
            <a:pPr marL="36850" algn="ctr"/>
            <a:endParaRPr lang="en-US" sz="5600" b="1" dirty="0">
              <a:solidFill>
                <a:schemeClr val="accent3">
                  <a:lumMod val="50000"/>
                </a:schemeClr>
              </a:solidFill>
              <a:effectLst>
                <a:outerShdw blurRad="38100" dist="38100" dir="2700000" algn="tl">
                  <a:srgbClr val="DDDDDD"/>
                </a:outerShdw>
              </a:effectLst>
              <a:latin typeface="Palatino"/>
              <a:cs typeface="Palatino"/>
              <a:sym typeface="Arial Black" charset="0"/>
            </a:endParaRPr>
          </a:p>
        </p:txBody>
      </p:sp>
      <p:pic>
        <p:nvPicPr>
          <p:cNvPr id="3" name="How Do I Know.... WHY With Michael Jr. at Gateway Church cop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6357" y="864974"/>
            <a:ext cx="9145563" cy="5121516"/>
          </a:xfrm>
          <a:prstGeom prst="rect">
            <a:avLst/>
          </a:prstGeom>
        </p:spPr>
      </p:pic>
    </p:spTree>
    <p:extLst>
      <p:ext uri="{BB962C8B-B14F-4D97-AF65-F5344CB8AC3E}">
        <p14:creationId xmlns:p14="http://schemas.microsoft.com/office/powerpoint/2010/main" val="1958750066"/>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My Why  </a:t>
            </a:r>
            <a:br>
              <a:rPr lang="en-US" dirty="0">
                <a:latin typeface="Times New Roman" charset="0"/>
                <a:ea typeface="Times New Roman" charset="0"/>
                <a:cs typeface="Times New Roman" charset="0"/>
              </a:rPr>
            </a:br>
            <a:r>
              <a:rPr lang="en-US" dirty="0">
                <a:latin typeface="Times New Roman" charset="0"/>
                <a:ea typeface="Times New Roman" charset="0"/>
                <a:cs typeface="Times New Roman" charset="0"/>
              </a:rPr>
              <a:t>“make the world a more humane place”</a:t>
            </a:r>
          </a:p>
        </p:txBody>
      </p:sp>
      <p:sp>
        <p:nvSpPr>
          <p:cNvPr id="3" name="Content Placeholder 2"/>
          <p:cNvSpPr>
            <a:spLocks noGrp="1"/>
          </p:cNvSpPr>
          <p:nvPr>
            <p:ph idx="1"/>
          </p:nvPr>
        </p:nvSpPr>
        <p:spPr/>
        <p:txBody>
          <a:bodyPr>
            <a:normAutofit/>
          </a:bodyPr>
          <a:lstStyle/>
          <a:p>
            <a:pPr marL="0" indent="0" algn="ctr">
              <a:buNone/>
            </a:pPr>
            <a:r>
              <a:rPr lang="en-US" sz="3200" dirty="0">
                <a:latin typeface="Times New Roman" charset="0"/>
                <a:ea typeface="Times New Roman" charset="0"/>
                <a:cs typeface="Times New Roman" charset="0"/>
              </a:rPr>
              <a:t>Talk with a colleague and share your “why”</a:t>
            </a:r>
          </a:p>
        </p:txBody>
      </p:sp>
      <p:sp>
        <p:nvSpPr>
          <p:cNvPr id="4" name="Rectangle 3"/>
          <p:cNvSpPr/>
          <p:nvPr/>
        </p:nvSpPr>
        <p:spPr>
          <a:xfrm>
            <a:off x="3048000" y="2967335"/>
            <a:ext cx="6096000" cy="1815882"/>
          </a:xfrm>
          <a:prstGeom prst="rect">
            <a:avLst/>
          </a:prstGeom>
        </p:spPr>
        <p:txBody>
          <a:bodyPr>
            <a:spAutoFit/>
          </a:bodyPr>
          <a:lstStyle/>
          <a:p>
            <a:pPr algn="ctr"/>
            <a:r>
              <a:rPr lang="en-US" sz="2800" dirty="0">
                <a:latin typeface="Times New Roman" charset="0"/>
                <a:ea typeface="Times New Roman" charset="0"/>
                <a:cs typeface="Times New Roman" charset="0"/>
              </a:rPr>
              <a:t>“When you know your why,  your what has more impact because you’re walking in or towards your purpose” ~ Michael Jr. </a:t>
            </a:r>
          </a:p>
        </p:txBody>
      </p:sp>
    </p:spTree>
    <p:extLst>
      <p:ext uri="{BB962C8B-B14F-4D97-AF65-F5344CB8AC3E}">
        <p14:creationId xmlns:p14="http://schemas.microsoft.com/office/powerpoint/2010/main" val="167812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4294967295"/>
          </p:nvPr>
        </p:nvSpPr>
        <p:spPr>
          <a:xfrm>
            <a:off x="1752600" y="457201"/>
            <a:ext cx="8229600" cy="5241925"/>
          </a:xfrm>
        </p:spPr>
        <p:txBody>
          <a:bodyPr/>
          <a:lstStyle/>
          <a:p>
            <a:pPr marL="736600" indent="-685800">
              <a:buNone/>
            </a:pPr>
            <a:r>
              <a:rPr lang="en-US" sz="3200" dirty="0">
                <a:latin typeface="Arial Black"/>
                <a:ea typeface="ＭＳ Ｐゴシック" pitchFamily="-84" charset="-128"/>
                <a:cs typeface="Arial Black"/>
              </a:rPr>
              <a:t>“How Great Leaders Inspire Action”</a:t>
            </a:r>
          </a:p>
          <a:p>
            <a:pPr marL="736600" indent="-685800">
              <a:buNone/>
            </a:pPr>
            <a:r>
              <a:rPr lang="en-US" sz="2400" dirty="0">
                <a:latin typeface="Arial Black"/>
                <a:ea typeface="ＭＳ Ｐゴシック" pitchFamily="-84" charset="-128"/>
                <a:cs typeface="Arial Black"/>
              </a:rPr>
              <a:t>  Simon </a:t>
            </a:r>
            <a:r>
              <a:rPr lang="en-US" sz="2400" dirty="0" err="1">
                <a:latin typeface="Arial Black"/>
                <a:ea typeface="ＭＳ Ｐゴシック" pitchFamily="-84" charset="-128"/>
                <a:cs typeface="Arial Black"/>
              </a:rPr>
              <a:t>Sinek</a:t>
            </a:r>
            <a:r>
              <a:rPr lang="en-US" sz="2400" dirty="0">
                <a:latin typeface="Arial Black"/>
                <a:ea typeface="ＭＳ Ｐゴシック" pitchFamily="-84" charset="-128"/>
                <a:cs typeface="Arial Black"/>
              </a:rPr>
              <a:t>:  Golden Circle</a:t>
            </a:r>
          </a:p>
          <a:p>
            <a:pPr marL="736600" indent="-685800"/>
            <a:endParaRPr lang="en-US" sz="1800" dirty="0">
              <a:latin typeface="Arial" pitchFamily="-84" charset="0"/>
              <a:ea typeface="ＭＳ Ｐゴシック" pitchFamily="-84" charset="-128"/>
              <a:cs typeface="ＭＳ Ｐゴシック" pitchFamily="-84" charset="-128"/>
            </a:endParaRPr>
          </a:p>
          <a:p>
            <a:pPr marL="736600" indent="-685800"/>
            <a:endParaRPr lang="en-US" sz="1800" dirty="0">
              <a:latin typeface="Arial" pitchFamily="-84" charset="0"/>
              <a:ea typeface="ＭＳ Ｐゴシック" pitchFamily="-84" charset="-128"/>
              <a:cs typeface="ＭＳ Ｐゴシック" pitchFamily="-84" charset="-128"/>
            </a:endParaRPr>
          </a:p>
        </p:txBody>
      </p:sp>
      <p:pic>
        <p:nvPicPr>
          <p:cNvPr id="41988" name="Picture 4" descr="simon-sinek-the-golden-circle.jpg"/>
          <p:cNvPicPr>
            <a:picLocks noChangeAspect="1" noChangeArrowheads="1"/>
          </p:cNvPicPr>
          <p:nvPr/>
        </p:nvPicPr>
        <p:blipFill>
          <a:blip r:embed="rId3"/>
          <a:srcRect/>
          <a:stretch>
            <a:fillRect/>
          </a:stretch>
        </p:blipFill>
        <p:spPr bwMode="auto">
          <a:xfrm>
            <a:off x="2740026" y="1905000"/>
            <a:ext cx="6784975" cy="3899452"/>
          </a:xfrm>
          <a:prstGeom prst="rect">
            <a:avLst/>
          </a:prstGeom>
          <a:noFill/>
          <a:ln w="9525">
            <a:noFill/>
            <a:miter lim="800000"/>
            <a:headEnd/>
            <a:tailEnd/>
          </a:ln>
        </p:spPr>
      </p:pic>
    </p:spTree>
    <p:extLst>
      <p:ext uri="{BB962C8B-B14F-4D97-AF65-F5344CB8AC3E}">
        <p14:creationId xmlns:p14="http://schemas.microsoft.com/office/powerpoint/2010/main" val="1993237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Times New Roman" panose="02020603050405020304" pitchFamily="18" charset="0"/>
                <a:cs typeface="Times New Roman" panose="02020603050405020304" pitchFamily="18" charset="0"/>
              </a:rPr>
              <a:t>Relational Leadership</a:t>
            </a:r>
          </a:p>
          <a:p>
            <a:endParaRPr lang="en-US" dirty="0"/>
          </a:p>
        </p:txBody>
      </p:sp>
      <p:sp>
        <p:nvSpPr>
          <p:cNvPr id="3" name="Text Placeholder 2"/>
          <p:cNvSpPr>
            <a:spLocks noGrp="1"/>
          </p:cNvSpPr>
          <p:nvPr>
            <p:ph type="body" sz="quarter" idx="11"/>
          </p:nvPr>
        </p:nvSpPr>
        <p:spPr/>
        <p:txBody>
          <a:bodyPr/>
          <a:lstStyle/>
          <a:p>
            <a:r>
              <a:rPr lang="en-US" dirty="0">
                <a:latin typeface="Times New Roman" panose="02020603050405020304" pitchFamily="18" charset="0"/>
                <a:cs typeface="Times New Roman" panose="02020603050405020304" pitchFamily="18" charset="0"/>
              </a:rPr>
              <a:t>Communication of the vision – “Why”</a:t>
            </a:r>
          </a:p>
          <a:p>
            <a:r>
              <a:rPr lang="en-US" dirty="0">
                <a:latin typeface="Times New Roman" panose="02020603050405020304" pitchFamily="18" charset="0"/>
                <a:cs typeface="Times New Roman" panose="02020603050405020304" pitchFamily="18" charset="0"/>
              </a:rPr>
              <a:t>Involved in change efforts</a:t>
            </a:r>
          </a:p>
          <a:p>
            <a:r>
              <a:rPr lang="en-US" dirty="0">
                <a:latin typeface="Times New Roman" panose="02020603050405020304" pitchFamily="18" charset="0"/>
                <a:cs typeface="Times New Roman" panose="02020603050405020304" pitchFamily="18" charset="0"/>
              </a:rPr>
              <a:t>Act as Role Models</a:t>
            </a:r>
          </a:p>
          <a:p>
            <a:r>
              <a:rPr lang="en-US" dirty="0">
                <a:latin typeface="Times New Roman" panose="02020603050405020304" pitchFamily="18" charset="0"/>
                <a:cs typeface="Times New Roman" panose="02020603050405020304" pitchFamily="18" charset="0"/>
              </a:rPr>
              <a:t>Develop Systems and Processes</a:t>
            </a:r>
          </a:p>
          <a:p>
            <a:r>
              <a:rPr lang="en-US" dirty="0">
                <a:latin typeface="Times New Roman" panose="02020603050405020304" pitchFamily="18" charset="0"/>
                <a:cs typeface="Times New Roman" panose="02020603050405020304" pitchFamily="18" charset="0"/>
              </a:rPr>
              <a:t>Transformational</a:t>
            </a:r>
          </a:p>
        </p:txBody>
      </p:sp>
    </p:spTree>
    <p:extLst>
      <p:ext uri="{BB962C8B-B14F-4D97-AF65-F5344CB8AC3E}">
        <p14:creationId xmlns:p14="http://schemas.microsoft.com/office/powerpoint/2010/main" val="2211406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9"/>
          <p:cNvSpPr>
            <a:spLocks noGrp="1"/>
          </p:cNvSpPr>
          <p:nvPr>
            <p:ph sz="half" idx="1"/>
          </p:nvPr>
        </p:nvSpPr>
        <p:spPr>
          <a:xfrm>
            <a:off x="1692080" y="1600201"/>
            <a:ext cx="4480120" cy="4525963"/>
          </a:xfrm>
        </p:spPr>
        <p:txBody>
          <a:bodyPr>
            <a:normAutofit/>
          </a:bodyPr>
          <a:lstStyle/>
          <a:p>
            <a:pPr marL="0" indent="0">
              <a:buNone/>
            </a:pPr>
            <a:endParaRPr lang="en-US" sz="2800" dirty="0">
              <a:latin typeface="Times New Roman" charset="0"/>
              <a:ea typeface="Times New Roman" charset="0"/>
              <a:cs typeface="Times New Roman" charset="0"/>
            </a:endParaRPr>
          </a:p>
          <a:p>
            <a:pPr marL="0" indent="0">
              <a:buNone/>
            </a:pPr>
            <a:r>
              <a:rPr lang="en-US" sz="2800" dirty="0">
                <a:latin typeface="Times New Roman" charset="0"/>
                <a:ea typeface="Times New Roman" charset="0"/>
                <a:cs typeface="Times New Roman" charset="0"/>
              </a:rPr>
              <a:t>11 million pieces of information a second</a:t>
            </a:r>
          </a:p>
          <a:p>
            <a:pPr marL="0" indent="0">
              <a:buNone/>
            </a:pPr>
            <a:endParaRPr lang="en-US" sz="2800" dirty="0">
              <a:solidFill>
                <a:srgbClr val="000000"/>
              </a:solidFill>
              <a:latin typeface="Times New Roman" charset="0"/>
              <a:ea typeface="Times New Roman" charset="0"/>
              <a:cs typeface="Times New Roman" charset="0"/>
            </a:endParaRPr>
          </a:p>
          <a:p>
            <a:pPr marL="0" indent="0">
              <a:buNone/>
            </a:pPr>
            <a:r>
              <a:rPr lang="en-US" sz="2800" dirty="0">
                <a:latin typeface="Times New Roman" charset="0"/>
                <a:ea typeface="Times New Roman" charset="0"/>
                <a:cs typeface="Times New Roman" charset="0"/>
              </a:rPr>
              <a:t>Only 40 are conscious</a:t>
            </a:r>
          </a:p>
          <a:p>
            <a:pPr marL="0" indent="0">
              <a:buNone/>
            </a:pPr>
            <a:endParaRPr lang="en-US" sz="2800" dirty="0">
              <a:solidFill>
                <a:srgbClr val="000000"/>
              </a:solidFill>
              <a:latin typeface="Times New Roman" charset="0"/>
              <a:ea typeface="Times New Roman" charset="0"/>
              <a:cs typeface="Times New Roman" charset="0"/>
            </a:endParaRPr>
          </a:p>
        </p:txBody>
      </p:sp>
      <p:sp>
        <p:nvSpPr>
          <p:cNvPr id="9" name="TextBox 8"/>
          <p:cNvSpPr txBox="1"/>
          <p:nvPr/>
        </p:nvSpPr>
        <p:spPr>
          <a:xfrm>
            <a:off x="1831796" y="363245"/>
            <a:ext cx="5481614" cy="646331"/>
          </a:xfrm>
          <a:prstGeom prst="rect">
            <a:avLst/>
          </a:prstGeom>
          <a:noFill/>
        </p:spPr>
        <p:txBody>
          <a:bodyPr wrap="square" rtlCol="0">
            <a:spAutoFit/>
          </a:bodyPr>
          <a:lstStyle/>
          <a:p>
            <a:pPr algn="ctr"/>
            <a:r>
              <a:rPr lang="en-US" sz="3600" dirty="0">
                <a:solidFill>
                  <a:srgbClr val="F79646"/>
                </a:solidFill>
                <a:latin typeface="Times New Roman" charset="0"/>
                <a:ea typeface="Times New Roman" charset="0"/>
                <a:cs typeface="Times New Roman" charset="0"/>
              </a:rPr>
              <a:t>The unconscious mind</a:t>
            </a:r>
            <a:r>
              <a:rPr lang="en-US" sz="3600" dirty="0">
                <a:solidFill>
                  <a:srgbClr val="F79646"/>
                </a:solidFill>
              </a:rPr>
              <a:t>…</a:t>
            </a:r>
          </a:p>
        </p:txBody>
      </p:sp>
      <p:pic>
        <p:nvPicPr>
          <p:cNvPr id="10" name="Content Placeholder 4"/>
          <p:cNvPicPr>
            <a:picLocks noChangeAspect="1"/>
          </p:cNvPicPr>
          <p:nvPr/>
        </p:nvPicPr>
        <p:blipFill>
          <a:blip r:embed="rId2"/>
          <a:srcRect l="24904" r="24904"/>
          <a:stretch>
            <a:fillRect/>
          </a:stretch>
        </p:blipFill>
        <p:spPr>
          <a:xfrm>
            <a:off x="7313410" y="1570386"/>
            <a:ext cx="4038600" cy="4141302"/>
          </a:xfrm>
          <a:prstGeom prst="rect">
            <a:avLst/>
          </a:prstGeom>
        </p:spPr>
      </p:pic>
    </p:spTree>
    <p:extLst>
      <p:ext uri="{BB962C8B-B14F-4D97-AF65-F5344CB8AC3E}">
        <p14:creationId xmlns:p14="http://schemas.microsoft.com/office/powerpoint/2010/main" val="98060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20"/>
            <a:ext cx="9603275" cy="666472"/>
          </a:xfrm>
        </p:spPr>
        <p:txBody>
          <a:bodyPr>
            <a:normAutofit fontScale="90000"/>
          </a:bodyPr>
          <a:lstStyle/>
          <a:p>
            <a:pPr algn="ctr"/>
            <a:r>
              <a:rPr lang="en-US" dirty="0">
                <a:latin typeface="Times New Roman" charset="0"/>
                <a:ea typeface="Times New Roman" charset="0"/>
                <a:cs typeface="Times New Roman" charset="0"/>
              </a:rPr>
              <a:t>Enhanced self-awareness is the key to relational leadership</a:t>
            </a:r>
          </a:p>
        </p:txBody>
      </p:sp>
      <p:pic>
        <p:nvPicPr>
          <p:cNvPr id="4" name="Content Placeholder 4"/>
          <p:cNvPicPr>
            <a:picLocks noGrp="1"/>
          </p:cNvPicPr>
          <p:nvPr>
            <p:ph idx="1"/>
          </p:nvPr>
        </p:nvPicPr>
        <p:blipFill>
          <a:blip r:embed="rId3">
            <a:extLst>
              <a:ext uri="{28A0092B-C50C-407E-A947-70E740481C1C}">
                <a14:useLocalDpi xmlns:a14="http://schemas.microsoft.com/office/drawing/2010/main" val="0"/>
              </a:ext>
            </a:extLst>
          </a:blip>
          <a:srcRect l="-20878" r="-20878"/>
          <a:stretch>
            <a:fillRect/>
          </a:stretch>
        </p:blipFill>
        <p:spPr bwMode="auto">
          <a:xfrm>
            <a:off x="2920295" y="1842052"/>
            <a:ext cx="7032088" cy="4259815"/>
          </a:xfrm>
          <a:prstGeom prst="rect">
            <a:avLst/>
          </a:prstGeom>
          <a:noFill/>
          <a:ln>
            <a:noFill/>
          </a:ln>
        </p:spPr>
      </p:pic>
    </p:spTree>
    <p:extLst>
      <p:ext uri="{BB962C8B-B14F-4D97-AF65-F5344CB8AC3E}">
        <p14:creationId xmlns:p14="http://schemas.microsoft.com/office/powerpoint/2010/main" val="75640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st Your Awareness  Do The Test_640x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38" y="194233"/>
            <a:ext cx="8636000" cy="5769245"/>
          </a:xfrm>
          <a:prstGeom prst="rect">
            <a:avLst/>
          </a:prstGeom>
        </p:spPr>
      </p:pic>
    </p:spTree>
    <p:extLst>
      <p:ext uri="{BB962C8B-B14F-4D97-AF65-F5344CB8AC3E}">
        <p14:creationId xmlns:p14="http://schemas.microsoft.com/office/powerpoint/2010/main" val="2121196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751510"/>
            <a:ext cx="9603275" cy="1049235"/>
          </a:xfrm>
        </p:spPr>
        <p:txBody>
          <a:bodyPr/>
          <a:lstStyle/>
          <a:p>
            <a:pPr algn="ctr"/>
            <a:r>
              <a:rPr lang="en-US" dirty="0">
                <a:latin typeface="Times New Roman" charset="0"/>
                <a:ea typeface="Times New Roman" charset="0"/>
                <a:cs typeface="Times New Roman" charset="0"/>
              </a:rPr>
              <a:t>Patriarchal Leadership</a:t>
            </a: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86818" y="2016125"/>
            <a:ext cx="6132689" cy="3449638"/>
          </a:xfrm>
          <a:prstGeom prst="rect">
            <a:avLst/>
          </a:prstGeom>
          <a:noFill/>
          <a:ln>
            <a:noFill/>
          </a:ln>
        </p:spPr>
      </p:pic>
    </p:spTree>
    <p:extLst>
      <p:ext uri="{BB962C8B-B14F-4D97-AF65-F5344CB8AC3E}">
        <p14:creationId xmlns:p14="http://schemas.microsoft.com/office/powerpoint/2010/main" val="187257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Times New Roman" pitchFamily="18" charset="0"/>
                <a:cs typeface="Times New Roman" pitchFamily="18" charset="0"/>
              </a:rPr>
              <a:t>Leadership </a:t>
            </a:r>
            <a:endParaRPr lang="en-US" sz="6000" dirty="0"/>
          </a:p>
        </p:txBody>
      </p:sp>
      <p:sp>
        <p:nvSpPr>
          <p:cNvPr id="3" name="Content Placeholder 2"/>
          <p:cNvSpPr>
            <a:spLocks noGrp="1"/>
          </p:cNvSpPr>
          <p:nvPr>
            <p:ph idx="1"/>
          </p:nvPr>
        </p:nvSpPr>
        <p:spPr/>
        <p:txBody>
          <a:bodyPr>
            <a:normAutofit/>
          </a:bodyPr>
          <a:lstStyle/>
          <a:p>
            <a:endParaRPr lang="en-US" sz="4400" dirty="0"/>
          </a:p>
          <a:p>
            <a:endParaRPr lang="en-US" sz="2800" dirty="0"/>
          </a:p>
        </p:txBody>
      </p:sp>
      <p:pic>
        <p:nvPicPr>
          <p:cNvPr id="4" name="Picture 3" descr="http://kissmygrass.gr/wp-content/uploads/2014/04/daniel-goleman-quote.jpg"/>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70990"/>
            <a:ext cx="5943600" cy="3716020"/>
          </a:xfrm>
          <a:prstGeom prst="rect">
            <a:avLst/>
          </a:prstGeom>
          <a:noFill/>
          <a:ln>
            <a:noFill/>
          </a:ln>
        </p:spPr>
      </p:pic>
    </p:spTree>
    <p:extLst>
      <p:ext uri="{BB962C8B-B14F-4D97-AF65-F5344CB8AC3E}">
        <p14:creationId xmlns:p14="http://schemas.microsoft.com/office/powerpoint/2010/main" val="185334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685" y="526145"/>
            <a:ext cx="7202456" cy="1049235"/>
          </a:xfrm>
        </p:spPr>
        <p:txBody>
          <a:bodyPr/>
          <a:lstStyle/>
          <a:p>
            <a:r>
              <a:rPr lang="en-US" dirty="0">
                <a:latin typeface="Times New Roman" panose="02020603050405020304" pitchFamily="18" charset="0"/>
                <a:cs typeface="Times New Roman" panose="02020603050405020304" pitchFamily="18" charset="0"/>
              </a:rPr>
              <a:t>Women in higher positions of leadership</a:t>
            </a:r>
          </a:p>
        </p:txBody>
      </p:sp>
      <p:sp>
        <p:nvSpPr>
          <p:cNvPr id="3" name="Content Placeholder 2"/>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Socialization as children such as culture, family and social stereotypes and narratives affect the development of leadership skills and capacity</a:t>
            </a:r>
          </a:p>
          <a:p>
            <a:r>
              <a:rPr lang="en-US" sz="2800" dirty="0">
                <a:latin typeface="Times New Roman" panose="02020603050405020304" pitchFamily="18" charset="0"/>
                <a:cs typeface="Times New Roman" panose="02020603050405020304" pitchFamily="18" charset="0"/>
              </a:rPr>
              <a:t>What are the differences in leadership models between men and women?</a:t>
            </a:r>
          </a:p>
          <a:p>
            <a:r>
              <a:rPr lang="en-US" sz="2800" dirty="0">
                <a:latin typeface="Times New Roman" panose="02020603050405020304" pitchFamily="18" charset="0"/>
                <a:cs typeface="Times New Roman" panose="02020603050405020304" pitchFamily="18" charset="0"/>
              </a:rPr>
              <a:t>How would others rate your leadership skills?</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29104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Times New Roman" charset="0"/>
                <a:ea typeface="Times New Roman" charset="0"/>
                <a:cs typeface="Times New Roman" charset="0"/>
              </a:rPr>
              <a:t> </a:t>
            </a:r>
            <a:r>
              <a:rPr lang="en-US" dirty="0">
                <a:solidFill>
                  <a:schemeClr val="tx1"/>
                </a:solidFill>
                <a:latin typeface="Times New Roman" charset="0"/>
                <a:ea typeface="Times New Roman" charset="0"/>
                <a:cs typeface="Times New Roman" charset="0"/>
              </a:rPr>
              <a:t>Adaptive Leadership</a:t>
            </a:r>
            <a:endParaRPr lang="en-US" dirty="0">
              <a:solidFill>
                <a:schemeClr val="tx1"/>
              </a:solidFill>
            </a:endParaRPr>
          </a:p>
        </p:txBody>
      </p:sp>
      <p:sp>
        <p:nvSpPr>
          <p:cNvPr id="3" name="Text Placeholder 2"/>
          <p:cNvSpPr>
            <a:spLocks noGrp="1"/>
          </p:cNvSpPr>
          <p:nvPr>
            <p:ph type="body" sz="quarter" idx="11"/>
          </p:nvPr>
        </p:nvSpPr>
        <p:spPr/>
        <p:txBody>
          <a:bodyPr/>
          <a:lstStyle/>
          <a:p>
            <a:r>
              <a:rPr lang="en-US" sz="2400" dirty="0">
                <a:latin typeface="Times New Roman" pitchFamily="18" charset="0"/>
                <a:cs typeface="Times New Roman" pitchFamily="18" charset="0"/>
              </a:rPr>
              <a:t>Ron Heifetz – Research on Adaptive Leadership  Harvard Kennedy School</a:t>
            </a:r>
          </a:p>
          <a:p>
            <a:pPr lvl="1"/>
            <a:r>
              <a:rPr lang="en-US" dirty="0">
                <a:latin typeface="Times New Roman" pitchFamily="18" charset="0"/>
                <a:cs typeface="Times New Roman" pitchFamily="18" charset="0"/>
              </a:rPr>
              <a:t>Technical problems vs. adaptive problems</a:t>
            </a:r>
          </a:p>
          <a:p>
            <a:pPr lvl="1"/>
            <a:r>
              <a:rPr lang="en-US" dirty="0">
                <a:latin typeface="Times New Roman" pitchFamily="18" charset="0"/>
                <a:cs typeface="Times New Roman" pitchFamily="18" charset="0"/>
              </a:rPr>
              <a:t>Curiosity was more valued than obedience to rules</a:t>
            </a:r>
          </a:p>
          <a:p>
            <a:pPr lvl="1"/>
            <a:r>
              <a:rPr lang="en-US" dirty="0">
                <a:latin typeface="Times New Roman" pitchFamily="18" charset="0"/>
                <a:cs typeface="Times New Roman" pitchFamily="18" charset="0"/>
              </a:rPr>
              <a:t>General dialogue neutralized hierarchal power</a:t>
            </a:r>
          </a:p>
          <a:p>
            <a:pPr lvl="1"/>
            <a:r>
              <a:rPr lang="en-US" dirty="0">
                <a:latin typeface="Times New Roman" pitchFamily="18" charset="0"/>
                <a:cs typeface="Times New Roman" pitchFamily="18" charset="0"/>
              </a:rPr>
              <a:t>Ideas were encouraged as a way of appreciating a variety of perspectives, (diversity).</a:t>
            </a:r>
          </a:p>
        </p:txBody>
      </p:sp>
    </p:spTree>
    <p:extLst>
      <p:ext uri="{BB962C8B-B14F-4D97-AF65-F5344CB8AC3E}">
        <p14:creationId xmlns:p14="http://schemas.microsoft.com/office/powerpoint/2010/main" val="1354999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Adaptive leadership</a:t>
            </a:r>
            <a:endParaRPr lang="en-US" dirty="0"/>
          </a:p>
        </p:txBody>
      </p:sp>
      <p:sp>
        <p:nvSpPr>
          <p:cNvPr id="3" name="Content Placeholder 2"/>
          <p:cNvSpPr>
            <a:spLocks noGrp="1"/>
          </p:cNvSpPr>
          <p:nvPr>
            <p:ph idx="1"/>
          </p:nvPr>
        </p:nvSpPr>
        <p:spPr/>
        <p:txBody>
          <a:bodyPr/>
          <a:lstStyle/>
          <a:p>
            <a:r>
              <a:rPr lang="en-US" sz="2400" dirty="0">
                <a:latin typeface="Times New Roman" charset="0"/>
                <a:ea typeface="Times New Roman" charset="0"/>
                <a:cs typeface="Times New Roman" charset="0"/>
              </a:rPr>
              <a:t>Confidence in people to work together across organizational boundaries</a:t>
            </a:r>
          </a:p>
          <a:p>
            <a:r>
              <a:rPr lang="en-US" sz="2400" dirty="0">
                <a:latin typeface="Times New Roman" charset="0"/>
                <a:ea typeface="Times New Roman" charset="0"/>
                <a:cs typeface="Times New Roman" charset="0"/>
              </a:rPr>
              <a:t>Respect for curious minds and interesting questions</a:t>
            </a:r>
          </a:p>
          <a:p>
            <a:r>
              <a:rPr lang="en-US" sz="2400" dirty="0">
                <a:latin typeface="Times New Roman" charset="0"/>
                <a:ea typeface="Times New Roman" charset="0"/>
                <a:cs typeface="Times New Roman" charset="0"/>
              </a:rPr>
              <a:t>Encouraging strategic alliance</a:t>
            </a:r>
          </a:p>
          <a:p>
            <a:r>
              <a:rPr lang="en-US" sz="2400" dirty="0">
                <a:latin typeface="Times New Roman" charset="0"/>
                <a:ea typeface="Times New Roman" charset="0"/>
                <a:cs typeface="Times New Roman" charset="0"/>
              </a:rPr>
              <a:t>Developing organizational abilities through encouraging and supporting people to lead at any level of the organization</a:t>
            </a:r>
          </a:p>
          <a:p>
            <a:endParaRPr lang="en-US" sz="1200" dirty="0">
              <a:latin typeface="Times New Roman" charset="0"/>
              <a:ea typeface="Times New Roman" charset="0"/>
              <a:cs typeface="Times New Roman" charset="0"/>
            </a:endParaRPr>
          </a:p>
          <a:p>
            <a:r>
              <a:rPr lang="en-US" sz="1200" dirty="0">
                <a:latin typeface="Times New Roman" charset="0"/>
                <a:ea typeface="Times New Roman" charset="0"/>
                <a:cs typeface="Times New Roman" charset="0"/>
              </a:rPr>
              <a:t>Ron Heifetz, (1997)</a:t>
            </a:r>
          </a:p>
        </p:txBody>
      </p:sp>
    </p:spTree>
    <p:extLst>
      <p:ext uri="{BB962C8B-B14F-4D97-AF65-F5344CB8AC3E}">
        <p14:creationId xmlns:p14="http://schemas.microsoft.com/office/powerpoint/2010/main" val="659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Growth or fixed mindset</a:t>
            </a:r>
          </a:p>
        </p:txBody>
      </p:sp>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Carol </a:t>
            </a:r>
            <a:r>
              <a:rPr lang="en-US" dirty="0" err="1">
                <a:latin typeface="Times New Roman" pitchFamily="18" charset="0"/>
                <a:cs typeface="Times New Roman" pitchFamily="18" charset="0"/>
              </a:rPr>
              <a:t>Dweck</a:t>
            </a:r>
            <a:r>
              <a:rPr lang="en-US" dirty="0">
                <a:latin typeface="Times New Roman" pitchFamily="18" charset="0"/>
                <a:cs typeface="Times New Roman" pitchFamily="18" charset="0"/>
              </a:rPr>
              <a:t> – Mindset                     </a:t>
            </a:r>
          </a:p>
          <a:p>
            <a:pPr marL="0" indent="0">
              <a:buNone/>
            </a:pPr>
            <a:r>
              <a:rPr lang="en-US" dirty="0">
                <a:latin typeface="Times New Roman" pitchFamily="18" charset="0"/>
                <a:cs typeface="Times New Roman" pitchFamily="18" charset="0"/>
              </a:rPr>
              <a:t> research on the Impacts of </a:t>
            </a:r>
          </a:p>
          <a:p>
            <a:pPr marL="0" indent="0">
              <a:buNone/>
            </a:pPr>
            <a:r>
              <a:rPr lang="en-US" dirty="0">
                <a:latin typeface="Times New Roman" pitchFamily="18" charset="0"/>
                <a:cs typeface="Times New Roman" pitchFamily="18" charset="0"/>
              </a:rPr>
              <a:t>Fixed and Growth Mind sets </a:t>
            </a:r>
            <a:r>
              <a:rPr lang="mr-IN" dirty="0">
                <a:latin typeface="Times New Roman" pitchFamily="18" charset="0"/>
                <a:cs typeface="Times New Roman" pitchFamily="18" charset="0"/>
              </a:rPr>
              <a:t>–</a:t>
            </a:r>
            <a:r>
              <a:rPr lang="en-US" dirty="0">
                <a:latin typeface="Times New Roman" pitchFamily="18" charset="0"/>
                <a:cs typeface="Times New Roman" pitchFamily="18" charset="0"/>
              </a:rPr>
              <a:t> Stanford</a:t>
            </a: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endParaRPr lang="en-US" dirty="0"/>
          </a:p>
          <a:p>
            <a:endParaRPr lang="en-US"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860" y="2015732"/>
            <a:ext cx="2537239" cy="1953591"/>
          </a:xfrm>
          <a:prstGeom prst="rect">
            <a:avLst/>
          </a:prstGeom>
        </p:spPr>
      </p:pic>
      <p:pic>
        <p:nvPicPr>
          <p:cNvPr id="6" name="Picture 5"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395" y="3969323"/>
            <a:ext cx="4087831" cy="1994156"/>
          </a:xfrm>
          <a:prstGeom prst="rect">
            <a:avLst/>
          </a:prstGeom>
        </p:spPr>
      </p:pic>
    </p:spTree>
    <p:extLst>
      <p:ext uri="{BB962C8B-B14F-4D97-AF65-F5344CB8AC3E}">
        <p14:creationId xmlns:p14="http://schemas.microsoft.com/office/powerpoint/2010/main" val="11821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Cognitive bias</a:t>
            </a:r>
          </a:p>
        </p:txBody>
      </p:sp>
      <p:sp>
        <p:nvSpPr>
          <p:cNvPr id="3" name="Content Placeholder 2"/>
          <p:cNvSpPr>
            <a:spLocks noGrp="1"/>
          </p:cNvSpPr>
          <p:nvPr>
            <p:ph idx="1"/>
          </p:nvPr>
        </p:nvSpPr>
        <p:spPr/>
        <p:txBody>
          <a:bodyPr/>
          <a:lstStyle/>
          <a:p>
            <a:pPr marL="0" indent="0">
              <a:buNone/>
            </a:pPr>
            <a:r>
              <a:rPr lang="en-US" dirty="0">
                <a:latin typeface="Times New Roman" pitchFamily="18" charset="0"/>
                <a:cs typeface="Times New Roman" pitchFamily="18" charset="0"/>
              </a:rPr>
              <a:t>Cognitive Bias</a:t>
            </a:r>
          </a:p>
          <a:p>
            <a:r>
              <a:rPr lang="en-US" dirty="0">
                <a:latin typeface="Times New Roman" pitchFamily="18" charset="0"/>
                <a:cs typeface="Times New Roman" pitchFamily="18" charset="0"/>
              </a:rPr>
              <a:t>Unconscious evaluations /evidence that people use as the basis of decision making rather than engage in a more detailed analysis and reasoning process, (MacGregor, 2002).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7965" y="3454966"/>
            <a:ext cx="3912704" cy="2173357"/>
          </a:xfrm>
          <a:prstGeom prst="rect">
            <a:avLst/>
          </a:prstGeom>
        </p:spPr>
      </p:pic>
    </p:spTree>
    <p:extLst>
      <p:ext uri="{BB962C8B-B14F-4D97-AF65-F5344CB8AC3E}">
        <p14:creationId xmlns:p14="http://schemas.microsoft.com/office/powerpoint/2010/main" val="133545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228600"/>
            <a:ext cx="8229600" cy="1143000"/>
          </a:xfrm>
        </p:spPr>
        <p:txBody>
          <a:bodyPr>
            <a:noAutofit/>
          </a:bodyPr>
          <a:lstStyle/>
          <a:p>
            <a:pPr algn="ctr"/>
            <a:r>
              <a:rPr lang="en-US" sz="2800" dirty="0">
                <a:latin typeface="Times New Roman" pitchFamily="18" charset="0"/>
                <a:cs typeface="Times New Roman" pitchFamily="18" charset="0"/>
              </a:rPr>
              <a:t>Equity: We Celebrate our Diversity and Will Provide Necessary Resources and Supports to Eliminate Barriers to Success and Foster a More Equitable Future For All Our Kids. </a:t>
            </a:r>
          </a:p>
        </p:txBody>
      </p:sp>
      <p:sp>
        <p:nvSpPr>
          <p:cNvPr id="3" name="Content Placeholder 2"/>
          <p:cNvSpPr>
            <a:spLocks noGrp="1"/>
          </p:cNvSpPr>
          <p:nvPr>
            <p:ph idx="1"/>
          </p:nvPr>
        </p:nvSpPr>
        <p:spPr>
          <a:xfrm>
            <a:off x="1981200" y="1828801"/>
            <a:ext cx="8229600" cy="4297363"/>
          </a:xfrm>
        </p:spPr>
        <p:txBody>
          <a:bodyPr>
            <a:noAutofit/>
          </a:bodyPr>
          <a:lstStyle/>
          <a:p>
            <a:endParaRPr lang="en-US" dirty="0"/>
          </a:p>
          <a:p>
            <a:endParaRPr lang="en-US" dirty="0"/>
          </a:p>
        </p:txBody>
      </p:sp>
      <p:pic>
        <p:nvPicPr>
          <p:cNvPr id="2" name="Picture 1"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882" y="2322620"/>
            <a:ext cx="7473918" cy="2472142"/>
          </a:xfrm>
          <a:prstGeom prst="rect">
            <a:avLst/>
          </a:prstGeom>
        </p:spPr>
      </p:pic>
    </p:spTree>
    <p:extLst>
      <p:ext uri="{BB962C8B-B14F-4D97-AF65-F5344CB8AC3E}">
        <p14:creationId xmlns:p14="http://schemas.microsoft.com/office/powerpoint/2010/main" val="1376788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221424"/>
            <a:ext cx="9603275" cy="1049235"/>
          </a:xfrm>
        </p:spPr>
        <p:txBody>
          <a:bodyPr>
            <a:normAutofit/>
          </a:bodyPr>
          <a:lstStyle/>
          <a:p>
            <a:pPr algn="ctr"/>
            <a:r>
              <a:rPr lang="en-US" sz="2800" dirty="0">
                <a:latin typeface="Times New Roman" charset="0"/>
                <a:ea typeface="Times New Roman" charset="0"/>
                <a:cs typeface="Times New Roman" charset="0"/>
              </a:rPr>
              <a:t>Implementation of Equity within curriculum, PD and coaching teachers</a:t>
            </a:r>
          </a:p>
        </p:txBody>
      </p:sp>
      <p:sp>
        <p:nvSpPr>
          <p:cNvPr id="3" name="Content Placeholder 2"/>
          <p:cNvSpPr>
            <a:spLocks noGrp="1"/>
          </p:cNvSpPr>
          <p:nvPr>
            <p:ph idx="1"/>
          </p:nvPr>
        </p:nvSpPr>
        <p:spPr>
          <a:xfrm>
            <a:off x="1451579" y="1417984"/>
            <a:ext cx="9603275" cy="4048362"/>
          </a:xfrm>
        </p:spPr>
        <p:txBody>
          <a:bodyPr>
            <a:normAutofit fontScale="47500" lnSpcReduction="20000"/>
          </a:bodyPr>
          <a:lstStyle/>
          <a:p>
            <a:pPr marL="0" indent="0" algn="ctr">
              <a:buNone/>
            </a:pPr>
            <a:r>
              <a:rPr lang="en-US" sz="3400" b="1" dirty="0">
                <a:latin typeface="Times New Roman" pitchFamily="18" charset="0"/>
                <a:cs typeface="Times New Roman" pitchFamily="18" charset="0"/>
              </a:rPr>
              <a:t>In decisions regarding educational equity, the following must be considered:</a:t>
            </a:r>
          </a:p>
          <a:p>
            <a:pPr>
              <a:buNone/>
            </a:pPr>
            <a:endParaRPr lang="en-US" sz="3400" dirty="0">
              <a:latin typeface="Times New Roman" pitchFamily="18" charset="0"/>
              <a:cs typeface="Times New Roman" pitchFamily="18" charset="0"/>
            </a:endParaRPr>
          </a:p>
          <a:p>
            <a:r>
              <a:rPr lang="en-US" sz="3400" b="1" dirty="0">
                <a:latin typeface="Times New Roman" pitchFamily="18" charset="0"/>
                <a:cs typeface="Times New Roman" pitchFamily="18" charset="0"/>
              </a:rPr>
              <a:t>Opportunity: </a:t>
            </a:r>
            <a:r>
              <a:rPr lang="en-US" sz="3400" dirty="0">
                <a:latin typeface="Times New Roman" pitchFamily="18" charset="0"/>
                <a:cs typeface="Times New Roman" pitchFamily="18" charset="0"/>
              </a:rPr>
              <a:t>An equal opportunity to gain entry.</a:t>
            </a:r>
          </a:p>
          <a:p>
            <a:r>
              <a:rPr lang="en-US" sz="3400" b="1" dirty="0">
                <a:latin typeface="Times New Roman" pitchFamily="18" charset="0"/>
                <a:cs typeface="Times New Roman" pitchFamily="18" charset="0"/>
              </a:rPr>
              <a:t>Access: </a:t>
            </a:r>
            <a:r>
              <a:rPr lang="en-US" sz="3400" dirty="0">
                <a:latin typeface="Times New Roman" pitchFamily="18" charset="0"/>
                <a:cs typeface="Times New Roman" pitchFamily="18" charset="0"/>
              </a:rPr>
              <a:t>All students are provided educational experiences that ensure the achievement of certain uniform goals and objectives.</a:t>
            </a:r>
          </a:p>
          <a:p>
            <a:r>
              <a:rPr lang="en-US" sz="3400" b="1" dirty="0">
                <a:latin typeface="Times New Roman" pitchFamily="18" charset="0"/>
                <a:cs typeface="Times New Roman" pitchFamily="18" charset="0"/>
              </a:rPr>
              <a:t>Inclusive Process: </a:t>
            </a:r>
            <a:r>
              <a:rPr lang="en-US" sz="3400" dirty="0">
                <a:latin typeface="Times New Roman" pitchFamily="18" charset="0"/>
                <a:cs typeface="Times New Roman" pitchFamily="18" charset="0"/>
              </a:rPr>
              <a:t>A state beyond nondiscrimination that is characterized by fair and just, but not identical treatment.</a:t>
            </a:r>
          </a:p>
          <a:p>
            <a:endParaRPr lang="en-US" sz="3400" dirty="0">
              <a:latin typeface="Times New Roman" pitchFamily="18" charset="0"/>
              <a:cs typeface="Times New Roman" pitchFamily="18" charset="0"/>
            </a:endParaRPr>
          </a:p>
          <a:p>
            <a:r>
              <a:rPr lang="en-US" sz="3400" b="1" dirty="0">
                <a:latin typeface="Times New Roman" pitchFamily="18" charset="0"/>
                <a:cs typeface="Times New Roman" pitchFamily="18" charset="0"/>
              </a:rPr>
              <a:t>Implementation: </a:t>
            </a:r>
            <a:r>
              <a:rPr lang="en-US" sz="3400" dirty="0">
                <a:latin typeface="Times New Roman" pitchFamily="18" charset="0"/>
                <a:cs typeface="Times New Roman" pitchFamily="18" charset="0"/>
              </a:rPr>
              <a:t>Differentiation Based on Need</a:t>
            </a:r>
          </a:p>
          <a:p>
            <a:pPr>
              <a:buFont typeface="Georgia" pitchFamily="18" charset="0"/>
              <a:buNone/>
            </a:pPr>
            <a:endParaRPr lang="en-US" sz="3400" dirty="0"/>
          </a:p>
          <a:p>
            <a:pPr marL="0" indent="0">
              <a:spcBef>
                <a:spcPts val="0"/>
              </a:spcBef>
              <a:buNone/>
            </a:pPr>
            <a:r>
              <a:rPr lang="en-US" sz="3400" dirty="0">
                <a:latin typeface="Times New Roman" pitchFamily="18" charset="0"/>
                <a:cs typeface="Times New Roman" pitchFamily="18" charset="0"/>
              </a:rPr>
              <a:t>Adapted from The College Board. (2000). </a:t>
            </a:r>
            <a:r>
              <a:rPr lang="en-US" sz="3400" i="1" dirty="0">
                <a:latin typeface="Times New Roman" pitchFamily="18" charset="0"/>
                <a:cs typeface="Times New Roman" pitchFamily="18" charset="0"/>
              </a:rPr>
              <a:t>Educational equity school level services PACESETTER July, 19, 2001</a:t>
            </a:r>
            <a:r>
              <a:rPr lang="en-US" sz="3400" i="1" dirty="0"/>
              <a:t>.</a:t>
            </a:r>
            <a:endParaRPr lang="en-US" sz="3400" dirty="0"/>
          </a:p>
          <a:p>
            <a:endParaRPr lang="en-US" dirty="0"/>
          </a:p>
        </p:txBody>
      </p:sp>
    </p:spTree>
    <p:extLst>
      <p:ext uri="{BB962C8B-B14F-4D97-AF65-F5344CB8AC3E}">
        <p14:creationId xmlns:p14="http://schemas.microsoft.com/office/powerpoint/2010/main" val="1842661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001000" cy="944562"/>
          </a:xfrm>
        </p:spPr>
        <p:txBody>
          <a:bodyPr>
            <a:normAutofit fontScale="90000"/>
          </a:bodyPr>
          <a:lstStyle/>
          <a:p>
            <a:pPr algn="ctr"/>
            <a:r>
              <a:rPr lang="en-US" dirty="0">
                <a:latin typeface="Times New Roman" charset="0"/>
                <a:ea typeface="Times New Roman" charset="0"/>
                <a:cs typeface="Times New Roman" charset="0"/>
              </a:rPr>
              <a:t>Equity/</a:t>
            </a:r>
            <a:r>
              <a:rPr lang="en-US" dirty="0" err="1">
                <a:latin typeface="Times New Roman" charset="0"/>
                <a:ea typeface="Times New Roman" charset="0"/>
                <a:cs typeface="Times New Roman" charset="0"/>
              </a:rPr>
              <a:t>Inclsion</a:t>
            </a:r>
            <a:r>
              <a:rPr lang="en-US" dirty="0">
                <a:latin typeface="Times New Roman" charset="0"/>
                <a:ea typeface="Times New Roman" charset="0"/>
                <a:cs typeface="Times New Roman" charset="0"/>
              </a:rPr>
              <a:t> is rooted in relationships</a:t>
            </a:r>
          </a:p>
        </p:txBody>
      </p:sp>
      <p:sp>
        <p:nvSpPr>
          <p:cNvPr id="8" name="Content Placeholder 7"/>
          <p:cNvSpPr>
            <a:spLocks noGrp="1"/>
          </p:cNvSpPr>
          <p:nvPr>
            <p:ph idx="1"/>
          </p:nvPr>
        </p:nvSpPr>
        <p:spPr/>
        <p:txBody>
          <a:bodyPr/>
          <a:lstStyle/>
          <a:p>
            <a:endParaRPr lang="en-US" dirty="0"/>
          </a:p>
        </p:txBody>
      </p:sp>
      <p:pic>
        <p:nvPicPr>
          <p:cNvPr id="9" name="Picture 8"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19200"/>
            <a:ext cx="4724400" cy="4611757"/>
          </a:xfrm>
          <a:prstGeom prst="rect">
            <a:avLst/>
          </a:prstGeom>
        </p:spPr>
      </p:pic>
    </p:spTree>
    <p:extLst>
      <p:ext uri="{BB962C8B-B14F-4D97-AF65-F5344CB8AC3E}">
        <p14:creationId xmlns:p14="http://schemas.microsoft.com/office/powerpoint/2010/main" val="1221809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6533" y="431800"/>
            <a:ext cx="10955867" cy="874486"/>
          </a:xfrm>
        </p:spPr>
        <p:txBody>
          <a:bodyPr>
            <a:noAutofit/>
          </a:bodyPr>
          <a:lstStyle/>
          <a:p>
            <a:r>
              <a:rPr lang="en-US" sz="2400" dirty="0">
                <a:latin typeface="Times New Roman" panose="02020603050405020304" pitchFamily="18" charset="0"/>
                <a:cs typeface="Times New Roman" panose="02020603050405020304" pitchFamily="18" charset="0"/>
              </a:rPr>
              <a:t>Equity is Rooted in Relationships - What is the Balance of Assessment and Relationships?</a:t>
            </a:r>
          </a:p>
        </p:txBody>
      </p:sp>
      <p:sp>
        <p:nvSpPr>
          <p:cNvPr id="3" name="Text Placeholder 2"/>
          <p:cNvSpPr>
            <a:spLocks noGrp="1"/>
          </p:cNvSpPr>
          <p:nvPr>
            <p:ph type="body" sz="quarter" idx="11"/>
          </p:nvPr>
        </p:nvSpPr>
        <p:spPr/>
        <p:txBody>
          <a:bodyPr/>
          <a:lstStyle/>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993900" y="1600201"/>
            <a:ext cx="4445758" cy="2866031"/>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439658" y="1889126"/>
            <a:ext cx="3771142" cy="3343275"/>
          </a:xfrm>
          <a:prstGeom prst="rect">
            <a:avLst/>
          </a:prstGeom>
          <a:noFill/>
          <a:ln>
            <a:noFill/>
          </a:ln>
        </p:spPr>
      </p:pic>
    </p:spTree>
    <p:extLst>
      <p:ext uri="{BB962C8B-B14F-4D97-AF65-F5344CB8AC3E}">
        <p14:creationId xmlns:p14="http://schemas.microsoft.com/office/powerpoint/2010/main" val="901003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descr="icebe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715616"/>
            <a:ext cx="5715000" cy="490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595203505"/>
              </p:ext>
            </p:extLst>
          </p:nvPr>
        </p:nvGraphicFramePr>
        <p:xfrm>
          <a:off x="3981450" y="251789"/>
          <a:ext cx="5715000" cy="5830957"/>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xmlns="" val="20000"/>
                    </a:ext>
                  </a:extLst>
                </a:gridCol>
              </a:tblGrid>
              <a:tr h="2143351">
                <a:tc>
                  <a:txBody>
                    <a:bodyPr/>
                    <a:lstStyle/>
                    <a:p>
                      <a:pPr algn="ctr"/>
                      <a:r>
                        <a:rPr lang="en-US" sz="2400" dirty="0">
                          <a:solidFill>
                            <a:schemeClr val="tx2"/>
                          </a:solidFill>
                          <a:latin typeface="Times New Roman" charset="0"/>
                          <a:ea typeface="Times New Roman" charset="0"/>
                          <a:cs typeface="Times New Roman" charset="0"/>
                        </a:rPr>
                        <a:t>WHAT</a:t>
                      </a:r>
                      <a:r>
                        <a:rPr lang="en-US" sz="2400" baseline="0" dirty="0">
                          <a:solidFill>
                            <a:schemeClr val="tx2"/>
                          </a:solidFill>
                          <a:latin typeface="Times New Roman" charset="0"/>
                          <a:ea typeface="Times New Roman" charset="0"/>
                          <a:cs typeface="Times New Roman" charset="0"/>
                        </a:rPr>
                        <a:t> IS A </a:t>
                      </a:r>
                      <a:r>
                        <a:rPr lang="en-US" sz="2400" dirty="0">
                          <a:solidFill>
                            <a:schemeClr val="tx2"/>
                          </a:solidFill>
                          <a:latin typeface="Times New Roman" charset="0"/>
                          <a:ea typeface="Times New Roman" charset="0"/>
                          <a:cs typeface="Times New Roman" charset="0"/>
                        </a:rPr>
                        <a:t>SYSTEM?</a:t>
                      </a:r>
                    </a:p>
                    <a:p>
                      <a:pPr algn="ctr"/>
                      <a:endParaRPr lang="en-US" sz="1200" dirty="0">
                        <a:solidFill>
                          <a:schemeClr val="tx1"/>
                        </a:solidFill>
                      </a:endParaRPr>
                    </a:p>
                    <a:p>
                      <a:pPr algn="ctr">
                        <a:lnSpc>
                          <a:spcPct val="100000"/>
                        </a:lnSpc>
                        <a:spcAft>
                          <a:spcPts val="1200"/>
                        </a:spcAft>
                      </a:pPr>
                      <a:r>
                        <a:rPr lang="en-US" sz="2400" dirty="0">
                          <a:solidFill>
                            <a:schemeClr val="tx1"/>
                          </a:solidFill>
                        </a:rPr>
                        <a:t>Events</a:t>
                      </a:r>
                    </a:p>
                    <a:p>
                      <a:pPr algn="ctr">
                        <a:lnSpc>
                          <a:spcPct val="100000"/>
                        </a:lnSpc>
                        <a:spcAft>
                          <a:spcPts val="1200"/>
                        </a:spcAft>
                      </a:pPr>
                      <a:r>
                        <a:rPr lang="en-US" sz="2400" dirty="0">
                          <a:solidFill>
                            <a:schemeClr val="tx1"/>
                          </a:solidFill>
                        </a:rPr>
                        <a:t>Effects</a:t>
                      </a:r>
                    </a:p>
                    <a:p>
                      <a:pPr algn="ctr">
                        <a:lnSpc>
                          <a:spcPct val="100000"/>
                        </a:lnSpc>
                        <a:spcAft>
                          <a:spcPts val="1200"/>
                        </a:spcAft>
                      </a:pPr>
                      <a:r>
                        <a:rPr lang="en-US" sz="2400" dirty="0">
                          <a:solidFill>
                            <a:schemeClr val="tx1"/>
                          </a:solidFill>
                        </a:rPr>
                        <a:t>Patterns</a:t>
                      </a:r>
                    </a:p>
                  </a:txBody>
                  <a:tcPr marL="91437" marR="91437" marT="45717" marB="45717" anchorCtr="1">
                    <a:lnL w="38100" cap="flat" cmpd="sng" algn="ctr">
                      <a:noFill/>
                      <a:prstDash val="sysDot"/>
                      <a:round/>
                      <a:headEnd type="none" w="med" len="med"/>
                      <a:tailEnd type="none" w="med" len="med"/>
                    </a:lnL>
                    <a:lnR w="38100" cap="flat" cmpd="sng" algn="ctr">
                      <a:solidFill>
                        <a:scrgbClr r="0" g="0" b="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1F497D"/>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687606">
                <a:tc>
                  <a:txBody>
                    <a:bodyPr/>
                    <a:lstStyle/>
                    <a:p>
                      <a:pPr algn="ctr">
                        <a:lnSpc>
                          <a:spcPct val="100000"/>
                        </a:lnSpc>
                        <a:spcAft>
                          <a:spcPts val="1200"/>
                        </a:spcAft>
                      </a:pPr>
                      <a:r>
                        <a:rPr lang="en-US" sz="2400" dirty="0">
                          <a:solidFill>
                            <a:schemeClr val="bg1"/>
                          </a:solidFill>
                        </a:rPr>
                        <a:t>Patterns</a:t>
                      </a:r>
                    </a:p>
                    <a:p>
                      <a:pPr algn="ctr">
                        <a:lnSpc>
                          <a:spcPct val="100000"/>
                        </a:lnSpc>
                        <a:spcAft>
                          <a:spcPts val="0"/>
                        </a:spcAft>
                      </a:pPr>
                      <a:r>
                        <a:rPr lang="en-US" sz="2400" dirty="0">
                          <a:solidFill>
                            <a:schemeClr val="bg1"/>
                          </a:solidFill>
                        </a:rPr>
                        <a:t>Underlying</a:t>
                      </a:r>
                      <a:r>
                        <a:rPr lang="en-US" sz="2400" baseline="0" dirty="0">
                          <a:solidFill>
                            <a:schemeClr val="bg1"/>
                          </a:solidFill>
                        </a:rPr>
                        <a:t> </a:t>
                      </a:r>
                    </a:p>
                    <a:p>
                      <a:pPr algn="ctr">
                        <a:lnSpc>
                          <a:spcPct val="100000"/>
                        </a:lnSpc>
                        <a:spcAft>
                          <a:spcPts val="1200"/>
                        </a:spcAft>
                      </a:pPr>
                      <a:r>
                        <a:rPr lang="en-US" sz="2400" baseline="0" dirty="0">
                          <a:solidFill>
                            <a:schemeClr val="bg1"/>
                          </a:solidFill>
                        </a:rPr>
                        <a:t>Structures</a:t>
                      </a:r>
                      <a:endParaRPr lang="en-US" sz="2400" dirty="0">
                        <a:solidFill>
                          <a:schemeClr val="bg1"/>
                        </a:solidFill>
                      </a:endParaRPr>
                    </a:p>
                    <a:p>
                      <a:pPr algn="ctr">
                        <a:lnSpc>
                          <a:spcPct val="100000"/>
                        </a:lnSpc>
                        <a:spcAft>
                          <a:spcPts val="1200"/>
                        </a:spcAft>
                      </a:pPr>
                      <a:r>
                        <a:rPr lang="en-US" sz="2400" dirty="0">
                          <a:solidFill>
                            <a:schemeClr val="bg1"/>
                          </a:solidFill>
                        </a:rPr>
                        <a:t>Mental Models</a:t>
                      </a:r>
                    </a:p>
                    <a:p>
                      <a:pPr algn="ctr">
                        <a:lnSpc>
                          <a:spcPct val="100000"/>
                        </a:lnSpc>
                        <a:spcAft>
                          <a:spcPts val="0"/>
                        </a:spcAft>
                      </a:pPr>
                      <a:r>
                        <a:rPr lang="en-US" sz="2400" dirty="0">
                          <a:solidFill>
                            <a:schemeClr val="bg1"/>
                          </a:solidFill>
                        </a:rPr>
                        <a:t>Cultural</a:t>
                      </a:r>
                      <a:r>
                        <a:rPr lang="en-US" sz="2400" baseline="0" dirty="0">
                          <a:solidFill>
                            <a:schemeClr val="bg1"/>
                          </a:solidFill>
                        </a:rPr>
                        <a:t> &amp; </a:t>
                      </a:r>
                    </a:p>
                    <a:p>
                      <a:pPr algn="ctr">
                        <a:lnSpc>
                          <a:spcPct val="100000"/>
                        </a:lnSpc>
                        <a:spcAft>
                          <a:spcPts val="1200"/>
                        </a:spcAft>
                      </a:pPr>
                      <a:r>
                        <a:rPr lang="en-US" sz="2400" baseline="0" dirty="0">
                          <a:solidFill>
                            <a:schemeClr val="bg1"/>
                          </a:solidFill>
                        </a:rPr>
                        <a:t>Institutional Values</a:t>
                      </a:r>
                    </a:p>
                    <a:p>
                      <a:pPr algn="ctr">
                        <a:lnSpc>
                          <a:spcPct val="100000"/>
                        </a:lnSpc>
                        <a:spcAft>
                          <a:spcPts val="1200"/>
                        </a:spcAft>
                      </a:pPr>
                      <a:endParaRPr lang="en-US" sz="2400" baseline="0" dirty="0">
                        <a:solidFill>
                          <a:schemeClr val="bg1"/>
                        </a:solidFill>
                      </a:endParaRPr>
                    </a:p>
                  </a:txBody>
                  <a:tcPr marL="91437" marR="91437" marT="45717" marB="45717" anchor="ctr" anchorCtr="1">
                    <a:lnL w="38100" cap="flat" cmpd="sng" algn="ctr">
                      <a:noFill/>
                      <a:prstDash val="sysDot"/>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rgbClr val="1F497D"/>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08089779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outcomes</a:t>
            </a:r>
          </a:p>
        </p:txBody>
      </p:sp>
      <p:sp>
        <p:nvSpPr>
          <p:cNvPr id="3" name="Content Placeholder 2"/>
          <p:cNvSpPr>
            <a:spLocks noGrp="1"/>
          </p:cNvSpPr>
          <p:nvPr>
            <p:ph idx="1"/>
          </p:nvPr>
        </p:nvSpPr>
        <p:spPr/>
        <p:txBody>
          <a:bodyPr/>
          <a:lstStyle/>
          <a:p>
            <a:r>
              <a:rPr lang="en-US" dirty="0">
                <a:latin typeface="Times New Roman" charset="0"/>
                <a:ea typeface="Times New Roman" charset="0"/>
                <a:cs typeface="Times New Roman" charset="0"/>
              </a:rPr>
              <a:t>Disrupt hierarchical leadership behaviors that no longer serve us</a:t>
            </a:r>
          </a:p>
          <a:p>
            <a:r>
              <a:rPr lang="en-US" dirty="0">
                <a:latin typeface="Times New Roman" charset="0"/>
                <a:ea typeface="Times New Roman" charset="0"/>
                <a:cs typeface="Times New Roman" charset="0"/>
              </a:rPr>
              <a:t>Understand the importance of relationship building in organizational culture</a:t>
            </a:r>
          </a:p>
          <a:p>
            <a:r>
              <a:rPr lang="en-US" dirty="0">
                <a:latin typeface="Times New Roman" charset="0"/>
                <a:ea typeface="Times New Roman" charset="0"/>
                <a:cs typeface="Times New Roman" charset="0"/>
              </a:rPr>
              <a:t>Know how to use vulnerability based trust in building strong impactful cultures</a:t>
            </a:r>
          </a:p>
          <a:p>
            <a:r>
              <a:rPr lang="en-US" dirty="0">
                <a:latin typeface="Times New Roman" charset="0"/>
                <a:ea typeface="Times New Roman" charset="0"/>
                <a:cs typeface="Times New Roman" charset="0"/>
              </a:rPr>
              <a:t>How to use a growth mindset in building relational leadership</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90531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cess 9"/>
          <p:cNvSpPr/>
          <p:nvPr/>
        </p:nvSpPr>
        <p:spPr>
          <a:xfrm>
            <a:off x="4065138" y="2622256"/>
            <a:ext cx="2194560" cy="3288214"/>
          </a:xfrm>
          <a:prstGeom prst="flowChartProcess">
            <a:avLst/>
          </a:prstGeom>
          <a:gradFill flip="none" rotWithShape="1">
            <a:gsLst>
              <a:gs pos="85000">
                <a:srgbClr val="14398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r>
              <a:rPr lang="en-US" sz="2000" b="1" dirty="0">
                <a:solidFill>
                  <a:schemeClr val="tx1"/>
                </a:solidFill>
              </a:rPr>
              <a:t>Subconscious /</a:t>
            </a:r>
          </a:p>
          <a:p>
            <a:pPr algn="ctr"/>
            <a:r>
              <a:rPr lang="en-US" sz="2000" b="1" dirty="0">
                <a:solidFill>
                  <a:schemeClr val="tx1"/>
                </a:solidFill>
              </a:rPr>
              <a:t>Unconscious</a:t>
            </a:r>
          </a:p>
        </p:txBody>
      </p:sp>
      <p:sp>
        <p:nvSpPr>
          <p:cNvPr id="11" name="Process 10"/>
          <p:cNvSpPr/>
          <p:nvPr/>
        </p:nvSpPr>
        <p:spPr>
          <a:xfrm>
            <a:off x="4065138" y="428662"/>
            <a:ext cx="2194560" cy="2148840"/>
          </a:xfrm>
          <a:prstGeom prst="flowChartProcess">
            <a:avLst/>
          </a:prstGeom>
          <a:solidFill>
            <a:schemeClr val="tx1"/>
          </a:solidFill>
          <a:ln w="38100" cmpd="sng">
            <a:noFill/>
            <a:prstDash val="sysDot"/>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bg1"/>
              </a:solidFill>
            </a:endParaRPr>
          </a:p>
          <a:p>
            <a:pPr algn="ctr"/>
            <a:endParaRPr lang="en-US" sz="2000" b="1" dirty="0">
              <a:solidFill>
                <a:schemeClr val="bg1"/>
              </a:solidFill>
            </a:endParaRPr>
          </a:p>
          <a:p>
            <a:pPr algn="ctr"/>
            <a:endParaRPr lang="en-US" sz="1000" b="1" dirty="0">
              <a:solidFill>
                <a:schemeClr val="bg1"/>
              </a:solidFill>
            </a:endParaRPr>
          </a:p>
          <a:p>
            <a:pPr algn="ctr"/>
            <a:r>
              <a:rPr lang="en-US" sz="2000" b="1" dirty="0">
                <a:solidFill>
                  <a:schemeClr val="bg1"/>
                </a:solidFill>
              </a:rPr>
              <a:t>Conscious</a:t>
            </a:r>
          </a:p>
        </p:txBody>
      </p:sp>
      <p:sp>
        <p:nvSpPr>
          <p:cNvPr id="15" name="Process 14"/>
          <p:cNvSpPr/>
          <p:nvPr/>
        </p:nvSpPr>
        <p:spPr>
          <a:xfrm>
            <a:off x="8481343" y="428662"/>
            <a:ext cx="2194560" cy="2148840"/>
          </a:xfrm>
          <a:prstGeom prst="flowChartProcess">
            <a:avLst/>
          </a:prstGeom>
          <a:solidFill>
            <a:schemeClr val="tx1"/>
          </a:solidFill>
          <a:ln w="38100" cmpd="sng">
            <a:noFill/>
            <a:prstDash val="sysDot"/>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tx1"/>
              </a:solidFill>
            </a:endParaRPr>
          </a:p>
          <a:p>
            <a:pPr algn="ctr"/>
            <a:endParaRPr lang="en-US" sz="2000" b="1" dirty="0">
              <a:solidFill>
                <a:schemeClr val="tx1"/>
              </a:solidFill>
            </a:endParaRPr>
          </a:p>
          <a:p>
            <a:pPr algn="ctr"/>
            <a:r>
              <a:rPr lang="en-US" sz="2000" b="1" dirty="0">
                <a:solidFill>
                  <a:schemeClr val="bg1"/>
                </a:solidFill>
              </a:rPr>
              <a:t>Achievement </a:t>
            </a:r>
          </a:p>
          <a:p>
            <a:pPr algn="ctr"/>
            <a:r>
              <a:rPr lang="en-US" sz="2000" b="1" dirty="0">
                <a:solidFill>
                  <a:schemeClr val="bg1"/>
                </a:solidFill>
              </a:rPr>
              <a:t>Gap</a:t>
            </a:r>
          </a:p>
        </p:txBody>
      </p:sp>
      <p:sp>
        <p:nvSpPr>
          <p:cNvPr id="16" name="Process 15"/>
          <p:cNvSpPr/>
          <p:nvPr/>
        </p:nvSpPr>
        <p:spPr>
          <a:xfrm>
            <a:off x="6280969" y="428662"/>
            <a:ext cx="2194560" cy="2148840"/>
          </a:xfrm>
          <a:prstGeom prst="flowChartProcess">
            <a:avLst/>
          </a:prstGeom>
          <a:solidFill>
            <a:schemeClr val="tx1"/>
          </a:solidFill>
          <a:ln w="38100" cmpd="sng">
            <a:noFill/>
            <a:prstDash val="sysDot"/>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tx1"/>
              </a:solidFill>
            </a:endParaRPr>
          </a:p>
          <a:p>
            <a:pPr algn="ctr"/>
            <a:endParaRPr lang="en-US" sz="2000" b="1" dirty="0">
              <a:solidFill>
                <a:schemeClr val="tx1"/>
              </a:solidFill>
            </a:endParaRPr>
          </a:p>
          <a:p>
            <a:pPr algn="ctr"/>
            <a:r>
              <a:rPr lang="en-US" sz="2000" b="1" dirty="0">
                <a:solidFill>
                  <a:schemeClr val="bg1"/>
                </a:solidFill>
              </a:rPr>
              <a:t>Individual</a:t>
            </a:r>
          </a:p>
          <a:p>
            <a:pPr algn="ctr"/>
            <a:r>
              <a:rPr lang="en-US" sz="2000" b="1" dirty="0">
                <a:solidFill>
                  <a:schemeClr val="bg1"/>
                </a:solidFill>
              </a:rPr>
              <a:t>Lens</a:t>
            </a:r>
          </a:p>
          <a:p>
            <a:pPr algn="ctr"/>
            <a:r>
              <a:rPr lang="en-US" sz="1600" b="1" i="1" dirty="0">
                <a:solidFill>
                  <a:srgbClr val="800000"/>
                </a:solidFill>
              </a:rPr>
              <a:t>Interpersonal and Internalized Racism</a:t>
            </a:r>
            <a:endParaRPr lang="en-US" b="1" i="1" dirty="0">
              <a:solidFill>
                <a:srgbClr val="800000"/>
              </a:solidFill>
            </a:endParaRPr>
          </a:p>
        </p:txBody>
      </p:sp>
      <p:sp>
        <p:nvSpPr>
          <p:cNvPr id="17" name="Process 16"/>
          <p:cNvSpPr/>
          <p:nvPr/>
        </p:nvSpPr>
        <p:spPr>
          <a:xfrm>
            <a:off x="8509885" y="2629046"/>
            <a:ext cx="2194560" cy="3281424"/>
          </a:xfrm>
          <a:prstGeom prst="flowChartProcess">
            <a:avLst/>
          </a:prstGeom>
          <a:gradFill flip="none" rotWithShape="1">
            <a:gsLst>
              <a:gs pos="85000">
                <a:srgbClr val="14398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r>
              <a:rPr lang="en-US" sz="2000" b="1" dirty="0">
                <a:solidFill>
                  <a:schemeClr val="tx1"/>
                </a:solidFill>
              </a:rPr>
              <a:t>Opportunity </a:t>
            </a:r>
          </a:p>
          <a:p>
            <a:pPr algn="ctr"/>
            <a:r>
              <a:rPr lang="en-US" sz="2000" b="1" dirty="0">
                <a:solidFill>
                  <a:schemeClr val="tx1"/>
                </a:solidFill>
              </a:rPr>
              <a:t>Gap</a:t>
            </a:r>
          </a:p>
        </p:txBody>
      </p:sp>
      <p:sp>
        <p:nvSpPr>
          <p:cNvPr id="18" name="Process 17"/>
          <p:cNvSpPr/>
          <p:nvPr/>
        </p:nvSpPr>
        <p:spPr>
          <a:xfrm>
            <a:off x="6295240" y="2629046"/>
            <a:ext cx="2194560" cy="3281424"/>
          </a:xfrm>
          <a:prstGeom prst="flowChartProcess">
            <a:avLst/>
          </a:prstGeom>
          <a:gradFill flip="none" rotWithShape="1">
            <a:gsLst>
              <a:gs pos="85000">
                <a:srgbClr val="143989"/>
              </a:gs>
              <a:gs pos="10000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r>
              <a:rPr lang="en-US" sz="2000" b="1" dirty="0">
                <a:solidFill>
                  <a:schemeClr val="tx1"/>
                </a:solidFill>
              </a:rPr>
              <a:t>Systems</a:t>
            </a:r>
          </a:p>
          <a:p>
            <a:pPr algn="ctr"/>
            <a:r>
              <a:rPr lang="en-US" sz="2000" b="1" dirty="0">
                <a:solidFill>
                  <a:schemeClr val="tx1"/>
                </a:solidFill>
              </a:rPr>
              <a:t>Lens</a:t>
            </a:r>
          </a:p>
          <a:p>
            <a:pPr algn="ctr"/>
            <a:r>
              <a:rPr lang="en-US" sz="1600" i="1" dirty="0">
                <a:solidFill>
                  <a:schemeClr val="accent2">
                    <a:lumMod val="40000"/>
                    <a:lumOff val="60000"/>
                  </a:schemeClr>
                </a:solidFill>
              </a:rPr>
              <a:t>Institutional and</a:t>
            </a:r>
          </a:p>
          <a:p>
            <a:pPr algn="ctr"/>
            <a:r>
              <a:rPr lang="en-US" sz="1600" i="1" dirty="0">
                <a:solidFill>
                  <a:schemeClr val="accent2">
                    <a:lumMod val="40000"/>
                    <a:lumOff val="60000"/>
                  </a:schemeClr>
                </a:solidFill>
              </a:rPr>
              <a:t>Structural Racialization</a:t>
            </a:r>
          </a:p>
          <a:p>
            <a:pPr algn="ctr"/>
            <a:endParaRPr lang="en-US" sz="2000" b="1" dirty="0">
              <a:solidFill>
                <a:schemeClr val="bg1"/>
              </a:solidFill>
            </a:endParaRPr>
          </a:p>
        </p:txBody>
      </p:sp>
      <p:pic>
        <p:nvPicPr>
          <p:cNvPr id="20" name="Picture 19" descr="icebe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182" y="417454"/>
            <a:ext cx="2554618" cy="5493016"/>
          </a:xfrm>
          <a:prstGeom prst="rect">
            <a:avLst/>
          </a:prstGeom>
        </p:spPr>
      </p:pic>
      <p:cxnSp>
        <p:nvCxnSpPr>
          <p:cNvPr id="22" name="Straight Connector 21"/>
          <p:cNvCxnSpPr/>
          <p:nvPr/>
        </p:nvCxnSpPr>
        <p:spPr>
          <a:xfrm>
            <a:off x="1281400" y="2712964"/>
            <a:ext cx="9689857" cy="0"/>
          </a:xfrm>
          <a:prstGeom prst="line">
            <a:avLst/>
          </a:prstGeom>
          <a:ln w="50800">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036080" y="428662"/>
            <a:ext cx="0" cy="6455664"/>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82944" y="425342"/>
            <a:ext cx="0" cy="6455664"/>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504071" y="428662"/>
            <a:ext cx="0" cy="6455664"/>
          </a:xfrm>
          <a:prstGeom prst="line">
            <a:avLst/>
          </a:prstGeom>
          <a:ln w="76200">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Process 29"/>
          <p:cNvSpPr/>
          <p:nvPr/>
        </p:nvSpPr>
        <p:spPr>
          <a:xfrm>
            <a:off x="1708345" y="106955"/>
            <a:ext cx="2194560" cy="2370416"/>
          </a:xfrm>
          <a:prstGeom prst="flowChartProcess">
            <a:avLst/>
          </a:prstGeom>
          <a:noFill/>
          <a:ln w="38100" cmpd="sng">
            <a:noFill/>
            <a:prstDash val="sysDot"/>
          </a:ln>
          <a:effectLst/>
        </p:spPr>
        <p:style>
          <a:lnRef idx="1">
            <a:schemeClr val="accent1"/>
          </a:lnRef>
          <a:fillRef idx="3">
            <a:schemeClr val="accent1"/>
          </a:fillRef>
          <a:effectRef idx="2">
            <a:schemeClr val="accent1"/>
          </a:effectRef>
          <a:fontRef idx="minor">
            <a:schemeClr val="lt1"/>
          </a:fontRef>
        </p:style>
        <p:txBody>
          <a:bodyPr/>
          <a:lstStyle/>
          <a:p>
            <a:pPr algn="ctr"/>
            <a:endParaRPr lang="en-US" dirty="0"/>
          </a:p>
          <a:p>
            <a:pPr algn="ctr"/>
            <a:r>
              <a:rPr lang="en-US" b="1" dirty="0">
                <a:solidFill>
                  <a:schemeClr val="tx2"/>
                </a:solidFill>
              </a:rPr>
              <a:t>WHAT IS A SYSTEM?</a:t>
            </a:r>
          </a:p>
          <a:p>
            <a:pPr algn="ctr"/>
            <a:endParaRPr lang="en-US" sz="1050" b="1" dirty="0">
              <a:solidFill>
                <a:schemeClr val="tx1"/>
              </a:solidFill>
            </a:endParaRPr>
          </a:p>
          <a:p>
            <a:pPr algn="ctr">
              <a:spcAft>
                <a:spcPts val="1200"/>
              </a:spcAft>
            </a:pPr>
            <a:r>
              <a:rPr lang="en-US" sz="2000" b="1" dirty="0">
                <a:solidFill>
                  <a:schemeClr val="tx1"/>
                </a:solidFill>
              </a:rPr>
              <a:t>Events</a:t>
            </a:r>
          </a:p>
          <a:p>
            <a:pPr algn="ctr">
              <a:spcAft>
                <a:spcPts val="1200"/>
              </a:spcAft>
            </a:pPr>
            <a:r>
              <a:rPr lang="en-US" sz="2000" b="1" dirty="0">
                <a:solidFill>
                  <a:schemeClr val="tx1"/>
                </a:solidFill>
              </a:rPr>
              <a:t>Effects</a:t>
            </a:r>
          </a:p>
          <a:p>
            <a:pPr algn="ctr">
              <a:spcAft>
                <a:spcPts val="1200"/>
              </a:spcAft>
            </a:pPr>
            <a:r>
              <a:rPr lang="en-US" sz="2000" b="1" dirty="0">
                <a:solidFill>
                  <a:schemeClr val="tx1"/>
                </a:solidFill>
              </a:rPr>
              <a:t>Patterns</a:t>
            </a:r>
          </a:p>
        </p:txBody>
      </p:sp>
      <p:sp>
        <p:nvSpPr>
          <p:cNvPr id="32" name="Process 31"/>
          <p:cNvSpPr/>
          <p:nvPr/>
        </p:nvSpPr>
        <p:spPr>
          <a:xfrm>
            <a:off x="1629731" y="2241778"/>
            <a:ext cx="2194560" cy="2024585"/>
          </a:xfrm>
          <a:prstGeom prst="flowChartProcess">
            <a:avLst/>
          </a:prstGeom>
          <a:noFill/>
          <a:ln w="38100" cmpd="sng">
            <a:noFill/>
            <a:prstDash val="sysDot"/>
          </a:ln>
          <a:effectLst/>
        </p:spPr>
        <p:style>
          <a:lnRef idx="1">
            <a:schemeClr val="accent1"/>
          </a:lnRef>
          <a:fillRef idx="3">
            <a:schemeClr val="accent1"/>
          </a:fillRef>
          <a:effectRef idx="2">
            <a:schemeClr val="accent1"/>
          </a:effectRef>
          <a:fontRef idx="minor">
            <a:schemeClr val="lt1"/>
          </a:fontRef>
        </p:style>
        <p:txBody>
          <a:bodyPr/>
          <a:lstStyle/>
          <a:p>
            <a:pPr algn="ctr">
              <a:spcAft>
                <a:spcPts val="1200"/>
              </a:spcAft>
            </a:pPr>
            <a:endParaRPr lang="en-US" sz="2000" b="1" dirty="0">
              <a:solidFill>
                <a:schemeClr val="bg1"/>
              </a:solidFill>
            </a:endParaRPr>
          </a:p>
          <a:p>
            <a:pPr algn="ctr">
              <a:spcAft>
                <a:spcPts val="1200"/>
              </a:spcAft>
            </a:pPr>
            <a:endParaRPr lang="en-US" sz="2000" b="1" dirty="0">
              <a:solidFill>
                <a:schemeClr val="bg1"/>
              </a:solidFill>
            </a:endParaRPr>
          </a:p>
          <a:p>
            <a:pPr algn="ctr">
              <a:spcAft>
                <a:spcPts val="1200"/>
              </a:spcAft>
            </a:pPr>
            <a:r>
              <a:rPr lang="en-US" sz="2000" b="1" dirty="0">
                <a:solidFill>
                  <a:schemeClr val="bg1"/>
                </a:solidFill>
              </a:rPr>
              <a:t>Patterns</a:t>
            </a:r>
          </a:p>
          <a:p>
            <a:pPr algn="ctr">
              <a:spcAft>
                <a:spcPts val="1200"/>
              </a:spcAft>
            </a:pPr>
            <a:r>
              <a:rPr lang="en-US" sz="2000" b="1" dirty="0">
                <a:solidFill>
                  <a:schemeClr val="bg1"/>
                </a:solidFill>
              </a:rPr>
              <a:t>Underlying Structures</a:t>
            </a:r>
          </a:p>
          <a:p>
            <a:pPr algn="ctr">
              <a:spcAft>
                <a:spcPts val="1200"/>
              </a:spcAft>
            </a:pPr>
            <a:r>
              <a:rPr lang="en-US" sz="2000" b="1" dirty="0">
                <a:solidFill>
                  <a:schemeClr val="bg1"/>
                </a:solidFill>
              </a:rPr>
              <a:t>Mental Models</a:t>
            </a:r>
          </a:p>
          <a:p>
            <a:pPr algn="ctr">
              <a:spcAft>
                <a:spcPts val="1200"/>
              </a:spcAft>
            </a:pPr>
            <a:r>
              <a:rPr lang="en-US" sz="2000" b="1" dirty="0">
                <a:solidFill>
                  <a:schemeClr val="bg1"/>
                </a:solidFill>
              </a:rPr>
              <a:t>Cultural &amp; Institutional Values</a:t>
            </a:r>
            <a:endParaRPr lang="en-US" sz="2000" b="1" dirty="0"/>
          </a:p>
        </p:txBody>
      </p:sp>
    </p:spTree>
    <p:extLst>
      <p:ext uri="{BB962C8B-B14F-4D97-AF65-F5344CB8AC3E}">
        <p14:creationId xmlns:p14="http://schemas.microsoft.com/office/powerpoint/2010/main" val="7178344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9015" y="0"/>
            <a:ext cx="8784976" cy="6155531"/>
          </a:xfrm>
          <a:prstGeom prst="rect">
            <a:avLst/>
          </a:prstGeom>
        </p:spPr>
        <p:txBody>
          <a:bodyPr wrap="square">
            <a:spAutoFit/>
          </a:bodyPr>
          <a:lstStyle/>
          <a:p>
            <a:r>
              <a:rPr lang="en-US" sz="2800" b="1" dirty="0">
                <a:latin typeface="Times New Roman" charset="0"/>
                <a:ea typeface="Times New Roman" charset="0"/>
                <a:cs typeface="Times New Roman" charset="0"/>
              </a:rPr>
              <a:t>UNCONSCIOUS (IMPLICIT) BIAS</a:t>
            </a:r>
          </a:p>
          <a:p>
            <a:r>
              <a:rPr lang="en-US" sz="2400" dirty="0">
                <a:latin typeface="Times New Roman" charset="0"/>
                <a:ea typeface="Times New Roman" charset="0"/>
                <a:cs typeface="Times New Roman" charset="0"/>
              </a:rPr>
              <a:t>When an individual’s actions or decisions towards a group of people are driven by the internalized stereotype messages about that group, often at odds with conscious values and beliefs. Cognitive Dissonance</a:t>
            </a:r>
          </a:p>
          <a:p>
            <a:endParaRPr lang="en-US" dirty="0">
              <a:latin typeface="Times New Roman" charset="0"/>
              <a:ea typeface="Times New Roman" charset="0"/>
              <a:cs typeface="Times New Roman" charset="0"/>
            </a:endParaRPr>
          </a:p>
          <a:p>
            <a:r>
              <a:rPr lang="en-US" sz="2800" b="1" dirty="0">
                <a:latin typeface="Times New Roman" charset="0"/>
                <a:ea typeface="Times New Roman" charset="0"/>
                <a:cs typeface="Times New Roman" charset="0"/>
              </a:rPr>
              <a:t>RACISM</a:t>
            </a:r>
          </a:p>
          <a:p>
            <a:r>
              <a:rPr lang="en-US" sz="2400" dirty="0">
                <a:latin typeface="Times New Roman" charset="0"/>
                <a:ea typeface="Times New Roman" charset="0"/>
                <a:cs typeface="Times New Roman" charset="0"/>
              </a:rPr>
              <a:t>A prejudice that maintains that members of one racial group are superior to another group.  This prejudice may lead to dominance, animosity and/or discriminatory behavior against members of the perceived unequal or “inferior” group.   </a:t>
            </a:r>
          </a:p>
          <a:p>
            <a:r>
              <a:rPr lang="en-US" sz="2400" dirty="0">
                <a:latin typeface="Times New Roman" charset="0"/>
                <a:ea typeface="Times New Roman" charset="0"/>
                <a:cs typeface="Times New Roman" charset="0"/>
              </a:rPr>
              <a:t>It is important to think about racism as manifesting in </a:t>
            </a:r>
            <a:r>
              <a:rPr lang="en-US" sz="2400" b="1" dirty="0">
                <a:latin typeface="Times New Roman" charset="0"/>
                <a:ea typeface="Times New Roman" charset="0"/>
                <a:cs typeface="Times New Roman" charset="0"/>
              </a:rPr>
              <a:t>FOUR</a:t>
            </a:r>
            <a:r>
              <a:rPr lang="en-US" sz="2400" dirty="0">
                <a:latin typeface="Times New Roman" charset="0"/>
                <a:ea typeface="Times New Roman" charset="0"/>
                <a:cs typeface="Times New Roman" charset="0"/>
              </a:rPr>
              <a:t> ways:</a:t>
            </a:r>
          </a:p>
          <a:p>
            <a:pPr marL="342900" indent="-342900">
              <a:buFont typeface="+mj-lt"/>
              <a:buAutoNum type="arabicPeriod"/>
            </a:pPr>
            <a:r>
              <a:rPr lang="en-US" sz="2400" b="1" dirty="0">
                <a:latin typeface="Times New Roman" charset="0"/>
                <a:ea typeface="Times New Roman" charset="0"/>
                <a:cs typeface="Times New Roman" charset="0"/>
              </a:rPr>
              <a:t>Internalized</a:t>
            </a:r>
          </a:p>
          <a:p>
            <a:pPr marL="342900" indent="-342900">
              <a:buFont typeface="+mj-lt"/>
              <a:buAutoNum type="arabicPeriod"/>
            </a:pPr>
            <a:r>
              <a:rPr lang="en-US" sz="2400" b="1" dirty="0">
                <a:latin typeface="Times New Roman" charset="0"/>
                <a:ea typeface="Times New Roman" charset="0"/>
                <a:cs typeface="Times New Roman" charset="0"/>
              </a:rPr>
              <a:t>Interpersonal</a:t>
            </a:r>
          </a:p>
          <a:p>
            <a:pPr marL="342900" indent="-342900">
              <a:buFont typeface="+mj-lt"/>
              <a:buAutoNum type="arabicPeriod"/>
            </a:pPr>
            <a:r>
              <a:rPr lang="en-US" sz="2400" b="1" dirty="0">
                <a:latin typeface="Times New Roman" charset="0"/>
                <a:ea typeface="Times New Roman" charset="0"/>
                <a:cs typeface="Times New Roman" charset="0"/>
              </a:rPr>
              <a:t>Institutional</a:t>
            </a:r>
            <a:endParaRPr lang="en-US" sz="2400" dirty="0">
              <a:latin typeface="Times New Roman" charset="0"/>
              <a:ea typeface="Times New Roman" charset="0"/>
              <a:cs typeface="Times New Roman" charset="0"/>
            </a:endParaRPr>
          </a:p>
          <a:p>
            <a:pPr marL="342900" indent="-342900">
              <a:buFont typeface="+mj-lt"/>
              <a:buAutoNum type="arabicPeriod"/>
            </a:pPr>
            <a:r>
              <a:rPr lang="en-US" sz="2400" b="1" dirty="0">
                <a:latin typeface="Times New Roman" charset="0"/>
                <a:ea typeface="Times New Roman" charset="0"/>
                <a:cs typeface="Times New Roman" charset="0"/>
              </a:rPr>
              <a:t>Structural</a:t>
            </a:r>
            <a:endParaRPr lang="en-US" sz="24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BIAS ≠  RACISM</a:t>
            </a:r>
          </a:p>
        </p:txBody>
      </p:sp>
    </p:spTree>
    <p:extLst>
      <p:ext uri="{BB962C8B-B14F-4D97-AF65-F5344CB8AC3E}">
        <p14:creationId xmlns:p14="http://schemas.microsoft.com/office/powerpoint/2010/main" val="18310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INDIVIDUAL-STRUCTUR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7039" y="2636838"/>
            <a:ext cx="87979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7"/>
          <p:cNvSpPr>
            <a:spLocks noChangeArrowheads="1"/>
          </p:cNvSpPr>
          <p:nvPr/>
        </p:nvSpPr>
        <p:spPr bwMode="auto">
          <a:xfrm>
            <a:off x="1524000" y="525463"/>
            <a:ext cx="9144000" cy="1446212"/>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a:solidFill>
                  <a:schemeClr val="bg1"/>
                </a:solidFill>
                <a:latin typeface="Gotham Book" charset="0"/>
                <a:cs typeface="Gotham Book" charset="0"/>
              </a:rPr>
              <a:t>All levels of a system </a:t>
            </a:r>
            <a:br>
              <a:rPr lang="en-US" sz="4400">
                <a:solidFill>
                  <a:schemeClr val="bg1"/>
                </a:solidFill>
                <a:latin typeface="Gotham Book" charset="0"/>
                <a:cs typeface="Gotham Book" charset="0"/>
              </a:rPr>
            </a:br>
            <a:r>
              <a:rPr lang="en-US" sz="4400">
                <a:solidFill>
                  <a:schemeClr val="bg1"/>
                </a:solidFill>
                <a:latin typeface="Gotham Book" charset="0"/>
                <a:cs typeface="Gotham Book" charset="0"/>
              </a:rPr>
              <a:t>must be addressed.</a:t>
            </a:r>
          </a:p>
        </p:txBody>
      </p:sp>
    </p:spTree>
    <p:extLst>
      <p:ext uri="{BB962C8B-B14F-4D97-AF65-F5344CB8AC3E}">
        <p14:creationId xmlns:p14="http://schemas.microsoft.com/office/powerpoint/2010/main" val="839864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685" y="499463"/>
            <a:ext cx="7202456" cy="1354293"/>
          </a:xfrm>
        </p:spPr>
        <p:txBody>
          <a:bodyPr/>
          <a:lstStyle/>
          <a:p>
            <a:r>
              <a:rPr lang="en-US" dirty="0">
                <a:latin typeface="Times New Roman" pitchFamily="18" charset="0"/>
                <a:cs typeface="Times New Roman" pitchFamily="18" charset="0"/>
              </a:rPr>
              <a:t>PURPOSEFUL CONVERSATION</a:t>
            </a: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2949005363"/>
              </p:ext>
            </p:extLst>
          </p:nvPr>
        </p:nvGraphicFramePr>
        <p:xfrm>
          <a:off x="3009900" y="2057401"/>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450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5C0A032C-355B-470B-AC8E-856CFE7E7DC2}"/>
                                            </p:graphicEl>
                                          </p:spTgt>
                                        </p:tgtEl>
                                        <p:attrNameLst>
                                          <p:attrName>style.visibility</p:attrName>
                                        </p:attrNameLst>
                                      </p:cBhvr>
                                      <p:to>
                                        <p:strVal val="visible"/>
                                      </p:to>
                                    </p:set>
                                    <p:animEffect transition="in" filter="fade">
                                      <p:cBhvr>
                                        <p:cTn id="7" dur="2000"/>
                                        <p:tgtEl>
                                          <p:spTgt spid="5">
                                            <p:graphicEl>
                                              <a:dgm id="{5C0A032C-355B-470B-AC8E-856CFE7E7DC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6FF468C5-7FC9-480B-B1EE-00C81F1CECD2}"/>
                                            </p:graphicEl>
                                          </p:spTgt>
                                        </p:tgtEl>
                                        <p:attrNameLst>
                                          <p:attrName>style.visibility</p:attrName>
                                        </p:attrNameLst>
                                      </p:cBhvr>
                                      <p:to>
                                        <p:strVal val="visible"/>
                                      </p:to>
                                    </p:set>
                                    <p:animEffect transition="in" filter="fade">
                                      <p:cBhvr>
                                        <p:cTn id="12" dur="2000"/>
                                        <p:tgtEl>
                                          <p:spTgt spid="5">
                                            <p:graphicEl>
                                              <a:dgm id="{6FF468C5-7FC9-480B-B1EE-00C81F1CECD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AC5F5F8A-4CE2-4B1D-A42B-22B27CA1B5BE}"/>
                                            </p:graphicEl>
                                          </p:spTgt>
                                        </p:tgtEl>
                                        <p:attrNameLst>
                                          <p:attrName>style.visibility</p:attrName>
                                        </p:attrNameLst>
                                      </p:cBhvr>
                                      <p:to>
                                        <p:strVal val="visible"/>
                                      </p:to>
                                    </p:set>
                                    <p:animEffect transition="in" filter="fade">
                                      <p:cBhvr>
                                        <p:cTn id="17" dur="2000"/>
                                        <p:tgtEl>
                                          <p:spTgt spid="5">
                                            <p:graphicEl>
                                              <a:dgm id="{AC5F5F8A-4CE2-4B1D-A42B-22B27CA1B5B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C4EA5253-CDEE-433D-9012-BC2D54D137BD}"/>
                                            </p:graphicEl>
                                          </p:spTgt>
                                        </p:tgtEl>
                                        <p:attrNameLst>
                                          <p:attrName>style.visibility</p:attrName>
                                        </p:attrNameLst>
                                      </p:cBhvr>
                                      <p:to>
                                        <p:strVal val="visible"/>
                                      </p:to>
                                    </p:set>
                                    <p:animEffect transition="in" filter="fade">
                                      <p:cBhvr>
                                        <p:cTn id="22" dur="2000"/>
                                        <p:tgtEl>
                                          <p:spTgt spid="5">
                                            <p:graphicEl>
                                              <a:dgm id="{C4EA5253-CDEE-433D-9012-BC2D54D137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Clear Deep Listening </a:t>
            </a:r>
          </a:p>
        </p:txBody>
      </p:sp>
      <p:graphicFrame>
        <p:nvGraphicFramePr>
          <p:cNvPr id="5" name="Diagram 4"/>
          <p:cNvGraphicFramePr/>
          <p:nvPr>
            <p:extLst>
              <p:ext uri="{D42A27DB-BD31-4B8C-83A1-F6EECF244321}">
                <p14:modId xmlns:p14="http://schemas.microsoft.com/office/powerpoint/2010/main" val="3185780822"/>
              </p:ext>
            </p:extLst>
          </p:nvPr>
        </p:nvGraphicFramePr>
        <p:xfrm>
          <a:off x="6172200" y="1524000"/>
          <a:ext cx="413385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vector-communication-banners-0.jpg"/>
          <p:cNvPicPr>
            <a:picLocks noChangeAspect="1"/>
          </p:cNvPicPr>
          <p:nvPr/>
        </p:nvPicPr>
        <p:blipFill>
          <a:blip r:embed="rId8" cstate="print"/>
          <a:stretch>
            <a:fillRect/>
          </a:stretch>
        </p:blipFill>
        <p:spPr>
          <a:xfrm>
            <a:off x="2133600" y="1567579"/>
            <a:ext cx="3810000" cy="4061696"/>
          </a:xfrm>
          <a:prstGeom prst="rect">
            <a:avLst/>
          </a:prstGeom>
        </p:spPr>
      </p:pic>
    </p:spTree>
    <p:extLst>
      <p:ext uri="{BB962C8B-B14F-4D97-AF65-F5344CB8AC3E}">
        <p14:creationId xmlns:p14="http://schemas.microsoft.com/office/powerpoint/2010/main" val="652489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DF03B07-F275-448F-BDFF-4A690888C4E2}"/>
                                            </p:graphicEl>
                                          </p:spTgt>
                                        </p:tgtEl>
                                        <p:attrNameLst>
                                          <p:attrName>style.visibility</p:attrName>
                                        </p:attrNameLst>
                                      </p:cBhvr>
                                      <p:to>
                                        <p:strVal val="visible"/>
                                      </p:to>
                                    </p:set>
                                    <p:animEffect transition="in" filter="fade">
                                      <p:cBhvr>
                                        <p:cTn id="7" dur="2000"/>
                                        <p:tgtEl>
                                          <p:spTgt spid="5">
                                            <p:graphicEl>
                                              <a:dgm id="{3DF03B07-F275-448F-BDFF-4A690888C4E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F775B7E-5CA2-49DA-9CAA-2B0F7B7A942E}"/>
                                            </p:graphicEl>
                                          </p:spTgt>
                                        </p:tgtEl>
                                        <p:attrNameLst>
                                          <p:attrName>style.visibility</p:attrName>
                                        </p:attrNameLst>
                                      </p:cBhvr>
                                      <p:to>
                                        <p:strVal val="visible"/>
                                      </p:to>
                                    </p:set>
                                    <p:animEffect transition="in" filter="fade">
                                      <p:cBhvr>
                                        <p:cTn id="12" dur="2000"/>
                                        <p:tgtEl>
                                          <p:spTgt spid="5">
                                            <p:graphicEl>
                                              <a:dgm id="{1F775B7E-5CA2-49DA-9CAA-2B0F7B7A942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37AAEE28-713C-4D14-A209-5889D270302C}"/>
                                            </p:graphicEl>
                                          </p:spTgt>
                                        </p:tgtEl>
                                        <p:attrNameLst>
                                          <p:attrName>style.visibility</p:attrName>
                                        </p:attrNameLst>
                                      </p:cBhvr>
                                      <p:to>
                                        <p:strVal val="visible"/>
                                      </p:to>
                                    </p:set>
                                    <p:animEffect transition="in" filter="fade">
                                      <p:cBhvr>
                                        <p:cTn id="17" dur="2000"/>
                                        <p:tgtEl>
                                          <p:spTgt spid="5">
                                            <p:graphicEl>
                                              <a:dgm id="{37AAEE28-713C-4D14-A209-5889D270302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0AC88AF0-FA9B-49F5-87F5-B2B461A1B663}"/>
                                            </p:graphicEl>
                                          </p:spTgt>
                                        </p:tgtEl>
                                        <p:attrNameLst>
                                          <p:attrName>style.visibility</p:attrName>
                                        </p:attrNameLst>
                                      </p:cBhvr>
                                      <p:to>
                                        <p:strVal val="visible"/>
                                      </p:to>
                                    </p:set>
                                    <p:animEffect transition="in" filter="fade">
                                      <p:cBhvr>
                                        <p:cTn id="22" dur="2000"/>
                                        <p:tgtEl>
                                          <p:spTgt spid="5">
                                            <p:graphicEl>
                                              <a:dgm id="{0AC88AF0-FA9B-49F5-87F5-B2B461A1B66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35C29B48-3965-4C6D-AED0-BFFFF82B388E}"/>
                                            </p:graphicEl>
                                          </p:spTgt>
                                        </p:tgtEl>
                                        <p:attrNameLst>
                                          <p:attrName>style.visibility</p:attrName>
                                        </p:attrNameLst>
                                      </p:cBhvr>
                                      <p:to>
                                        <p:strVal val="visible"/>
                                      </p:to>
                                    </p:set>
                                    <p:animEffect transition="in" filter="fade">
                                      <p:cBhvr>
                                        <p:cTn id="27" dur="2000"/>
                                        <p:tgtEl>
                                          <p:spTgt spid="5">
                                            <p:graphicEl>
                                              <a:dgm id="{35C29B48-3965-4C6D-AED0-BFFFF82B388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C24B6D32-D576-44D7-B6F0-C77A2F5397A4}"/>
                                            </p:graphicEl>
                                          </p:spTgt>
                                        </p:tgtEl>
                                        <p:attrNameLst>
                                          <p:attrName>style.visibility</p:attrName>
                                        </p:attrNameLst>
                                      </p:cBhvr>
                                      <p:to>
                                        <p:strVal val="visible"/>
                                      </p:to>
                                    </p:set>
                                    <p:animEffect transition="in" filter="fade">
                                      <p:cBhvr>
                                        <p:cTn id="32" dur="2000"/>
                                        <p:tgtEl>
                                          <p:spTgt spid="5">
                                            <p:graphicEl>
                                              <a:dgm id="{C24B6D32-D576-44D7-B6F0-C77A2F5397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Deep Listening with </a:t>
            </a:r>
            <a:r>
              <a:rPr lang="en-US" dirty="0" err="1">
                <a:latin typeface="Times New Roman" charset="0"/>
                <a:ea typeface="Times New Roman" charset="0"/>
                <a:cs typeface="Times New Roman" charset="0"/>
              </a:rPr>
              <a:t>Thich</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Nhat</a:t>
            </a:r>
            <a:r>
              <a:rPr lang="en-US" dirty="0">
                <a:latin typeface="Times New Roman" charset="0"/>
                <a:ea typeface="Times New Roman" charset="0"/>
                <a:cs typeface="Times New Roman" charset="0"/>
              </a:rPr>
              <a:t> Hanh</a:t>
            </a:r>
          </a:p>
        </p:txBody>
      </p:sp>
      <p:pic>
        <p:nvPicPr>
          <p:cNvPr id="4" name="Thich Nhat Hanh - Deep Listening-EjyF1ARV5AM_x26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6" y="1600201"/>
            <a:ext cx="8043863" cy="4525963"/>
          </a:xfrm>
        </p:spPr>
      </p:pic>
    </p:spTree>
    <p:extLst>
      <p:ext uri="{BB962C8B-B14F-4D97-AF65-F5344CB8AC3E}">
        <p14:creationId xmlns:p14="http://schemas.microsoft.com/office/powerpoint/2010/main" val="164131314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Deep Listening Reflective Questions</a:t>
            </a:r>
          </a:p>
        </p:txBody>
      </p:sp>
      <p:sp>
        <p:nvSpPr>
          <p:cNvPr id="4" name="Content Placeholder 3"/>
          <p:cNvSpPr>
            <a:spLocks noGrp="1"/>
          </p:cNvSpPr>
          <p:nvPr>
            <p:ph idx="1"/>
          </p:nvPr>
        </p:nvSpPr>
        <p:spPr/>
        <p:txBody>
          <a:bodyPr/>
          <a:lstStyle/>
          <a:p>
            <a:r>
              <a:rPr lang="en-US" sz="2400" dirty="0">
                <a:latin typeface="Times New Roman" charset="0"/>
                <a:ea typeface="Times New Roman" charset="0"/>
                <a:cs typeface="Times New Roman" charset="0"/>
              </a:rPr>
              <a:t>How can purposeful conversations and deep listening impact a  relationship?</a:t>
            </a:r>
          </a:p>
          <a:p>
            <a:r>
              <a:rPr lang="en-US" sz="2400" dirty="0">
                <a:latin typeface="Times New Roman" charset="0"/>
                <a:ea typeface="Times New Roman" charset="0"/>
                <a:cs typeface="Times New Roman" charset="0"/>
              </a:rPr>
              <a:t>How can purposeful conversations and deep listening help the speaker in the conversation?</a:t>
            </a:r>
          </a:p>
          <a:p>
            <a:endParaRPr lang="en-US" dirty="0"/>
          </a:p>
          <a:p>
            <a:endParaRPr lang="en-US" dirty="0"/>
          </a:p>
          <a:p>
            <a:endParaRPr lang="en-US" dirty="0"/>
          </a:p>
        </p:txBody>
      </p:sp>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2035" y="3741038"/>
            <a:ext cx="3048000" cy="1997227"/>
          </a:xfrm>
          <a:prstGeom prst="rect">
            <a:avLst/>
          </a:prstGeom>
        </p:spPr>
      </p:pic>
    </p:spTree>
    <p:extLst>
      <p:ext uri="{BB962C8B-B14F-4D97-AF65-F5344CB8AC3E}">
        <p14:creationId xmlns:p14="http://schemas.microsoft.com/office/powerpoint/2010/main" val="2088732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8"/>
          <p:cNvSpPr>
            <a:spLocks noChangeArrowheads="1"/>
          </p:cNvSpPr>
          <p:nvPr/>
        </p:nvSpPr>
        <p:spPr bwMode="auto">
          <a:xfrm>
            <a:off x="1524000" y="2471095"/>
            <a:ext cx="9144000" cy="2123658"/>
          </a:xfrm>
          <a:prstGeom prst="rect">
            <a:avLst/>
          </a:prstGeom>
          <a:solidFill>
            <a:schemeClr val="tx1"/>
          </a:solidFill>
          <a:ln>
            <a:noFill/>
          </a:ln>
          <a:extLst/>
        </p:spPr>
        <p:txBody>
          <a:bodyPr>
            <a:spAutoFit/>
          </a:bodyPr>
          <a:lstStyle/>
          <a:p>
            <a:pPr algn="ctr"/>
            <a:r>
              <a:rPr lang="en-US" sz="4400" u="sng" dirty="0">
                <a:solidFill>
                  <a:schemeClr val="bg2">
                    <a:lumMod val="90000"/>
                    <a:lumOff val="10000"/>
                  </a:schemeClr>
                </a:solidFill>
                <a:latin typeface="Gotham Book" charset="0"/>
                <a:cs typeface="Gotham Book" charset="0"/>
              </a:rPr>
              <a:t>RACE</a:t>
            </a:r>
            <a:r>
              <a:rPr lang="en-US" sz="4400" dirty="0">
                <a:solidFill>
                  <a:schemeClr val="bg2">
                    <a:lumMod val="90000"/>
                    <a:lumOff val="10000"/>
                  </a:schemeClr>
                </a:solidFill>
                <a:latin typeface="Gotham Book" charset="0"/>
                <a:cs typeface="Gotham Book" charset="0"/>
              </a:rPr>
              <a:t> is still one of the most </a:t>
            </a:r>
          </a:p>
          <a:p>
            <a:pPr algn="ctr"/>
            <a:r>
              <a:rPr lang="en-US" sz="4400" dirty="0">
                <a:solidFill>
                  <a:schemeClr val="bg2">
                    <a:lumMod val="90000"/>
                    <a:lumOff val="10000"/>
                  </a:schemeClr>
                </a:solidFill>
                <a:latin typeface="Gotham Book" charset="0"/>
                <a:cs typeface="Gotham Book" charset="0"/>
              </a:rPr>
              <a:t>powerful predictors of how a person will fare in society</a:t>
            </a:r>
          </a:p>
        </p:txBody>
      </p:sp>
    </p:spTree>
    <p:extLst>
      <p:ext uri="{BB962C8B-B14F-4D97-AF65-F5344CB8AC3E}">
        <p14:creationId xmlns:p14="http://schemas.microsoft.com/office/powerpoint/2010/main" val="1008391082"/>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15 at 4.42.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076326"/>
            <a:ext cx="6858000" cy="4705073"/>
          </a:xfrm>
          <a:prstGeom prst="rect">
            <a:avLst/>
          </a:prstGeom>
        </p:spPr>
      </p:pic>
    </p:spTree>
    <p:extLst>
      <p:ext uri="{BB962C8B-B14F-4D97-AF65-F5344CB8AC3E}">
        <p14:creationId xmlns:p14="http://schemas.microsoft.com/office/powerpoint/2010/main" val="518277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obel_ppl.jpg"/>
          <p:cNvPicPr>
            <a:picLocks noChangeAspect="1"/>
          </p:cNvPicPr>
          <p:nvPr/>
        </p:nvPicPr>
        <p:blipFill>
          <a:blip r:embed="rId2" cstate="print"/>
          <a:srcRect l="22047" t="2469" r="22835" b="-1235"/>
          <a:stretch>
            <a:fillRect/>
          </a:stretch>
        </p:blipFill>
        <p:spPr>
          <a:xfrm>
            <a:off x="3124200" y="2133600"/>
            <a:ext cx="2667000" cy="3048000"/>
          </a:xfrm>
          <a:prstGeom prst="rect">
            <a:avLst/>
          </a:prstGeom>
        </p:spPr>
      </p:pic>
      <p:graphicFrame>
        <p:nvGraphicFramePr>
          <p:cNvPr id="4" name="Diagram 3"/>
          <p:cNvGraphicFramePr/>
          <p:nvPr>
            <p:extLst>
              <p:ext uri="{D42A27DB-BD31-4B8C-83A1-F6EECF244321}">
                <p14:modId xmlns:p14="http://schemas.microsoft.com/office/powerpoint/2010/main" val="2793250592"/>
              </p:ext>
            </p:extLst>
          </p:nvPr>
        </p:nvGraphicFramePr>
        <p:xfrm>
          <a:off x="1752600" y="914400"/>
          <a:ext cx="8534400" cy="533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8829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B33DE7F-DD04-437E-907F-AD987BB8EBD5}"/>
                                            </p:graphicEl>
                                          </p:spTgt>
                                        </p:tgtEl>
                                        <p:attrNameLst>
                                          <p:attrName>style.visibility</p:attrName>
                                        </p:attrNameLst>
                                      </p:cBhvr>
                                      <p:to>
                                        <p:strVal val="visible"/>
                                      </p:to>
                                    </p:set>
                                    <p:animEffect transition="in" filter="fade">
                                      <p:cBhvr>
                                        <p:cTn id="7" dur="2000"/>
                                        <p:tgtEl>
                                          <p:spTgt spid="4">
                                            <p:graphicEl>
                                              <a:dgm id="{3B33DE7F-DD04-437E-907F-AD987BB8EBD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6E36250-64C5-41B6-BC79-6085DBE25EB5}"/>
                                            </p:graphicEl>
                                          </p:spTgt>
                                        </p:tgtEl>
                                        <p:attrNameLst>
                                          <p:attrName>style.visibility</p:attrName>
                                        </p:attrNameLst>
                                      </p:cBhvr>
                                      <p:to>
                                        <p:strVal val="visible"/>
                                      </p:to>
                                    </p:set>
                                    <p:animEffect transition="in" filter="fade">
                                      <p:cBhvr>
                                        <p:cTn id="12" dur="2000"/>
                                        <p:tgtEl>
                                          <p:spTgt spid="4">
                                            <p:graphicEl>
                                              <a:dgm id="{76E36250-64C5-41B6-BC79-6085DBE25EB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CA27A3E8-663D-4342-93ED-00D082E8CA21}"/>
                                            </p:graphicEl>
                                          </p:spTgt>
                                        </p:tgtEl>
                                        <p:attrNameLst>
                                          <p:attrName>style.visibility</p:attrName>
                                        </p:attrNameLst>
                                      </p:cBhvr>
                                      <p:to>
                                        <p:strVal val="visible"/>
                                      </p:to>
                                    </p:set>
                                    <p:animEffect transition="in" filter="fade">
                                      <p:cBhvr>
                                        <p:cTn id="17" dur="2000"/>
                                        <p:tgtEl>
                                          <p:spTgt spid="4">
                                            <p:graphicEl>
                                              <a:dgm id="{CA27A3E8-663D-4342-93ED-00D082E8CA2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329515A-26FD-4D99-A0DD-EBC2A3A3E4EA}"/>
                                            </p:graphicEl>
                                          </p:spTgt>
                                        </p:tgtEl>
                                        <p:attrNameLst>
                                          <p:attrName>style.visibility</p:attrName>
                                        </p:attrNameLst>
                                      </p:cBhvr>
                                      <p:to>
                                        <p:strVal val="visible"/>
                                      </p:to>
                                    </p:set>
                                    <p:animEffect transition="in" filter="fade">
                                      <p:cBhvr>
                                        <p:cTn id="22" dur="2000"/>
                                        <p:tgtEl>
                                          <p:spTgt spid="4">
                                            <p:graphicEl>
                                              <a:dgm id="{E329515A-26FD-4D99-A0DD-EBC2A3A3E4E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B8F5C-2F1C-8C41-8C04-0022BB84DE4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Positional vs. Relational</a:t>
            </a:r>
          </a:p>
        </p:txBody>
      </p:sp>
      <p:sp>
        <p:nvSpPr>
          <p:cNvPr id="3" name="Content Placeholder 2">
            <a:extLst>
              <a:ext uri="{FF2B5EF4-FFF2-40B4-BE49-F238E27FC236}">
                <a16:creationId xmlns:a16="http://schemas.microsoft.com/office/drawing/2014/main" xmlns="" id="{43AD713A-4EB6-4B43-982E-5FFB2A8127A7}"/>
              </a:ext>
            </a:extLst>
          </p:cNvPr>
          <p:cNvSpPr>
            <a:spLocks noGrp="1"/>
          </p:cNvSpPr>
          <p:nvPr>
            <p:ph idx="1"/>
          </p:nvPr>
        </p:nvSpPr>
        <p:spPr>
          <a:xfrm>
            <a:off x="2793045" y="2219290"/>
            <a:ext cx="7382143" cy="3450613"/>
          </a:xfrm>
        </p:spPr>
        <p:txBody>
          <a:bodyPr/>
          <a:lstStyle/>
          <a:p>
            <a:pPr algn="ctr"/>
            <a:r>
              <a:rPr lang="en-US" sz="3600" dirty="0">
                <a:latin typeface="Times New Roman" panose="02020603050405020304" pitchFamily="18" charset="0"/>
                <a:cs typeface="Times New Roman" panose="02020603050405020304" pitchFamily="18" charset="0"/>
              </a:rPr>
              <a:t>What is the difference in leadership?</a:t>
            </a:r>
          </a:p>
          <a:p>
            <a:pPr algn="ctr"/>
            <a:endParaRPr lang="en-US" sz="3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C43019C0-F36C-094E-9A5B-6713C147B82F}"/>
              </a:ext>
            </a:extLst>
          </p:cNvPr>
          <p:cNvSpPr>
            <a:spLocks noGrp="1"/>
          </p:cNvSpPr>
          <p:nvPr>
            <p:ph type="sldNum" sz="quarter" idx="12"/>
          </p:nvPr>
        </p:nvSpPr>
        <p:spPr/>
        <p:txBody>
          <a:bodyPr/>
          <a:lstStyle/>
          <a:p>
            <a:endParaRPr lang="en-US" dirty="0"/>
          </a:p>
        </p:txBody>
      </p:sp>
      <p:sp>
        <p:nvSpPr>
          <p:cNvPr id="5" name="Rectangle 2">
            <a:extLst>
              <a:ext uri="{FF2B5EF4-FFF2-40B4-BE49-F238E27FC236}">
                <a16:creationId xmlns:a16="http://schemas.microsoft.com/office/drawing/2014/main" xmlns="" id="{CB3B5527-EF99-B64C-BA43-A0F58035D819}"/>
              </a:ext>
            </a:extLst>
          </p:cNvPr>
          <p:cNvSpPr>
            <a:spLocks noChangeArrowheads="1"/>
          </p:cNvSpPr>
          <p:nvPr/>
        </p:nvSpPr>
        <p:spPr bwMode="auto">
          <a:xfrm>
            <a:off x="1344314" y="18089"/>
            <a:ext cx="93721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Image result for people being a relational leader">
            <a:extLst>
              <a:ext uri="{FF2B5EF4-FFF2-40B4-BE49-F238E27FC236}">
                <a16:creationId xmlns:a16="http://schemas.microsoft.com/office/drawing/2014/main" xmlns="" id="{8F2EACCA-80F2-B24D-B8C3-327CF26E886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84047" y="3768811"/>
            <a:ext cx="2926851" cy="23202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A7C6CB26-CE8E-C74C-B88C-3ECA2ED59A46}"/>
              </a:ext>
            </a:extLst>
          </p:cNvPr>
          <p:cNvSpPr>
            <a:spLocks noChangeArrowheads="1"/>
          </p:cNvSpPr>
          <p:nvPr/>
        </p:nvSpPr>
        <p:spPr bwMode="auto">
          <a:xfrm>
            <a:off x="1884047" y="-1838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2" descr="Image result for hierarchical leader">
            <a:extLst>
              <a:ext uri="{FF2B5EF4-FFF2-40B4-BE49-F238E27FC236}">
                <a16:creationId xmlns:a16="http://schemas.microsoft.com/office/drawing/2014/main" xmlns="" id="{8BD14E43-5F24-AB4E-A1E1-541A7514578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29632" y="3276000"/>
            <a:ext cx="3745555" cy="221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12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gether2.jpg"/>
          <p:cNvPicPr>
            <a:picLocks noChangeAspect="1"/>
          </p:cNvPicPr>
          <p:nvPr/>
        </p:nvPicPr>
        <p:blipFill>
          <a:blip r:embed="rId2" cstate="print">
            <a:lum bright="70000" contrast="-70000"/>
          </a:blip>
          <a:srcRect t="56667"/>
          <a:stretch>
            <a:fillRect/>
          </a:stretch>
        </p:blipFill>
        <p:spPr>
          <a:xfrm>
            <a:off x="2749701" y="4171950"/>
            <a:ext cx="6692601" cy="1828800"/>
          </a:xfrm>
          <a:prstGeom prst="rect">
            <a:avLst/>
          </a:prstGeom>
          <a:ln>
            <a:noFill/>
          </a:ln>
          <a:effectLst>
            <a:softEdge rad="112500"/>
          </a:effectLst>
        </p:spPr>
      </p:pic>
      <p:sp>
        <p:nvSpPr>
          <p:cNvPr id="2" name="Title 1"/>
          <p:cNvSpPr>
            <a:spLocks noGrp="1"/>
          </p:cNvSpPr>
          <p:nvPr>
            <p:ph type="title" idx="4294967295"/>
          </p:nvPr>
        </p:nvSpPr>
        <p:spPr>
          <a:xfrm>
            <a:off x="2667000" y="1063229"/>
            <a:ext cx="6172200" cy="857250"/>
          </a:xfrm>
          <a:prstGeom prst="rect">
            <a:avLst/>
          </a:prstGeom>
        </p:spPr>
        <p:txBody>
          <a:bodyPr>
            <a:normAutofit fontScale="90000"/>
          </a:bodyPr>
          <a:lstStyle/>
          <a:p>
            <a:pPr>
              <a:defRPr/>
            </a:pPr>
            <a:r>
              <a:rPr lang="en-US" dirty="0"/>
              <a:t/>
            </a:r>
            <a:br>
              <a:rPr lang="en-US" dirty="0"/>
            </a:br>
            <a:endParaRPr lang="en-US" dirty="0"/>
          </a:p>
        </p:txBody>
      </p:sp>
      <p:graphicFrame>
        <p:nvGraphicFramePr>
          <p:cNvPr id="5" name="Diagram 4"/>
          <p:cNvGraphicFramePr/>
          <p:nvPr>
            <p:extLst>
              <p:ext uri="{D42A27DB-BD31-4B8C-83A1-F6EECF244321}">
                <p14:modId xmlns:p14="http://schemas.microsoft.com/office/powerpoint/2010/main" val="1789527061"/>
              </p:ext>
            </p:extLst>
          </p:nvPr>
        </p:nvGraphicFramePr>
        <p:xfrm>
          <a:off x="2952750" y="1371600"/>
          <a:ext cx="6172200"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000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94772" y="285537"/>
            <a:ext cx="7202456" cy="1049235"/>
          </a:xfrm>
        </p:spPr>
        <p:txBody>
          <a:bodyPr>
            <a:normAutofit/>
          </a:bodyPr>
          <a:lstStyle/>
          <a:p>
            <a:pPr algn="ctr"/>
            <a:r>
              <a:rPr lang="en-US" dirty="0">
                <a:latin typeface="Times New Roman" pitchFamily="18" charset="0"/>
                <a:cs typeface="Times New Roman" pitchFamily="18" charset="0"/>
              </a:rPr>
              <a:t>Bias, Influence and Building Relationships</a:t>
            </a:r>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4046408741"/>
              </p:ext>
            </p:extLst>
          </p:nvPr>
        </p:nvGraphicFramePr>
        <p:xfrm>
          <a:off x="1981200" y="185969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3872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4"/>
          <p:cNvSpPr>
            <a:spLocks noGrp="1"/>
          </p:cNvSpPr>
          <p:nvPr>
            <p:ph type="title"/>
          </p:nvPr>
        </p:nvSpPr>
        <p:spPr>
          <a:xfrm>
            <a:off x="2492309" y="1265046"/>
            <a:ext cx="6400800" cy="569119"/>
          </a:xfrm>
        </p:spPr>
        <p:txBody>
          <a:bodyPr/>
          <a:lstStyle/>
          <a:p>
            <a:r>
              <a:rPr lang="en-US" altLang="en-US" sz="3300" b="1" dirty="0">
                <a:latin typeface="Times New Roman" charset="0"/>
                <a:ea typeface="Times New Roman" charset="0"/>
                <a:cs typeface="Times New Roman" charset="0"/>
              </a:rPr>
              <a:t>Conflict  HAPPENS</a:t>
            </a:r>
          </a:p>
        </p:txBody>
      </p:sp>
      <p:sp>
        <p:nvSpPr>
          <p:cNvPr id="6" name="Content Placeholder 5"/>
          <p:cNvSpPr>
            <a:spLocks noGrp="1"/>
          </p:cNvSpPr>
          <p:nvPr>
            <p:ph sz="half" idx="1"/>
          </p:nvPr>
        </p:nvSpPr>
        <p:spPr>
          <a:xfrm>
            <a:off x="2893219" y="1885950"/>
            <a:ext cx="3028950" cy="3511154"/>
          </a:xfrm>
        </p:spPr>
        <p:txBody>
          <a:bodyPr>
            <a:normAutofit fontScale="77500" lnSpcReduction="20000"/>
          </a:bodyPr>
          <a:lstStyle/>
          <a:p>
            <a:pPr marL="0" indent="0">
              <a:buNone/>
              <a:defRPr/>
            </a:pPr>
            <a:r>
              <a:rPr lang="en-US" sz="2100" dirty="0">
                <a:latin typeface="Times New Roman" charset="0"/>
                <a:ea typeface="Times New Roman" charset="0"/>
                <a:cs typeface="Times New Roman" charset="0"/>
              </a:rPr>
              <a:t>Conflict is…</a:t>
            </a:r>
          </a:p>
          <a:p>
            <a:pPr>
              <a:buFont typeface="Arial" pitchFamily="34" charset="0"/>
              <a:buChar char="•"/>
              <a:defRPr/>
            </a:pPr>
            <a:r>
              <a:rPr lang="en-US" sz="2100" dirty="0">
                <a:latin typeface="Times New Roman" charset="0"/>
                <a:ea typeface="Times New Roman" charset="0"/>
                <a:cs typeface="Times New Roman" charset="0"/>
              </a:rPr>
              <a:t>a normal,  inescapable part of life</a:t>
            </a:r>
          </a:p>
          <a:p>
            <a:pPr>
              <a:buFont typeface="Arial" pitchFamily="34" charset="0"/>
              <a:buChar char="•"/>
              <a:defRPr/>
            </a:pPr>
            <a:endParaRPr lang="en-US" sz="900" dirty="0">
              <a:latin typeface="Times New Roman" charset="0"/>
              <a:ea typeface="Times New Roman" charset="0"/>
              <a:cs typeface="Times New Roman" charset="0"/>
            </a:endParaRPr>
          </a:p>
          <a:p>
            <a:pPr>
              <a:buFont typeface="Arial" pitchFamily="34" charset="0"/>
              <a:buChar char="•"/>
              <a:defRPr/>
            </a:pPr>
            <a:r>
              <a:rPr lang="en-US" sz="2100" dirty="0">
                <a:latin typeface="Times New Roman" charset="0"/>
                <a:ea typeface="Times New Roman" charset="0"/>
                <a:cs typeface="Times New Roman" charset="0"/>
              </a:rPr>
              <a:t>a periodic occurrence in any relationship</a:t>
            </a:r>
          </a:p>
          <a:p>
            <a:pPr>
              <a:buFont typeface="Arial" pitchFamily="34" charset="0"/>
              <a:buChar char="•"/>
              <a:defRPr/>
            </a:pPr>
            <a:endParaRPr lang="en-US" sz="900" dirty="0">
              <a:latin typeface="Times New Roman" charset="0"/>
              <a:ea typeface="Times New Roman" charset="0"/>
              <a:cs typeface="Times New Roman" charset="0"/>
            </a:endParaRPr>
          </a:p>
          <a:p>
            <a:pPr>
              <a:buFont typeface="Arial" pitchFamily="34" charset="0"/>
              <a:buChar char="•"/>
              <a:defRPr/>
            </a:pPr>
            <a:r>
              <a:rPr lang="en-US" sz="2100" dirty="0">
                <a:latin typeface="Times New Roman" charset="0"/>
                <a:ea typeface="Times New Roman" charset="0"/>
                <a:cs typeface="Times New Roman" charset="0"/>
              </a:rPr>
              <a:t>an opportunity to understand opposing preferences and values</a:t>
            </a:r>
          </a:p>
          <a:p>
            <a:pPr>
              <a:buFont typeface="Arial" pitchFamily="34" charset="0"/>
              <a:buChar char="•"/>
              <a:defRPr/>
            </a:pPr>
            <a:endParaRPr lang="en-US" sz="900" dirty="0">
              <a:latin typeface="Times New Roman" charset="0"/>
              <a:ea typeface="Times New Roman" charset="0"/>
              <a:cs typeface="Times New Roman" charset="0"/>
            </a:endParaRPr>
          </a:p>
          <a:p>
            <a:pPr>
              <a:buFont typeface="Arial" pitchFamily="34" charset="0"/>
              <a:buChar char="•"/>
              <a:defRPr/>
            </a:pPr>
            <a:r>
              <a:rPr lang="en-US" sz="2100" dirty="0">
                <a:latin typeface="Times New Roman" charset="0"/>
                <a:ea typeface="Times New Roman" charset="0"/>
                <a:cs typeface="Times New Roman" charset="0"/>
              </a:rPr>
              <a:t>ENERGY</a:t>
            </a:r>
          </a:p>
          <a:p>
            <a:pPr>
              <a:buFont typeface="Arial" pitchFamily="34" charset="0"/>
              <a:buChar char="•"/>
              <a:defRPr/>
            </a:pPr>
            <a:endParaRPr lang="en-US" dirty="0"/>
          </a:p>
          <a:p>
            <a:pPr>
              <a:buFont typeface="Arial" pitchFamily="34" charset="0"/>
              <a:buChar char="•"/>
              <a:defRPr/>
            </a:pPr>
            <a:endParaRPr lang="en-US" dirty="0"/>
          </a:p>
          <a:p>
            <a:pPr>
              <a:buFont typeface="Arial" pitchFamily="34" charset="0"/>
              <a:buChar char="•"/>
              <a:defRPr/>
            </a:pPr>
            <a:endParaRPr lang="en-US" dirty="0"/>
          </a:p>
          <a:p>
            <a:pPr>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Arial" charset="0"/>
                <a:cs typeface="Arial" charset="0"/>
              </a:defRPr>
            </a:lvl1pPr>
            <a:lvl2pPr marL="557213" indent="-214313" eaLnBrk="0" hangingPunct="0">
              <a:defRPr>
                <a:solidFill>
                  <a:schemeClr val="tx1"/>
                </a:solidFill>
                <a:latin typeface="Arial" charset="0"/>
                <a:ea typeface="Arial" charset="0"/>
                <a:cs typeface="Arial" charset="0"/>
              </a:defRPr>
            </a:lvl2pPr>
            <a:lvl3pPr marL="857250" indent="-171450" eaLnBrk="0" hangingPunct="0">
              <a:defRPr>
                <a:solidFill>
                  <a:schemeClr val="tx1"/>
                </a:solidFill>
                <a:latin typeface="Arial" charset="0"/>
                <a:ea typeface="Arial" charset="0"/>
                <a:cs typeface="Arial" charset="0"/>
              </a:defRPr>
            </a:lvl3pPr>
            <a:lvl4pPr marL="1200150" indent="-171450" eaLnBrk="0" hangingPunct="0">
              <a:defRPr>
                <a:solidFill>
                  <a:schemeClr val="tx1"/>
                </a:solidFill>
                <a:latin typeface="Arial" charset="0"/>
                <a:ea typeface="Arial" charset="0"/>
                <a:cs typeface="Arial" charset="0"/>
              </a:defRPr>
            </a:lvl4pPr>
            <a:lvl5pPr marL="1543050" indent="-171450" eaLnBrk="0" hangingPunct="0">
              <a:defRPr>
                <a:solidFill>
                  <a:schemeClr val="tx1"/>
                </a:solidFill>
                <a:latin typeface="Arial" charset="0"/>
                <a:ea typeface="Arial" charset="0"/>
                <a:cs typeface="Arial" charset="0"/>
              </a:defRPr>
            </a:lvl5pPr>
            <a:lvl6pPr marL="1885950" indent="-171450" eaLnBrk="0" fontAlgn="base" hangingPunct="0">
              <a:spcBef>
                <a:spcPct val="0"/>
              </a:spcBef>
              <a:spcAft>
                <a:spcPct val="0"/>
              </a:spcAft>
              <a:defRPr>
                <a:solidFill>
                  <a:schemeClr val="tx1"/>
                </a:solidFill>
                <a:latin typeface="Arial" charset="0"/>
                <a:ea typeface="Arial" charset="0"/>
                <a:cs typeface="Arial" charset="0"/>
              </a:defRPr>
            </a:lvl6pPr>
            <a:lvl7pPr marL="2228850" indent="-171450" eaLnBrk="0" fontAlgn="base" hangingPunct="0">
              <a:spcBef>
                <a:spcPct val="0"/>
              </a:spcBef>
              <a:spcAft>
                <a:spcPct val="0"/>
              </a:spcAft>
              <a:defRPr>
                <a:solidFill>
                  <a:schemeClr val="tx1"/>
                </a:solidFill>
                <a:latin typeface="Arial" charset="0"/>
                <a:ea typeface="Arial" charset="0"/>
                <a:cs typeface="Arial" charset="0"/>
              </a:defRPr>
            </a:lvl7pPr>
            <a:lvl8pPr marL="2571750" indent="-171450" eaLnBrk="0" fontAlgn="base" hangingPunct="0">
              <a:spcBef>
                <a:spcPct val="0"/>
              </a:spcBef>
              <a:spcAft>
                <a:spcPct val="0"/>
              </a:spcAft>
              <a:defRPr>
                <a:solidFill>
                  <a:schemeClr val="tx1"/>
                </a:solidFill>
                <a:latin typeface="Arial" charset="0"/>
                <a:ea typeface="Arial" charset="0"/>
                <a:cs typeface="Arial" charset="0"/>
              </a:defRPr>
            </a:lvl8pPr>
            <a:lvl9pPr marL="2914650" indent="-17145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ltLang="en-US" dirty="0">
              <a:solidFill>
                <a:srgbClr val="88A44D"/>
              </a:solidFill>
              <a:latin typeface="Georgia" charset="0"/>
            </a:endParaRPr>
          </a:p>
        </p:txBody>
      </p:sp>
      <p:pic>
        <p:nvPicPr>
          <p:cNvPr id="14341" name="Content Placeholder 5" descr="iStock energy image.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099079" y="1896954"/>
            <a:ext cx="2936081" cy="3511154"/>
          </a:xfrm>
        </p:spPr>
      </p:pic>
    </p:spTree>
    <p:extLst>
      <p:ext uri="{BB962C8B-B14F-4D97-AF65-F5344CB8AC3E}">
        <p14:creationId xmlns:p14="http://schemas.microsoft.com/office/powerpoint/2010/main" val="4218474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Times New Roman" panose="02020603050405020304" pitchFamily="18" charset="0"/>
                <a:cs typeface="Times New Roman" panose="02020603050405020304" pitchFamily="18" charset="0"/>
              </a:rPr>
              <a:t>Building systems that support inclusion conversations</a:t>
            </a:r>
            <a:endParaRPr lang="en-US" dirty="0"/>
          </a:p>
        </p:txBody>
      </p:sp>
      <p:sp>
        <p:nvSpPr>
          <p:cNvPr id="3" name="Text Placeholder 2"/>
          <p:cNvSpPr>
            <a:spLocks noGrp="1"/>
          </p:cNvSpPr>
          <p:nvPr>
            <p:ph type="body" sz="quarter" idx="11"/>
          </p:nvPr>
        </p:nvSpPr>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Create a strategic plan</a:t>
            </a:r>
          </a:p>
          <a:p>
            <a:r>
              <a:rPr lang="en-US" sz="2400" dirty="0">
                <a:latin typeface="Times New Roman" panose="02020603050405020304" pitchFamily="18" charset="0"/>
                <a:cs typeface="Times New Roman" panose="02020603050405020304" pitchFamily="18" charset="0"/>
              </a:rPr>
              <a:t>Processes, protocols and practices that are consistent</a:t>
            </a:r>
          </a:p>
          <a:p>
            <a:r>
              <a:rPr lang="en-US" sz="2400" dirty="0">
                <a:latin typeface="Times New Roman" panose="02020603050405020304" pitchFamily="18" charset="0"/>
                <a:cs typeface="Times New Roman" panose="02020603050405020304" pitchFamily="18" charset="0"/>
              </a:rPr>
              <a:t>Build Cross functional capacity</a:t>
            </a:r>
          </a:p>
          <a:p>
            <a:r>
              <a:rPr lang="en-US" sz="2400" dirty="0">
                <a:latin typeface="Times New Roman" panose="02020603050405020304" pitchFamily="18" charset="0"/>
                <a:cs typeface="Times New Roman" panose="02020603050405020304" pitchFamily="18" charset="0"/>
              </a:rPr>
              <a:t>Replicable</a:t>
            </a:r>
          </a:p>
          <a:p>
            <a:r>
              <a:rPr lang="en-US" sz="2400" dirty="0">
                <a:latin typeface="Times New Roman" panose="02020603050405020304" pitchFamily="18" charset="0"/>
                <a:cs typeface="Times New Roman" panose="02020603050405020304" pitchFamily="18" charset="0"/>
              </a:rPr>
              <a:t>Build capacity </a:t>
            </a:r>
          </a:p>
          <a:p>
            <a:r>
              <a:rPr lang="en-US" sz="2400" dirty="0">
                <a:latin typeface="Times New Roman" panose="02020603050405020304" pitchFamily="18" charset="0"/>
                <a:cs typeface="Times New Roman" panose="02020603050405020304" pitchFamily="18" charset="0"/>
              </a:rPr>
              <a:t>Move away from a programmatic approach</a:t>
            </a:r>
          </a:p>
          <a:p>
            <a:r>
              <a:rPr lang="en-US" sz="2400" dirty="0">
                <a:latin typeface="Times New Roman" panose="02020603050405020304" pitchFamily="18" charset="0"/>
                <a:cs typeface="Times New Roman" panose="02020603050405020304" pitchFamily="18" charset="0"/>
              </a:rPr>
              <a:t>Facilitative systems that replicable and simple</a:t>
            </a:r>
          </a:p>
          <a:p>
            <a:r>
              <a:rPr lang="en-US" sz="2400" dirty="0">
                <a:latin typeface="Times New Roman" panose="02020603050405020304" pitchFamily="18" charset="0"/>
                <a:cs typeface="Times New Roman" panose="02020603050405020304" pitchFamily="18" charset="0"/>
              </a:rPr>
              <a:t>Build into UIP goals</a:t>
            </a:r>
          </a:p>
          <a:p>
            <a:endParaRPr lang="en-US" dirty="0"/>
          </a:p>
        </p:txBody>
      </p:sp>
    </p:spTree>
    <p:extLst>
      <p:ext uri="{BB962C8B-B14F-4D97-AF65-F5344CB8AC3E}">
        <p14:creationId xmlns:p14="http://schemas.microsoft.com/office/powerpoint/2010/main" val="3327344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charset="0"/>
                <a:ea typeface="Times New Roman" charset="0"/>
                <a:cs typeface="Times New Roman" charset="0"/>
              </a:rPr>
              <a:t>Culturally Responsive Teaching is NOT…</a:t>
            </a:r>
          </a:p>
        </p:txBody>
      </p:sp>
      <p:sp>
        <p:nvSpPr>
          <p:cNvPr id="3" name="Content Placeholder 2"/>
          <p:cNvSpPr>
            <a:spLocks noGrp="1"/>
          </p:cNvSpPr>
          <p:nvPr>
            <p:ph idx="1"/>
          </p:nvPr>
        </p:nvSpPr>
        <p:spPr/>
        <p:txBody>
          <a:bodyPr/>
          <a:lstStyle/>
          <a:p>
            <a:r>
              <a:rPr lang="en-US" dirty="0">
                <a:latin typeface="Times New Roman" charset="0"/>
                <a:ea typeface="Times New Roman" charset="0"/>
                <a:cs typeface="Times New Roman" charset="0"/>
              </a:rPr>
              <a:t>Making vests out of brown paper bags and headbands adorned with feathers to learn about Native Americans….</a:t>
            </a:r>
          </a:p>
          <a:p>
            <a:endParaRPr lang="en-US" dirty="0"/>
          </a:p>
        </p:txBody>
      </p:sp>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201" y="2804256"/>
            <a:ext cx="5046537" cy="2662089"/>
          </a:xfrm>
          <a:prstGeom prst="rect">
            <a:avLst/>
          </a:prstGeom>
        </p:spPr>
      </p:pic>
    </p:spTree>
    <p:extLst>
      <p:ext uri="{BB962C8B-B14F-4D97-AF65-F5344CB8AC3E}">
        <p14:creationId xmlns:p14="http://schemas.microsoft.com/office/powerpoint/2010/main" val="430718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diverse stude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3110" y="608662"/>
            <a:ext cx="3004647" cy="296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ontent Placeholder 2"/>
          <p:cNvSpPr>
            <a:spLocks noGrp="1"/>
          </p:cNvSpPr>
          <p:nvPr>
            <p:ph idx="1"/>
          </p:nvPr>
        </p:nvSpPr>
        <p:spPr>
          <a:xfrm>
            <a:off x="2650435" y="55224"/>
            <a:ext cx="5170628" cy="4525963"/>
          </a:xfrm>
        </p:spPr>
        <p:txBody>
          <a:bodyPr>
            <a:normAutofit fontScale="70000" lnSpcReduction="20000"/>
          </a:bodyPr>
          <a:lstStyle/>
          <a:p>
            <a:pPr>
              <a:buFont typeface="Arial" charset="0"/>
              <a:buNone/>
            </a:pPr>
            <a:r>
              <a:rPr lang="en-US" i="1" dirty="0">
                <a:latin typeface="Tahoma" charset="0"/>
                <a:cs typeface="MS Pゴシック" charset="0"/>
              </a:rPr>
              <a:t>“</a:t>
            </a:r>
            <a:r>
              <a:rPr lang="en-US" sz="2300" i="1" dirty="0">
                <a:latin typeface="Times New Roman" charset="0"/>
                <a:ea typeface="Times New Roman" charset="0"/>
                <a:cs typeface="Times New Roman" charset="0"/>
              </a:rPr>
              <a:t>When we create </a:t>
            </a:r>
          </a:p>
          <a:p>
            <a:pPr>
              <a:buFont typeface="Arial" charset="0"/>
              <a:buNone/>
            </a:pPr>
            <a:r>
              <a:rPr lang="en-US" sz="2300" i="1" dirty="0">
                <a:latin typeface="Times New Roman" charset="0"/>
                <a:ea typeface="Times New Roman" charset="0"/>
                <a:cs typeface="Times New Roman" charset="0"/>
              </a:rPr>
              <a:t>effective communities </a:t>
            </a:r>
          </a:p>
          <a:p>
            <a:pPr>
              <a:buFont typeface="Arial" charset="0"/>
              <a:buNone/>
            </a:pPr>
            <a:r>
              <a:rPr lang="en-US" sz="2300" i="1" dirty="0">
                <a:latin typeface="Times New Roman" charset="0"/>
                <a:ea typeface="Times New Roman" charset="0"/>
                <a:cs typeface="Times New Roman" charset="0"/>
              </a:rPr>
              <a:t>of learners in which the </a:t>
            </a:r>
          </a:p>
          <a:p>
            <a:pPr>
              <a:buFont typeface="Arial" charset="0"/>
              <a:buNone/>
            </a:pPr>
            <a:r>
              <a:rPr lang="en-US" sz="2300" i="1" dirty="0">
                <a:latin typeface="Times New Roman" charset="0"/>
                <a:ea typeface="Times New Roman" charset="0"/>
                <a:cs typeface="Times New Roman" charset="0"/>
              </a:rPr>
              <a:t>needs of </a:t>
            </a:r>
            <a:r>
              <a:rPr lang="en-US" sz="2300" b="1" i="1" dirty="0">
                <a:latin typeface="Times New Roman" charset="0"/>
                <a:ea typeface="Times New Roman" charset="0"/>
                <a:cs typeface="Times New Roman" charset="0"/>
              </a:rPr>
              <a:t>all</a:t>
            </a:r>
            <a:r>
              <a:rPr lang="en-US" sz="2300" i="1" dirty="0">
                <a:latin typeface="Times New Roman" charset="0"/>
                <a:ea typeface="Times New Roman" charset="0"/>
                <a:cs typeface="Times New Roman" charset="0"/>
              </a:rPr>
              <a:t> learners </a:t>
            </a:r>
          </a:p>
          <a:p>
            <a:pPr>
              <a:buFont typeface="Arial" charset="0"/>
              <a:buNone/>
            </a:pPr>
            <a:r>
              <a:rPr lang="en-US" sz="2300" i="1" dirty="0">
                <a:latin typeface="Times New Roman" charset="0"/>
                <a:ea typeface="Times New Roman" charset="0"/>
                <a:cs typeface="Times New Roman" charset="0"/>
              </a:rPr>
              <a:t>are specifically and </a:t>
            </a:r>
          </a:p>
          <a:p>
            <a:pPr>
              <a:buFont typeface="Arial" charset="0"/>
              <a:buNone/>
            </a:pPr>
            <a:r>
              <a:rPr lang="en-US" sz="2300" i="1" dirty="0">
                <a:latin typeface="Times New Roman" charset="0"/>
                <a:ea typeface="Times New Roman" charset="0"/>
                <a:cs typeface="Times New Roman" charset="0"/>
              </a:rPr>
              <a:t>systematically </a:t>
            </a:r>
          </a:p>
          <a:p>
            <a:pPr>
              <a:buFont typeface="Arial" charset="0"/>
              <a:buNone/>
            </a:pPr>
            <a:r>
              <a:rPr lang="en-US" sz="2300" i="1" dirty="0">
                <a:latin typeface="Times New Roman" charset="0"/>
                <a:ea typeface="Times New Roman" charset="0"/>
                <a:cs typeface="Times New Roman" charset="0"/>
              </a:rPr>
              <a:t>addressed, we will go a </a:t>
            </a:r>
          </a:p>
          <a:p>
            <a:pPr>
              <a:buFont typeface="Arial" charset="0"/>
              <a:buNone/>
            </a:pPr>
            <a:r>
              <a:rPr lang="en-US" sz="2300" i="1" dirty="0">
                <a:latin typeface="Times New Roman" charset="0"/>
                <a:ea typeface="Times New Roman" charset="0"/>
                <a:cs typeface="Times New Roman" charset="0"/>
              </a:rPr>
              <a:t>long way toward </a:t>
            </a:r>
          </a:p>
          <a:p>
            <a:pPr>
              <a:buFont typeface="Arial" charset="0"/>
              <a:buNone/>
            </a:pPr>
            <a:r>
              <a:rPr lang="en-US" sz="2300" i="1" dirty="0">
                <a:latin typeface="Times New Roman" charset="0"/>
                <a:ea typeface="Times New Roman" charset="0"/>
                <a:cs typeface="Times New Roman" charset="0"/>
              </a:rPr>
              <a:t>addressing both equity </a:t>
            </a:r>
          </a:p>
          <a:p>
            <a:pPr>
              <a:buFont typeface="Arial" charset="0"/>
              <a:buNone/>
            </a:pPr>
            <a:r>
              <a:rPr lang="en-US" sz="2300" i="1" dirty="0">
                <a:latin typeface="Times New Roman" charset="0"/>
                <a:ea typeface="Times New Roman" charset="0"/>
                <a:cs typeface="Times New Roman" charset="0"/>
              </a:rPr>
              <a:t>and excellence in </a:t>
            </a:r>
          </a:p>
          <a:p>
            <a:pPr>
              <a:buFont typeface="Arial" charset="0"/>
              <a:buNone/>
            </a:pPr>
            <a:r>
              <a:rPr lang="en-US" sz="2300" i="1" dirty="0">
                <a:latin typeface="Times New Roman" charset="0"/>
                <a:ea typeface="Times New Roman" charset="0"/>
                <a:cs typeface="Times New Roman" charset="0"/>
              </a:rPr>
              <a:t>schools.”   </a:t>
            </a:r>
          </a:p>
          <a:p>
            <a:pPr lvl="1">
              <a:buFont typeface="Arial" charset="0"/>
              <a:buNone/>
            </a:pPr>
            <a:r>
              <a:rPr lang="en-US" sz="2300" dirty="0">
                <a:latin typeface="Times New Roman" charset="0"/>
                <a:ea typeface="Times New Roman" charset="0"/>
                <a:cs typeface="Times New Roman" charset="0"/>
              </a:rPr>
              <a:t>(</a:t>
            </a:r>
            <a:r>
              <a:rPr lang="en-US" sz="2300" dirty="0" err="1">
                <a:latin typeface="Times New Roman" charset="0"/>
                <a:ea typeface="Times New Roman" charset="0"/>
                <a:cs typeface="Times New Roman" charset="0"/>
              </a:rPr>
              <a:t>Thomlinson</a:t>
            </a:r>
            <a:r>
              <a:rPr lang="en-US" sz="2300" dirty="0">
                <a:latin typeface="Times New Roman" charset="0"/>
                <a:ea typeface="Times New Roman" charset="0"/>
                <a:cs typeface="Times New Roman" charset="0"/>
              </a:rPr>
              <a:t>, 1999)</a:t>
            </a:r>
          </a:p>
          <a:p>
            <a:endParaRPr lang="en-US" sz="23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05169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charset="0"/>
                <a:ea typeface="Times New Roman" charset="0"/>
                <a:cs typeface="Times New Roman" charset="0"/>
              </a:rPr>
              <a:t>Culturally Responsive Teaching Is…</a:t>
            </a:r>
          </a:p>
        </p:txBody>
      </p:sp>
      <p:sp>
        <p:nvSpPr>
          <p:cNvPr id="3" name="Content Placeholder 2"/>
          <p:cNvSpPr>
            <a:spLocks noGrp="1"/>
          </p:cNvSpPr>
          <p:nvPr>
            <p:ph idx="1"/>
          </p:nvPr>
        </p:nvSpPr>
        <p:spPr/>
        <p:txBody>
          <a:bodyPr/>
          <a:lstStyle/>
          <a:p>
            <a:r>
              <a:rPr lang="en-US" dirty="0">
                <a:latin typeface="Times New Roman" charset="0"/>
                <a:ea typeface="Times New Roman" charset="0"/>
                <a:cs typeface="Times New Roman" charset="0"/>
              </a:rPr>
              <a:t>“Culturally responsive education recognizes, respects, and uses students’ identities and backgrounds as meaningful sources for creating optimal learning environments,” (Nieto, 2001)</a:t>
            </a:r>
          </a:p>
          <a:p>
            <a:endParaRPr lang="en-US" dirty="0"/>
          </a:p>
        </p:txBody>
      </p:sp>
      <p:pic>
        <p:nvPicPr>
          <p:cNvPr id="4" name="Picture 3"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623" y="3627525"/>
            <a:ext cx="1955800" cy="2362200"/>
          </a:xfrm>
          <a:prstGeom prst="rect">
            <a:avLst/>
          </a:prstGeom>
        </p:spPr>
      </p:pic>
    </p:spTree>
    <p:extLst>
      <p:ext uri="{BB962C8B-B14F-4D97-AF65-F5344CB8AC3E}">
        <p14:creationId xmlns:p14="http://schemas.microsoft.com/office/powerpoint/2010/main" val="1866632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1291079" y="543726"/>
            <a:ext cx="8534400" cy="758825"/>
          </a:xfrm>
        </p:spPr>
        <p:txBody>
          <a:bodyPr/>
          <a:lstStyle/>
          <a:p>
            <a:r>
              <a:rPr lang="en-US" altLang="en-US" sz="4400" b="1">
                <a:latin typeface="Times New Roman" charset="0"/>
                <a:ea typeface="Times New Roman" charset="0"/>
                <a:cs typeface="Times New Roman" charset="0"/>
              </a:rPr>
              <a:t>Conflict  </a:t>
            </a:r>
            <a:r>
              <a:rPr lang="en-US" altLang="en-US" sz="4400" b="1" dirty="0">
                <a:latin typeface="Times New Roman" charset="0"/>
                <a:ea typeface="Times New Roman" charset="0"/>
                <a:cs typeface="Times New Roman" charset="0"/>
              </a:rPr>
              <a:t>HAPPENS</a:t>
            </a:r>
          </a:p>
        </p:txBody>
      </p:sp>
      <p:sp>
        <p:nvSpPr>
          <p:cNvPr id="6" name="Content Placeholder 5"/>
          <p:cNvSpPr>
            <a:spLocks noGrp="1"/>
          </p:cNvSpPr>
          <p:nvPr>
            <p:ph sz="half" idx="1"/>
          </p:nvPr>
        </p:nvSpPr>
        <p:spPr>
          <a:xfrm>
            <a:off x="1825625" y="1371600"/>
            <a:ext cx="4038600" cy="4681538"/>
          </a:xfrm>
        </p:spPr>
        <p:txBody>
          <a:bodyPr>
            <a:normAutofit fontScale="77500" lnSpcReduction="20000"/>
          </a:bodyPr>
          <a:lstStyle/>
          <a:p>
            <a:pPr marL="0" indent="0">
              <a:buNone/>
              <a:defRPr/>
            </a:pPr>
            <a:r>
              <a:rPr lang="en-US" sz="2800" dirty="0">
                <a:latin typeface="Times New Roman" charset="0"/>
                <a:ea typeface="Times New Roman" charset="0"/>
                <a:cs typeface="Times New Roman" charset="0"/>
              </a:rPr>
              <a:t>Conflict is…</a:t>
            </a:r>
          </a:p>
          <a:p>
            <a:pPr>
              <a:buFont typeface="Arial" pitchFamily="34" charset="0"/>
              <a:buChar char="•"/>
              <a:defRPr/>
            </a:pPr>
            <a:r>
              <a:rPr lang="en-US" sz="2800" dirty="0">
                <a:latin typeface="Times New Roman" charset="0"/>
                <a:ea typeface="Times New Roman" charset="0"/>
                <a:cs typeface="Times New Roman" charset="0"/>
              </a:rPr>
              <a:t>a normal,  inescapable part of life</a:t>
            </a:r>
          </a:p>
          <a:p>
            <a:pPr>
              <a:buFont typeface="Arial" pitchFamily="34" charset="0"/>
              <a:buChar char="•"/>
              <a:defRPr/>
            </a:pPr>
            <a:endParaRPr lang="en-US" sz="1200" dirty="0">
              <a:latin typeface="Times New Roman" charset="0"/>
              <a:ea typeface="Times New Roman" charset="0"/>
              <a:cs typeface="Times New Roman" charset="0"/>
            </a:endParaRPr>
          </a:p>
          <a:p>
            <a:pPr>
              <a:buFont typeface="Arial" pitchFamily="34" charset="0"/>
              <a:buChar char="•"/>
              <a:defRPr/>
            </a:pPr>
            <a:r>
              <a:rPr lang="en-US" sz="2800" dirty="0">
                <a:latin typeface="Times New Roman" charset="0"/>
                <a:ea typeface="Times New Roman" charset="0"/>
                <a:cs typeface="Times New Roman" charset="0"/>
              </a:rPr>
              <a:t>a periodic occurrence in any relationship</a:t>
            </a:r>
          </a:p>
          <a:p>
            <a:pPr>
              <a:buFont typeface="Arial" pitchFamily="34" charset="0"/>
              <a:buChar char="•"/>
              <a:defRPr/>
            </a:pPr>
            <a:endParaRPr lang="en-US" sz="1200" dirty="0">
              <a:latin typeface="Times New Roman" charset="0"/>
              <a:ea typeface="Times New Roman" charset="0"/>
              <a:cs typeface="Times New Roman" charset="0"/>
            </a:endParaRPr>
          </a:p>
          <a:p>
            <a:pPr>
              <a:buFont typeface="Arial" pitchFamily="34" charset="0"/>
              <a:buChar char="•"/>
              <a:defRPr/>
            </a:pPr>
            <a:r>
              <a:rPr lang="en-US" sz="2800" dirty="0">
                <a:latin typeface="Times New Roman" charset="0"/>
                <a:ea typeface="Times New Roman" charset="0"/>
                <a:cs typeface="Times New Roman" charset="0"/>
              </a:rPr>
              <a:t>an opportunity to understand opposing preferences and values</a:t>
            </a:r>
          </a:p>
          <a:p>
            <a:pPr>
              <a:buFont typeface="Arial" pitchFamily="34" charset="0"/>
              <a:buChar char="•"/>
              <a:defRPr/>
            </a:pPr>
            <a:endParaRPr lang="en-US" sz="1200" dirty="0">
              <a:latin typeface="Times New Roman" charset="0"/>
              <a:ea typeface="Times New Roman" charset="0"/>
              <a:cs typeface="Times New Roman" charset="0"/>
            </a:endParaRPr>
          </a:p>
          <a:p>
            <a:pPr>
              <a:buFont typeface="Arial" pitchFamily="34" charset="0"/>
              <a:buChar char="•"/>
              <a:defRPr/>
            </a:pPr>
            <a:r>
              <a:rPr lang="en-US" sz="2800" dirty="0">
                <a:latin typeface="Times New Roman" charset="0"/>
                <a:ea typeface="Times New Roman" charset="0"/>
                <a:cs typeface="Times New Roman" charset="0"/>
              </a:rPr>
              <a:t>ENERGY</a:t>
            </a:r>
          </a:p>
          <a:p>
            <a:pPr>
              <a:buFont typeface="Arial" pitchFamily="34" charset="0"/>
              <a:buChar char="•"/>
              <a:defRPr/>
            </a:pPr>
            <a:endParaRPr lang="en-US" dirty="0"/>
          </a:p>
          <a:p>
            <a:pPr>
              <a:buFont typeface="Arial" pitchFamily="34" charset="0"/>
              <a:buChar char="•"/>
              <a:defRPr/>
            </a:pPr>
            <a:endParaRPr lang="en-US" dirty="0"/>
          </a:p>
          <a:p>
            <a:pPr>
              <a:buFont typeface="Arial" pitchFamily="34" charset="0"/>
              <a:buChar char="•"/>
              <a:defRPr/>
            </a:pPr>
            <a:endParaRPr lang="en-US" dirty="0"/>
          </a:p>
          <a:p>
            <a:pPr>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ltLang="en-US" dirty="0">
              <a:solidFill>
                <a:srgbClr val="88A44D"/>
              </a:solidFill>
              <a:latin typeface="Georgia" charset="0"/>
            </a:endParaRPr>
          </a:p>
        </p:txBody>
      </p:sp>
      <p:pic>
        <p:nvPicPr>
          <p:cNvPr id="14341" name="Content Placeholder 5" descr="iStock energy image.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33436" y="726086"/>
            <a:ext cx="3914775" cy="4681538"/>
          </a:xfrm>
        </p:spPr>
      </p:pic>
    </p:spTree>
    <p:extLst>
      <p:ext uri="{BB962C8B-B14F-4D97-AF65-F5344CB8AC3E}">
        <p14:creationId xmlns:p14="http://schemas.microsoft.com/office/powerpoint/2010/main" val="1278053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0" y="-152400"/>
            <a:ext cx="8229600" cy="1143000"/>
          </a:xfrm>
        </p:spPr>
        <p:txBody>
          <a:bodyPr/>
          <a:lstStyle/>
          <a:p>
            <a:pPr eaLnBrk="1" hangingPunct="1">
              <a:defRPr/>
            </a:pPr>
            <a:endParaRPr lang="en-US" u="sng" dirty="0">
              <a:solidFill>
                <a:srgbClr val="000000"/>
              </a:solidFill>
              <a:ea typeface="ＭＳ Ｐゴシック" pitchFamily="-107" charset="-128"/>
            </a:endParaRPr>
          </a:p>
        </p:txBody>
      </p:sp>
      <p:sp>
        <p:nvSpPr>
          <p:cNvPr id="88066" name="Rectangle 3"/>
          <p:cNvSpPr>
            <a:spLocks noGrp="1"/>
          </p:cNvSpPr>
          <p:nvPr>
            <p:ph type="body" idx="1"/>
          </p:nvPr>
        </p:nvSpPr>
        <p:spPr>
          <a:xfrm>
            <a:off x="2971800" y="1102722"/>
            <a:ext cx="9220200" cy="4974016"/>
          </a:xfrm>
        </p:spPr>
        <p:txBody>
          <a:bodyPr/>
          <a:lstStyle/>
          <a:p>
            <a:pPr eaLnBrk="1" hangingPunct="1">
              <a:spcBef>
                <a:spcPct val="0"/>
              </a:spcBef>
              <a:buFont typeface="Arial" charset="0"/>
              <a:buNone/>
            </a:pPr>
            <a:r>
              <a:rPr lang="en-US" b="1" dirty="0">
                <a:solidFill>
                  <a:srgbClr val="006666"/>
                </a:solidFill>
                <a:latin typeface="Perpetua" charset="0"/>
                <a:cs typeface="MS Pゴシック" charset="0"/>
              </a:rPr>
              <a:t>I’ve come to the frightening conclusion that I am the </a:t>
            </a:r>
          </a:p>
          <a:p>
            <a:pPr eaLnBrk="1" hangingPunct="1">
              <a:spcBef>
                <a:spcPct val="0"/>
              </a:spcBef>
              <a:buFont typeface="Arial" charset="0"/>
              <a:buNone/>
            </a:pPr>
            <a:r>
              <a:rPr lang="en-US" b="1" dirty="0">
                <a:solidFill>
                  <a:srgbClr val="006666"/>
                </a:solidFill>
                <a:latin typeface="Perpetua" charset="0"/>
                <a:cs typeface="MS Pゴシック" charset="0"/>
              </a:rPr>
              <a:t>decisive element in the classroom. </a:t>
            </a:r>
          </a:p>
          <a:p>
            <a:pPr eaLnBrk="1" hangingPunct="1">
              <a:spcBef>
                <a:spcPct val="0"/>
              </a:spcBef>
              <a:buFont typeface="Arial" charset="0"/>
              <a:buNone/>
            </a:pPr>
            <a:r>
              <a:rPr lang="en-US" b="1" dirty="0">
                <a:solidFill>
                  <a:srgbClr val="006666"/>
                </a:solidFill>
                <a:latin typeface="Perpetua" charset="0"/>
                <a:cs typeface="MS Pゴシック" charset="0"/>
              </a:rPr>
              <a:t>It’s my daily mood that makes the weather. </a:t>
            </a:r>
          </a:p>
          <a:p>
            <a:pPr eaLnBrk="1" hangingPunct="1">
              <a:spcBef>
                <a:spcPct val="0"/>
              </a:spcBef>
              <a:buFont typeface="Arial" charset="0"/>
              <a:buNone/>
            </a:pPr>
            <a:r>
              <a:rPr lang="en-US" b="1" dirty="0">
                <a:solidFill>
                  <a:srgbClr val="006666"/>
                </a:solidFill>
                <a:latin typeface="Perpetua" charset="0"/>
                <a:cs typeface="MS Pゴシック" charset="0"/>
              </a:rPr>
              <a:t>As a teacher, I possess a tremendous power to make a </a:t>
            </a:r>
          </a:p>
          <a:p>
            <a:pPr eaLnBrk="1" hangingPunct="1">
              <a:spcBef>
                <a:spcPct val="0"/>
              </a:spcBef>
              <a:buFont typeface="Arial" charset="0"/>
              <a:buNone/>
            </a:pPr>
            <a:r>
              <a:rPr lang="en-US" b="1" dirty="0">
                <a:solidFill>
                  <a:srgbClr val="006666"/>
                </a:solidFill>
                <a:latin typeface="Perpetua" charset="0"/>
                <a:cs typeface="MS Pゴシック" charset="0"/>
              </a:rPr>
              <a:t>child’s life miserable or joyous. </a:t>
            </a:r>
          </a:p>
          <a:p>
            <a:pPr eaLnBrk="1" hangingPunct="1">
              <a:spcBef>
                <a:spcPct val="0"/>
              </a:spcBef>
              <a:buFont typeface="Arial" charset="0"/>
              <a:buNone/>
            </a:pPr>
            <a:r>
              <a:rPr lang="en-US" b="1" dirty="0">
                <a:solidFill>
                  <a:srgbClr val="006666"/>
                </a:solidFill>
                <a:latin typeface="Perpetua" charset="0"/>
                <a:cs typeface="MS Pゴシック" charset="0"/>
              </a:rPr>
              <a:t>I can be a tool of torture or an instrument of inspiration. </a:t>
            </a:r>
          </a:p>
          <a:p>
            <a:pPr eaLnBrk="1" hangingPunct="1">
              <a:spcBef>
                <a:spcPct val="0"/>
              </a:spcBef>
              <a:buFont typeface="Arial" charset="0"/>
              <a:buNone/>
            </a:pPr>
            <a:r>
              <a:rPr lang="en-US" b="1" dirty="0">
                <a:solidFill>
                  <a:srgbClr val="006666"/>
                </a:solidFill>
                <a:latin typeface="Perpetua" charset="0"/>
                <a:cs typeface="MS Pゴシック" charset="0"/>
              </a:rPr>
              <a:t>I can humiliate or humor, hurt or heal. In all situations, </a:t>
            </a:r>
          </a:p>
          <a:p>
            <a:pPr eaLnBrk="1" hangingPunct="1">
              <a:spcBef>
                <a:spcPct val="0"/>
              </a:spcBef>
              <a:buFont typeface="Arial" charset="0"/>
              <a:buNone/>
            </a:pPr>
            <a:r>
              <a:rPr lang="en-US" b="1" dirty="0">
                <a:solidFill>
                  <a:srgbClr val="006666"/>
                </a:solidFill>
                <a:latin typeface="Perpetua" charset="0"/>
                <a:cs typeface="MS Pゴシック" charset="0"/>
              </a:rPr>
              <a:t>it is my response that decides whether a crisis will be </a:t>
            </a:r>
          </a:p>
          <a:p>
            <a:pPr eaLnBrk="1" hangingPunct="1">
              <a:spcBef>
                <a:spcPct val="0"/>
              </a:spcBef>
              <a:buFont typeface="Arial" charset="0"/>
              <a:buNone/>
            </a:pPr>
            <a:r>
              <a:rPr lang="en-US" b="1" dirty="0">
                <a:solidFill>
                  <a:srgbClr val="006666"/>
                </a:solidFill>
                <a:latin typeface="Perpetua" charset="0"/>
                <a:cs typeface="MS Pゴシック" charset="0"/>
              </a:rPr>
              <a:t>escalated or de-escalated and a child humanized</a:t>
            </a:r>
          </a:p>
          <a:p>
            <a:pPr eaLnBrk="1" hangingPunct="1">
              <a:spcBef>
                <a:spcPct val="0"/>
              </a:spcBef>
              <a:buFont typeface="Arial" charset="0"/>
              <a:buNone/>
            </a:pPr>
            <a:r>
              <a:rPr lang="en-US" b="1" dirty="0">
                <a:solidFill>
                  <a:srgbClr val="006666"/>
                </a:solidFill>
                <a:latin typeface="Perpetua" charset="0"/>
                <a:cs typeface="MS Pゴシック" charset="0"/>
              </a:rPr>
              <a:t> or de-humanized. 					</a:t>
            </a:r>
          </a:p>
          <a:p>
            <a:pPr eaLnBrk="1" hangingPunct="1">
              <a:spcBef>
                <a:spcPct val="0"/>
              </a:spcBef>
              <a:buFont typeface="Arial" charset="0"/>
              <a:buNone/>
            </a:pPr>
            <a:endParaRPr lang="en-US" b="1" dirty="0">
              <a:solidFill>
                <a:srgbClr val="006666"/>
              </a:solidFill>
              <a:latin typeface="Perpetua" charset="0"/>
              <a:cs typeface="MS Pゴシック" charset="0"/>
            </a:endParaRPr>
          </a:p>
          <a:p>
            <a:pPr eaLnBrk="1" hangingPunct="1">
              <a:spcBef>
                <a:spcPct val="0"/>
              </a:spcBef>
              <a:buFont typeface="Arial" charset="0"/>
              <a:buNone/>
            </a:pPr>
            <a:r>
              <a:rPr lang="en-US" b="1" dirty="0">
                <a:solidFill>
                  <a:srgbClr val="006666"/>
                </a:solidFill>
                <a:latin typeface="Perpetua" charset="0"/>
                <a:cs typeface="MS Pゴシック" charset="0"/>
              </a:rPr>
              <a:t>–</a:t>
            </a:r>
            <a:r>
              <a:rPr lang="en-US" b="1" dirty="0" err="1">
                <a:solidFill>
                  <a:srgbClr val="006666"/>
                </a:solidFill>
                <a:latin typeface="Perpetua" charset="0"/>
                <a:cs typeface="MS Pゴシック" charset="0"/>
              </a:rPr>
              <a:t>Haim</a:t>
            </a:r>
            <a:r>
              <a:rPr lang="en-US" b="1" dirty="0">
                <a:solidFill>
                  <a:srgbClr val="006666"/>
                </a:solidFill>
                <a:latin typeface="Perpetua" charset="0"/>
                <a:cs typeface="MS Pゴシック" charset="0"/>
              </a:rPr>
              <a:t> </a:t>
            </a:r>
            <a:r>
              <a:rPr lang="en-US" b="1" dirty="0" err="1">
                <a:solidFill>
                  <a:srgbClr val="006666"/>
                </a:solidFill>
                <a:latin typeface="Perpetua" charset="0"/>
                <a:cs typeface="MS Pゴシック" charset="0"/>
              </a:rPr>
              <a:t>Ginott</a:t>
            </a:r>
            <a:endParaRPr lang="en-US" b="1" dirty="0">
              <a:solidFill>
                <a:srgbClr val="006666"/>
              </a:solidFill>
              <a:latin typeface="Perpetua" charset="0"/>
              <a:cs typeface="MS Pゴシック" charset="0"/>
            </a:endParaRPr>
          </a:p>
        </p:txBody>
      </p:sp>
      <p:sp>
        <p:nvSpPr>
          <p:cNvPr id="88067" name="TextBox 3"/>
          <p:cNvSpPr txBox="1">
            <a:spLocks noChangeArrowheads="1"/>
          </p:cNvSpPr>
          <p:nvPr/>
        </p:nvSpPr>
        <p:spPr bwMode="auto">
          <a:xfrm>
            <a:off x="2362201" y="5411850"/>
            <a:ext cx="45719"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Book Antiqua" charset="0"/>
                <a:ea typeface="ＭＳ Ｐゴシック" charset="0"/>
              </a:defRPr>
            </a:lvl1pPr>
            <a:lvl2pPr marL="742950" indent="-285750">
              <a:defRPr sz="2400">
                <a:solidFill>
                  <a:schemeClr val="tx1"/>
                </a:solidFill>
                <a:latin typeface="Book Antiqua" charset="0"/>
                <a:ea typeface="ＭＳ Ｐゴシック" charset="0"/>
              </a:defRPr>
            </a:lvl2pPr>
            <a:lvl3pPr marL="1143000">
              <a:defRPr sz="2200">
                <a:solidFill>
                  <a:schemeClr val="tx1"/>
                </a:solidFill>
                <a:latin typeface="Book Antiqua" charset="0"/>
                <a:ea typeface="ＭＳ Ｐゴシック" charset="0"/>
              </a:defRPr>
            </a:lvl3pPr>
            <a:lvl4pPr marL="1600200" indent="-228600">
              <a:defRPr sz="2000">
                <a:solidFill>
                  <a:schemeClr val="tx1"/>
                </a:solidFill>
                <a:latin typeface="Book Antiqua" charset="0"/>
                <a:ea typeface="ＭＳ Ｐゴシック" charset="0"/>
              </a:defRPr>
            </a:lvl4pPr>
            <a:lvl5pPr marL="2057400" indent="-228600">
              <a:defRPr sz="2000">
                <a:solidFill>
                  <a:schemeClr val="tx1"/>
                </a:solidFill>
                <a:latin typeface="Book Antiqua" charset="0"/>
                <a:ea typeface="ＭＳ Ｐゴシック" charset="0"/>
              </a:defRPr>
            </a:lvl5pPr>
            <a:lvl6pPr marL="2514600" indent="-228600" eaLnBrk="0" fontAlgn="base" hangingPunct="0">
              <a:spcAft>
                <a:spcPct val="0"/>
              </a:spcAft>
              <a:buFont typeface="Wingdings 2" charset="0"/>
              <a:buChar char=""/>
              <a:defRPr sz="2000">
                <a:solidFill>
                  <a:schemeClr val="tx1"/>
                </a:solidFill>
                <a:latin typeface="Book Antiqua" charset="0"/>
                <a:ea typeface="ＭＳ Ｐゴシック" charset="0"/>
              </a:defRPr>
            </a:lvl6pPr>
            <a:lvl7pPr marL="2971800" indent="-228600" eaLnBrk="0" fontAlgn="base" hangingPunct="0">
              <a:spcAft>
                <a:spcPct val="0"/>
              </a:spcAft>
              <a:buFont typeface="Wingdings 2" charset="0"/>
              <a:buChar char=""/>
              <a:defRPr sz="2000">
                <a:solidFill>
                  <a:schemeClr val="tx1"/>
                </a:solidFill>
                <a:latin typeface="Book Antiqua" charset="0"/>
                <a:ea typeface="ＭＳ Ｐゴシック" charset="0"/>
              </a:defRPr>
            </a:lvl7pPr>
            <a:lvl8pPr marL="3429000" indent="-228600" eaLnBrk="0" fontAlgn="base" hangingPunct="0">
              <a:spcAft>
                <a:spcPct val="0"/>
              </a:spcAft>
              <a:buFont typeface="Wingdings 2" charset="0"/>
              <a:buChar char=""/>
              <a:defRPr sz="2000">
                <a:solidFill>
                  <a:schemeClr val="tx1"/>
                </a:solidFill>
                <a:latin typeface="Book Antiqua" charset="0"/>
                <a:ea typeface="ＭＳ Ｐゴシック" charset="0"/>
              </a:defRPr>
            </a:lvl8pPr>
            <a:lvl9pPr marL="3886200" indent="-228600" eaLnBrk="0" fontAlgn="base" hangingPunct="0">
              <a:spcAft>
                <a:spcPct val="0"/>
              </a:spcAft>
              <a:buFont typeface="Wingdings 2" charset="0"/>
              <a:buChar char=""/>
              <a:defRPr sz="2000">
                <a:solidFill>
                  <a:schemeClr val="tx1"/>
                </a:solidFill>
                <a:latin typeface="Book Antiqua" charset="0"/>
                <a:ea typeface="ＭＳ Ｐゴシック" charset="0"/>
              </a:defRPr>
            </a:lvl9pPr>
          </a:lstStyle>
          <a:p>
            <a:pPr eaLnBrk="1" hangingPunct="1">
              <a:lnSpc>
                <a:spcPct val="90000"/>
              </a:lnSpc>
            </a:pPr>
            <a:r>
              <a:rPr lang="en-US" sz="2000" dirty="0">
                <a:solidFill>
                  <a:schemeClr val="bg1"/>
                </a:solidFill>
                <a:latin typeface="Arial" charset="0"/>
                <a:cs typeface="Arial" charset="0"/>
              </a:rPr>
              <a:t>.</a:t>
            </a:r>
          </a:p>
        </p:txBody>
      </p:sp>
      <p:pic>
        <p:nvPicPr>
          <p:cNvPr id="5" name="Picture 4"/>
          <p:cNvPicPr>
            <a:picLocks noChangeAspect="1"/>
          </p:cNvPicPr>
          <p:nvPr/>
        </p:nvPicPr>
        <p:blipFill>
          <a:blip r:embed="rId3"/>
          <a:stretch>
            <a:fillRect/>
          </a:stretch>
        </p:blipFill>
        <p:spPr>
          <a:xfrm>
            <a:off x="9968237" y="151864"/>
            <a:ext cx="575519" cy="575519"/>
          </a:xfrm>
          <a:prstGeom prst="rect">
            <a:avLst/>
          </a:prstGeom>
        </p:spPr>
      </p:pic>
    </p:spTree>
    <p:extLst>
      <p:ext uri="{BB962C8B-B14F-4D97-AF65-F5344CB8AC3E}">
        <p14:creationId xmlns:p14="http://schemas.microsoft.com/office/powerpoint/2010/main" val="724747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6295" y="804519"/>
            <a:ext cx="5632174" cy="4392337"/>
          </a:xfrm>
          <a:prstGeom prst="rect">
            <a:avLst/>
          </a:prstGeom>
          <a:noFill/>
          <a:ln>
            <a:noFill/>
          </a:ln>
        </p:spPr>
      </p:pic>
    </p:spTree>
    <p:extLst>
      <p:ext uri="{BB962C8B-B14F-4D97-AF65-F5344CB8AC3E}">
        <p14:creationId xmlns:p14="http://schemas.microsoft.com/office/powerpoint/2010/main" val="19944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Relational Leadership</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Leaders must create positive relationships at all levels of the team</a:t>
            </a:r>
          </a:p>
          <a:p>
            <a:r>
              <a:rPr lang="en-US" dirty="0">
                <a:latin typeface="Times New Roman" panose="02020603050405020304" pitchFamily="18" charset="0"/>
                <a:cs typeface="Times New Roman" panose="02020603050405020304" pitchFamily="18" charset="0"/>
              </a:rPr>
              <a:t>Attributes:</a:t>
            </a:r>
          </a:p>
          <a:p>
            <a:pPr marL="0" indent="0">
              <a:buNone/>
            </a:pPr>
            <a:r>
              <a:rPr lang="en-US" dirty="0">
                <a:latin typeface="Times New Roman" panose="02020603050405020304" pitchFamily="18" charset="0"/>
                <a:cs typeface="Times New Roman" panose="02020603050405020304" pitchFamily="18" charset="0"/>
              </a:rPr>
              <a:t>Systems Builder</a:t>
            </a:r>
          </a:p>
          <a:p>
            <a:pPr marL="0" indent="0">
              <a:buNone/>
            </a:pPr>
            <a:r>
              <a:rPr lang="en-US" dirty="0">
                <a:latin typeface="Times New Roman" panose="02020603050405020304" pitchFamily="18" charset="0"/>
                <a:cs typeface="Times New Roman" panose="02020603050405020304" pitchFamily="18" charset="0"/>
              </a:rPr>
              <a:t>Inclusive</a:t>
            </a:r>
          </a:p>
          <a:p>
            <a:pPr marL="0" indent="0">
              <a:buNone/>
            </a:pPr>
            <a:r>
              <a:rPr lang="en-US" dirty="0">
                <a:latin typeface="Times New Roman" panose="02020603050405020304" pitchFamily="18" charset="0"/>
                <a:cs typeface="Times New Roman" panose="02020603050405020304" pitchFamily="18" charset="0"/>
              </a:rPr>
              <a:t>Empowering</a:t>
            </a:r>
          </a:p>
        </p:txBody>
      </p:sp>
    </p:spTree>
    <p:extLst>
      <p:ext uri="{BB962C8B-B14F-4D97-AF65-F5344CB8AC3E}">
        <p14:creationId xmlns:p14="http://schemas.microsoft.com/office/powerpoint/2010/main" val="412439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1175580"/>
            <a:ext cx="9603275" cy="1049235"/>
          </a:xfrm>
        </p:spPr>
        <p:txBody>
          <a:bodyPr>
            <a:noAutofit/>
          </a:bodyPr>
          <a:lstStyle/>
          <a:p>
            <a:pPr algn="ctr"/>
            <a:r>
              <a:rPr lang="en-US" sz="4400" dirty="0">
                <a:latin typeface="Times New Roman" charset="0"/>
                <a:ea typeface="Times New Roman" charset="0"/>
                <a:cs typeface="Times New Roman" charset="0"/>
              </a:rPr>
              <a:t>Questions Comments</a:t>
            </a:r>
            <a:r>
              <a:rPr lang="en-US" sz="4400">
                <a:latin typeface="Times New Roman" charset="0"/>
                <a:ea typeface="Times New Roman" charset="0"/>
                <a:cs typeface="Times New Roman" charset="0"/>
              </a:rPr>
              <a:t>, thoughts</a:t>
            </a:r>
            <a:endParaRPr lang="en-US" sz="4400" dirty="0">
              <a:latin typeface="Times New Roman" charset="0"/>
              <a:ea typeface="Times New Roman" charset="0"/>
              <a:cs typeface="Times New Roman" charset="0"/>
            </a:endParaRPr>
          </a:p>
        </p:txBody>
      </p:sp>
      <p:sp>
        <p:nvSpPr>
          <p:cNvPr id="3" name="Content Placeholder 2"/>
          <p:cNvSpPr>
            <a:spLocks noGrp="1"/>
          </p:cNvSpPr>
          <p:nvPr>
            <p:ph idx="1"/>
          </p:nvPr>
        </p:nvSpPr>
        <p:spPr/>
        <p:txBody>
          <a:bodyPr/>
          <a:lstStyle/>
          <a:p>
            <a:endParaRPr lang="en-US" dirty="0"/>
          </a:p>
          <a:p>
            <a:endParaRPr lang="en-US" dirty="0"/>
          </a:p>
          <a:p>
            <a:r>
              <a:rPr lang="en-US" sz="2800" dirty="0">
                <a:latin typeface="Times New Roman" charset="0"/>
                <a:ea typeface="Times New Roman" charset="0"/>
                <a:cs typeface="Times New Roman" charset="0"/>
              </a:rPr>
              <a:t>Bill de la Cruz</a:t>
            </a:r>
          </a:p>
          <a:p>
            <a:r>
              <a:rPr lang="en-US" sz="2800" dirty="0" err="1">
                <a:latin typeface="Times New Roman" charset="0"/>
                <a:ea typeface="Times New Roman" charset="0"/>
                <a:cs typeface="Times New Roman" charset="0"/>
              </a:rPr>
              <a:t>b.delacruz@comcast.net</a:t>
            </a:r>
            <a:endParaRPr lang="en-US" sz="2800" dirty="0">
              <a:latin typeface="Times New Roman" charset="0"/>
              <a:ea typeface="Times New Roman" charset="0"/>
              <a:cs typeface="Times New Roman" charset="0"/>
            </a:endParaRPr>
          </a:p>
          <a:p>
            <a:r>
              <a:rPr lang="en-US" sz="2800" dirty="0">
                <a:latin typeface="Times New Roman" charset="0"/>
                <a:ea typeface="Times New Roman" charset="0"/>
                <a:cs typeface="Times New Roman" charset="0"/>
              </a:rPr>
              <a:t>303-875-0070</a:t>
            </a:r>
          </a:p>
          <a:p>
            <a:endParaRPr lang="en-US" dirty="0"/>
          </a:p>
        </p:txBody>
      </p:sp>
    </p:spTree>
    <p:extLst>
      <p:ext uri="{BB962C8B-B14F-4D97-AF65-F5344CB8AC3E}">
        <p14:creationId xmlns:p14="http://schemas.microsoft.com/office/powerpoint/2010/main" val="612850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FC1FB6-B53C-EC4F-9133-50405CCA2C7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Relational Shift</a:t>
            </a:r>
          </a:p>
        </p:txBody>
      </p:sp>
      <p:sp>
        <p:nvSpPr>
          <p:cNvPr id="3" name="Content Placeholder 2">
            <a:extLst>
              <a:ext uri="{FF2B5EF4-FFF2-40B4-BE49-F238E27FC236}">
                <a16:creationId xmlns:a16="http://schemas.microsoft.com/office/drawing/2014/main" xmlns="" id="{07685445-5A91-1947-A5E1-B6C01ABDEC10}"/>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Move out of silos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Move from Programmatic technical fix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To</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People, systems and adaptive transformation</a:t>
            </a:r>
          </a:p>
        </p:txBody>
      </p:sp>
      <p:sp>
        <p:nvSpPr>
          <p:cNvPr id="4" name="Slide Number Placeholder 3">
            <a:extLst>
              <a:ext uri="{FF2B5EF4-FFF2-40B4-BE49-F238E27FC236}">
                <a16:creationId xmlns:a16="http://schemas.microsoft.com/office/drawing/2014/main" xmlns="" id="{7797210C-3A6E-8F4D-B214-1A8A55D927D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53837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Talk to a partner</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What are your thoughts about relational Leadership</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are the biases you have about leadership?</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0533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Times New Roman" charset="0"/>
                <a:ea typeface="Times New Roman" charset="0"/>
                <a:cs typeface="Times New Roman" charset="0"/>
              </a:rPr>
              <a:t>Questions to think about</a:t>
            </a:r>
          </a:p>
        </p:txBody>
      </p:sp>
      <p:sp>
        <p:nvSpPr>
          <p:cNvPr id="3" name="Content Placeholder 2"/>
          <p:cNvSpPr>
            <a:spLocks noGrp="1"/>
          </p:cNvSpPr>
          <p:nvPr>
            <p:ph idx="1"/>
          </p:nvPr>
        </p:nvSpPr>
        <p:spPr/>
        <p:txBody>
          <a:bodyPr>
            <a:normAutofit/>
          </a:bodyPr>
          <a:lstStyle/>
          <a:p>
            <a:r>
              <a:rPr lang="en-US" sz="2400" dirty="0">
                <a:latin typeface="Times New Roman" charset="0"/>
                <a:ea typeface="Times New Roman" charset="0"/>
                <a:cs typeface="Times New Roman" charset="0"/>
              </a:rPr>
              <a:t>How do you operationalize relationships with colleagues and students using culturally responsive pedagogy and practices? </a:t>
            </a:r>
          </a:p>
          <a:p>
            <a:r>
              <a:rPr lang="en-US" sz="2400" dirty="0">
                <a:latin typeface="Times New Roman" charset="0"/>
                <a:ea typeface="Times New Roman" charset="0"/>
                <a:cs typeface="Times New Roman" charset="0"/>
              </a:rPr>
              <a:t>What implications does equity have on coaching teachers? </a:t>
            </a:r>
          </a:p>
          <a:p>
            <a:r>
              <a:rPr lang="en-US" sz="2400" dirty="0">
                <a:latin typeface="Times New Roman" charset="0"/>
                <a:ea typeface="Times New Roman" charset="0"/>
                <a:cs typeface="Times New Roman" charset="0"/>
              </a:rPr>
              <a:t>What is the role of equity in creating differentiated learning for students?</a:t>
            </a:r>
          </a:p>
          <a:p>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3449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Times New Roman" charset="0"/>
                <a:ea typeface="Times New Roman" charset="0"/>
                <a:cs typeface="Times New Roman" charset="0"/>
              </a:rPr>
              <a:t>Agenda</a:t>
            </a:r>
            <a:endParaRPr lang="en-US" dirty="0"/>
          </a:p>
        </p:txBody>
      </p:sp>
      <p:sp>
        <p:nvSpPr>
          <p:cNvPr id="3" name="Text Placeholder 2"/>
          <p:cNvSpPr>
            <a:spLocks noGrp="1"/>
          </p:cNvSpPr>
          <p:nvPr>
            <p:ph type="body" sz="quarter" idx="11"/>
          </p:nvPr>
        </p:nvSpPr>
        <p:spPr/>
        <p:txBody>
          <a:bodyPr/>
          <a:lstStyle/>
          <a:p>
            <a:r>
              <a:rPr lang="en-US" dirty="0">
                <a:latin typeface="Times New Roman" charset="0"/>
                <a:ea typeface="Times New Roman" charset="0"/>
                <a:cs typeface="Times New Roman" charset="0"/>
              </a:rPr>
              <a:t>Introductions </a:t>
            </a:r>
            <a:r>
              <a:rPr lang="mr-IN"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 Opening Remarks</a:t>
            </a:r>
          </a:p>
          <a:p>
            <a:r>
              <a:rPr lang="en-US" dirty="0">
                <a:latin typeface="Times New Roman" charset="0"/>
                <a:ea typeface="Times New Roman" charset="0"/>
                <a:cs typeface="Times New Roman" charset="0"/>
              </a:rPr>
              <a:t>Personal Agreements</a:t>
            </a:r>
          </a:p>
          <a:p>
            <a:r>
              <a:rPr lang="en-US" dirty="0">
                <a:latin typeface="Times New Roman" charset="0"/>
                <a:ea typeface="Times New Roman" charset="0"/>
                <a:cs typeface="Times New Roman" charset="0"/>
              </a:rPr>
              <a:t>Listening activity</a:t>
            </a:r>
          </a:p>
          <a:p>
            <a:r>
              <a:rPr lang="en-US" dirty="0">
                <a:latin typeface="Times New Roman" charset="0"/>
                <a:ea typeface="Times New Roman" charset="0"/>
                <a:cs typeface="Times New Roman" charset="0"/>
              </a:rPr>
              <a:t>Bias awareness – deep listening – purposeful conversations</a:t>
            </a:r>
          </a:p>
          <a:p>
            <a:endParaRPr lang="en-US" dirty="0"/>
          </a:p>
        </p:txBody>
      </p:sp>
    </p:spTree>
    <p:extLst>
      <p:ext uri="{BB962C8B-B14F-4D97-AF65-F5344CB8AC3E}">
        <p14:creationId xmlns:p14="http://schemas.microsoft.com/office/powerpoint/2010/main" val="189919287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3752</TotalTime>
  <Words>2351</Words>
  <Application>Microsoft Office PowerPoint</Application>
  <PresentationFormat>Custom</PresentationFormat>
  <Paragraphs>333</Paragraphs>
  <Slides>50</Slides>
  <Notes>22</Notes>
  <HiddenSlides>2</HiddenSlides>
  <MMClips>3</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Gallery</vt:lpstr>
      <vt:lpstr>Relational Leadership</vt:lpstr>
      <vt:lpstr>Leadership </vt:lpstr>
      <vt:lpstr>outcomes</vt:lpstr>
      <vt:lpstr>Positional vs. Relational</vt:lpstr>
      <vt:lpstr>Relational Leadership</vt:lpstr>
      <vt:lpstr>Relational Shift</vt:lpstr>
      <vt:lpstr>Talk to a partner</vt:lpstr>
      <vt:lpstr>Questions to think about</vt:lpstr>
      <vt:lpstr>PowerPoint Presentation</vt:lpstr>
      <vt:lpstr>PowerPoint Presentation</vt:lpstr>
      <vt:lpstr>“Finding your “why”</vt:lpstr>
      <vt:lpstr>PowerPoint Presentation</vt:lpstr>
      <vt:lpstr>My Why   “make the world a more humane place”</vt:lpstr>
      <vt:lpstr>PowerPoint Presentation</vt:lpstr>
      <vt:lpstr>PowerPoint Presentation</vt:lpstr>
      <vt:lpstr>PowerPoint Presentation</vt:lpstr>
      <vt:lpstr>Enhanced self-awareness is the key to relational leadership</vt:lpstr>
      <vt:lpstr>PowerPoint Presentation</vt:lpstr>
      <vt:lpstr>Patriarchal Leadership</vt:lpstr>
      <vt:lpstr>Women in higher positions of leadership</vt:lpstr>
      <vt:lpstr>PowerPoint Presentation</vt:lpstr>
      <vt:lpstr>Adaptive leadership</vt:lpstr>
      <vt:lpstr>Growth or fixed mindset</vt:lpstr>
      <vt:lpstr>Cognitive bias</vt:lpstr>
      <vt:lpstr>Equity: We Celebrate our Diversity and Will Provide Necessary Resources and Supports to Eliminate Barriers to Success and Foster a More Equitable Future For All Our Kids. </vt:lpstr>
      <vt:lpstr>Implementation of Equity within curriculum, PD and coaching teachers</vt:lpstr>
      <vt:lpstr>Equity/Inclsion is rooted in relationships</vt:lpstr>
      <vt:lpstr>PowerPoint Presentation</vt:lpstr>
      <vt:lpstr>PowerPoint Presentation</vt:lpstr>
      <vt:lpstr>PowerPoint Presentation</vt:lpstr>
      <vt:lpstr>PowerPoint Presentation</vt:lpstr>
      <vt:lpstr>PowerPoint Presentation</vt:lpstr>
      <vt:lpstr>PURPOSEFUL CONVERSATION</vt:lpstr>
      <vt:lpstr>Clear Deep Listening </vt:lpstr>
      <vt:lpstr>Deep Listening with Thich Nhat Hanh</vt:lpstr>
      <vt:lpstr>Deep Listening Reflective Questions</vt:lpstr>
      <vt:lpstr>PowerPoint Presentation</vt:lpstr>
      <vt:lpstr>PowerPoint Presentation</vt:lpstr>
      <vt:lpstr>PowerPoint Presentation</vt:lpstr>
      <vt:lpstr> </vt:lpstr>
      <vt:lpstr>Bias, Influence and Building Relationships</vt:lpstr>
      <vt:lpstr>Conflict  HAPPENS</vt:lpstr>
      <vt:lpstr>PowerPoint Presentation</vt:lpstr>
      <vt:lpstr>Culturally Responsive Teaching is NOT…</vt:lpstr>
      <vt:lpstr>PowerPoint Presentation</vt:lpstr>
      <vt:lpstr>Culturally Responsive Teaching Is…</vt:lpstr>
      <vt:lpstr>Conflict  HAPPENS</vt:lpstr>
      <vt:lpstr>PowerPoint Presentation</vt:lpstr>
      <vt:lpstr>PowerPoint Presentation</vt:lpstr>
      <vt:lpstr>Questions Comments, thoughts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Relational Leadership</dc:title>
  <dc:creator>Microsoft Office User</dc:creator>
  <cp:lastModifiedBy>Mark Rangel</cp:lastModifiedBy>
  <cp:revision>53</cp:revision>
  <dcterms:created xsi:type="dcterms:W3CDTF">2018-03-10T20:21:56Z</dcterms:created>
  <dcterms:modified xsi:type="dcterms:W3CDTF">2019-01-21T17:38:54Z</dcterms:modified>
</cp:coreProperties>
</file>